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2" r:id="rId4"/>
    <p:sldId id="271" r:id="rId5"/>
    <p:sldId id="273" r:id="rId6"/>
    <p:sldId id="275" r:id="rId7"/>
  </p:sldIdLst>
  <p:sldSz cx="18288000" cy="10287000"/>
  <p:notesSz cx="6858000" cy="9144000"/>
  <p:embeddedFontLst>
    <p:embeddedFont>
      <p:font typeface="標楷體" panose="03000509000000000000" pitchFamily="65" charset="-12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EFED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622" autoAdjust="0"/>
  </p:normalViewPr>
  <p:slideViewPr>
    <p:cSldViewPr>
      <p:cViewPr varScale="1">
        <p:scale>
          <a:sx n="62" d="100"/>
          <a:sy n="62" d="100"/>
        </p:scale>
        <p:origin x="288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628D7-79B7-49FA-8363-3C26F4C20393}" type="datetimeFigureOut">
              <a:rPr lang="zh-TW" altLang="en-US" smtClean="0"/>
              <a:t>2025/1/14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FF4EB-1D84-4C10-9C84-FB37755DBC3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66992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" name="AutoShape 4"/>
          <p:cNvSpPr/>
          <p:nvPr/>
        </p:nvSpPr>
        <p:spPr>
          <a:xfrm>
            <a:off x="1028700" y="102870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grpSp>
        <p:nvGrpSpPr>
          <p:cNvPr id="5" name="Group 5"/>
          <p:cNvGrpSpPr/>
          <p:nvPr/>
        </p:nvGrpSpPr>
        <p:grpSpPr>
          <a:xfrm>
            <a:off x="1028700" y="2057400"/>
            <a:ext cx="3086100" cy="3086100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4EFED"/>
            </a:solidFill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2775416" y="4525831"/>
            <a:ext cx="12737168" cy="123533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0326"/>
              </a:lnSpc>
            </a:pPr>
            <a:r>
              <a:rPr lang="en-US" altLang="zh-TW" sz="7376" dirty="0">
                <a:solidFill>
                  <a:srgbClr val="000000"/>
                </a:solidFill>
                <a:latin typeface="+mj-lt"/>
              </a:rPr>
              <a:t>AWPPG</a:t>
            </a:r>
            <a:endParaRPr lang="en-US" sz="7376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F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5"/>
          <p:cNvGrpSpPr/>
          <p:nvPr/>
        </p:nvGrpSpPr>
        <p:grpSpPr>
          <a:xfrm>
            <a:off x="-3429000" y="-3221944"/>
            <a:ext cx="7679003" cy="7679003"/>
            <a:chOff x="0" y="0"/>
            <a:chExt cx="812800" cy="812800"/>
          </a:xfrm>
        </p:grpSpPr>
        <p:sp>
          <p:nvSpPr>
            <p:cNvPr id="15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DFDFD"/>
            </a:solidFill>
            <a:ln>
              <a:solidFill>
                <a:srgbClr val="FDFDFD"/>
              </a:solidFill>
            </a:ln>
          </p:spPr>
          <p:txBody>
            <a:bodyPr/>
            <a:lstStyle/>
            <a:p>
              <a:endParaRPr lang="zh-TW" altLang="en-US"/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8" name="TextBox 8"/>
          <p:cNvSpPr txBox="1"/>
          <p:nvPr/>
        </p:nvSpPr>
        <p:spPr>
          <a:xfrm>
            <a:off x="1371600" y="1409700"/>
            <a:ext cx="1143000" cy="132087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0326"/>
              </a:lnSpc>
            </a:pPr>
            <a:r>
              <a:rPr lang="en-US" sz="8000" dirty="0">
                <a:solidFill>
                  <a:srgbClr val="000000"/>
                </a:solidFill>
                <a:latin typeface="+mj-lt"/>
              </a:rPr>
              <a:t>01</a:t>
            </a:r>
          </a:p>
        </p:txBody>
      </p:sp>
      <p:sp>
        <p:nvSpPr>
          <p:cNvPr id="13" name="矩形 12"/>
          <p:cNvSpPr/>
          <p:nvPr/>
        </p:nvSpPr>
        <p:spPr>
          <a:xfrm>
            <a:off x="8282225" y="4479375"/>
            <a:ext cx="1723549" cy="1328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0326"/>
              </a:lnSpc>
            </a:pPr>
            <a:r>
              <a:rPr lang="en-US" altLang="zh-TW" sz="800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</a:p>
        </p:txBody>
      </p:sp>
    </p:spTree>
    <p:extLst>
      <p:ext uri="{BB962C8B-B14F-4D97-AF65-F5344CB8AC3E}">
        <p14:creationId xmlns:p14="http://schemas.microsoft.com/office/powerpoint/2010/main" val="3747174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" name="AutoShape 4"/>
          <p:cNvSpPr/>
          <p:nvPr/>
        </p:nvSpPr>
        <p:spPr>
          <a:xfrm>
            <a:off x="1028700" y="102870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" name="TextBox 8"/>
          <p:cNvSpPr txBox="1"/>
          <p:nvPr/>
        </p:nvSpPr>
        <p:spPr>
          <a:xfrm>
            <a:off x="1143000" y="1257300"/>
            <a:ext cx="2362200" cy="815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TW" sz="4000" b="1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endParaRPr lang="en-US" sz="4000" b="1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EADCFA8-6CDB-FBCA-8975-91DD9127351E}"/>
              </a:ext>
            </a:extLst>
          </p:cNvPr>
          <p:cNvSpPr txBox="1"/>
          <p:nvPr/>
        </p:nvSpPr>
        <p:spPr>
          <a:xfrm>
            <a:off x="3886200" y="2243227"/>
            <a:ext cx="11811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SDNN</a:t>
            </a:r>
          </a:p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定義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SDNN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是心率變異性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(HRV)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分析中廣泛使用的指標。它表示在給定時間段內連續正常心跳之間的時間間隔（稱為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NN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間隔）的標準偏差。它反映了整體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，常被用作自主神經系統對心臟調節的指標。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健康狀況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en-US" altLang="zh-TW" b="1" dirty="0">
                <a:latin typeface="標楷體" panose="03000509000000000000" pitchFamily="65" charset="-120"/>
                <a:ea typeface="標楷體" panose="03000509000000000000" pitchFamily="65" charset="-120"/>
              </a:rPr>
              <a:t>SDNN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：與良好的自主神經功能、低心血管疾病風險有關。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低</a:t>
            </a:r>
            <a:r>
              <a:rPr lang="en-US" altLang="zh-TW" b="1" dirty="0">
                <a:latin typeface="標楷體" panose="03000509000000000000" pitchFamily="65" charset="-120"/>
                <a:ea typeface="標楷體" panose="03000509000000000000" pitchFamily="65" charset="-120"/>
              </a:rPr>
              <a:t>SDNN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：可能提示自主神經緩解，常見於慢性疾病（如糖尿病、心血管疾病）、憂鬱或高壓狀態。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RMSSD</a:t>
            </a:r>
          </a:p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定義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RMSSD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是心率變異性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(HRV)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分析中使用的時域指標。它透過測量連續 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NN 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間隔（正常到正常心跳）之間差異的均方根來量化心率的短期變化。它被廣泛認為是副交感神經（迷走神經）活動的可靠指標。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健康狀況：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en-US" altLang="zh-TW" b="1" dirty="0">
                <a:latin typeface="標楷體" panose="03000509000000000000" pitchFamily="65" charset="-120"/>
                <a:ea typeface="標楷體" panose="03000509000000000000" pitchFamily="65" charset="-120"/>
              </a:rPr>
              <a:t>RMSSD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：表示抑制的副交感神經活性，與良好的心肺功能、較低的壓力水平有關。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zh-TW" altLang="en-US" b="1" dirty="0">
                <a:latin typeface="標楷體" panose="03000509000000000000" pitchFamily="65" charset="-120"/>
                <a:ea typeface="標楷體" panose="03000509000000000000" pitchFamily="65" charset="-120"/>
              </a:rPr>
              <a:t>低</a:t>
            </a:r>
            <a:r>
              <a:rPr lang="en-US" altLang="zh-TW" b="1" dirty="0">
                <a:latin typeface="標楷體" panose="03000509000000000000" pitchFamily="65" charset="-120"/>
                <a:ea typeface="標楷體" panose="03000509000000000000" pitchFamily="65" charset="-120"/>
              </a:rPr>
              <a:t>RMSSD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：可能提示自主神經功能不全，見於慢性疾病（如心血管疾病、糖尿病、憂鬱症）或壓力過大。</a:t>
            </a: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16" name="表格 15">
            <a:extLst>
              <a:ext uri="{FF2B5EF4-FFF2-40B4-BE49-F238E27FC236}">
                <a16:creationId xmlns:a16="http://schemas.microsoft.com/office/drawing/2014/main" id="{A945909F-CF4E-1E5E-9FC2-B1C5539E8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6166415"/>
              </p:ext>
            </p:extLst>
          </p:nvPr>
        </p:nvGraphicFramePr>
        <p:xfrm>
          <a:off x="3923270" y="6278042"/>
          <a:ext cx="4343400" cy="2708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>
                  <a:extLst>
                    <a:ext uri="{9D8B030D-6E8A-4147-A177-3AD203B41FA5}">
                      <a16:colId xmlns:a16="http://schemas.microsoft.com/office/drawing/2014/main" val="1437302893"/>
                    </a:ext>
                  </a:extLst>
                </a:gridCol>
                <a:gridCol w="2171700">
                  <a:extLst>
                    <a:ext uri="{9D8B030D-6E8A-4147-A177-3AD203B41FA5}">
                      <a16:colId xmlns:a16="http://schemas.microsoft.com/office/drawing/2014/main" val="1409235494"/>
                    </a:ext>
                  </a:extLst>
                </a:gridCol>
              </a:tblGrid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種類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RMSSD</a:t>
                      </a: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正常值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37433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成人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20~100ms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95591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運動員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60~150ms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571115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兒童青少年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50~200ms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702507"/>
                  </a:ext>
                </a:extLst>
              </a:tr>
            </a:tbl>
          </a:graphicData>
        </a:graphic>
      </p:graphicFrame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D72110BB-96E1-2A21-B11D-98D068BB75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46560"/>
              </p:ext>
            </p:extLst>
          </p:nvPr>
        </p:nvGraphicFramePr>
        <p:xfrm>
          <a:off x="8610600" y="6278042"/>
          <a:ext cx="4343400" cy="2708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>
                  <a:extLst>
                    <a:ext uri="{9D8B030D-6E8A-4147-A177-3AD203B41FA5}">
                      <a16:colId xmlns:a16="http://schemas.microsoft.com/office/drawing/2014/main" val="143730289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40923549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9766951"/>
                    </a:ext>
                  </a:extLst>
                </a:gridCol>
              </a:tblGrid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種類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量測時間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SDNN</a:t>
                      </a:r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正常值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37433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成人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24hr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20~100ms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95591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運動員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24hr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60~150ms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571115"/>
                  </a:ext>
                </a:extLst>
              </a:tr>
              <a:tr h="677108">
                <a:tc>
                  <a:txBody>
                    <a:bodyPr/>
                    <a:lstStyle/>
                    <a:p>
                      <a:r>
                        <a:rPr lang="zh-TW" altLang="en-US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兒童青少年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24hr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50~200ms</a:t>
                      </a:r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702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727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" name="AutoShape 4"/>
          <p:cNvSpPr/>
          <p:nvPr/>
        </p:nvSpPr>
        <p:spPr>
          <a:xfrm>
            <a:off x="1028700" y="102870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" name="TextBox 8"/>
          <p:cNvSpPr txBox="1"/>
          <p:nvPr/>
        </p:nvSpPr>
        <p:spPr>
          <a:xfrm>
            <a:off x="1143000" y="1257300"/>
            <a:ext cx="2362200" cy="815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TW" sz="4000" b="1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endParaRPr lang="en-US" sz="4000" b="1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3F93EE95-13C5-8347-7E01-3ABBA182FB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259087"/>
            <a:ext cx="7412010" cy="3706005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9E6D9F1E-6AA5-2725-6660-4590300A7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822" y="1309037"/>
            <a:ext cx="7412010" cy="3706005"/>
          </a:xfrm>
          <a:prstGeom prst="rect">
            <a:avLst/>
          </a:prstGeom>
        </p:spPr>
      </p:pic>
      <p:pic>
        <p:nvPicPr>
          <p:cNvPr id="14" name="圖片 13">
            <a:extLst>
              <a:ext uri="{FF2B5EF4-FFF2-40B4-BE49-F238E27FC236}">
                <a16:creationId xmlns:a16="http://schemas.microsoft.com/office/drawing/2014/main" id="{C28E8B81-7504-2C98-DDBF-28EC80A64C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5800" y="1664880"/>
            <a:ext cx="3258005" cy="6868484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91929065-7E85-6197-4C79-31B0017E1046}"/>
              </a:ext>
            </a:extLst>
          </p:cNvPr>
          <p:cNvSpPr/>
          <p:nvPr/>
        </p:nvSpPr>
        <p:spPr>
          <a:xfrm>
            <a:off x="11963400" y="5252909"/>
            <a:ext cx="3286562" cy="5333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7808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" name="AutoShape 4"/>
          <p:cNvSpPr/>
          <p:nvPr/>
        </p:nvSpPr>
        <p:spPr>
          <a:xfrm>
            <a:off x="1028700" y="102870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" name="TextBox 8"/>
          <p:cNvSpPr txBox="1"/>
          <p:nvPr/>
        </p:nvSpPr>
        <p:spPr>
          <a:xfrm>
            <a:off x="1143000" y="1257300"/>
            <a:ext cx="2362200" cy="815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TW" sz="4000" b="1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endParaRPr lang="en-US" sz="4000" b="1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圖片 5">
            <a:extLst>
              <a:ext uri="{FF2B5EF4-FFF2-40B4-BE49-F238E27FC236}">
                <a16:creationId xmlns:a16="http://schemas.microsoft.com/office/drawing/2014/main" id="{52740B89-A852-DFF2-0DC9-AC39676F1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5295900"/>
            <a:ext cx="7408800" cy="3704400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884D8414-F389-6FC8-D1B5-99C66A075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10100"/>
            <a:ext cx="7408800" cy="3704400"/>
          </a:xfrm>
          <a:prstGeom prst="rect">
            <a:avLst/>
          </a:prstGeom>
        </p:spPr>
      </p:pic>
      <p:pic>
        <p:nvPicPr>
          <p:cNvPr id="11" name="圖片 10">
            <a:extLst>
              <a:ext uri="{FF2B5EF4-FFF2-40B4-BE49-F238E27FC236}">
                <a16:creationId xmlns:a16="http://schemas.microsoft.com/office/drawing/2014/main" id="{A28CCE8E-DBB3-36A5-E687-E6870A515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1600" y="1375836"/>
            <a:ext cx="3134162" cy="7535327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E08245AC-761E-EF9A-918F-992130FFD4E9}"/>
              </a:ext>
            </a:extLst>
          </p:cNvPr>
          <p:cNvSpPr/>
          <p:nvPr/>
        </p:nvSpPr>
        <p:spPr>
          <a:xfrm>
            <a:off x="12649200" y="6438900"/>
            <a:ext cx="3286562" cy="5333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9658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028700" y="923925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4" name="AutoShape 4"/>
          <p:cNvSpPr/>
          <p:nvPr/>
        </p:nvSpPr>
        <p:spPr>
          <a:xfrm>
            <a:off x="1028700" y="1028700"/>
            <a:ext cx="1623060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zh-TW" altLang="en-US"/>
          </a:p>
        </p:txBody>
      </p:sp>
      <p:sp>
        <p:nvSpPr>
          <p:cNvPr id="10" name="TextBox 8"/>
          <p:cNvSpPr txBox="1"/>
          <p:nvPr/>
        </p:nvSpPr>
        <p:spPr>
          <a:xfrm>
            <a:off x="1143000" y="1257300"/>
            <a:ext cx="2362200" cy="81516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TW" sz="4000" b="1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endParaRPr lang="en-US" sz="4000" b="1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0EADCFA8-6CDB-FBCA-8975-91DD9127351E}"/>
              </a:ext>
            </a:extLst>
          </p:cNvPr>
          <p:cNvSpPr txBox="1"/>
          <p:nvPr/>
        </p:nvSpPr>
        <p:spPr>
          <a:xfrm>
            <a:off x="4267200" y="3625261"/>
            <a:ext cx="11811000" cy="3017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可以透過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HRV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數值做資料篩選，選出較正常的數據做訓練。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RMSSD300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以下的資料較能夠看出正常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PPG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擴充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PPG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資料集，目前資料數量不足。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訓練時該使用甚麼當作輸入，以及結果要得出甚麼。</a:t>
            </a:r>
            <a:endParaRPr lang="en-US" altLang="zh-TW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10824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305</Words>
  <Application>Microsoft Office PowerPoint</Application>
  <PresentationFormat>自訂</PresentationFormat>
  <Paragraphs>43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0" baseType="lpstr">
      <vt:lpstr>Arial</vt:lpstr>
      <vt:lpstr>標楷體</vt:lpstr>
      <vt:lpstr>Calibri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Minimalist Beige Brand Guidelines Presentation</dc:title>
  <cp:lastModifiedBy>翰陞 陳</cp:lastModifiedBy>
  <cp:revision>30</cp:revision>
  <dcterms:created xsi:type="dcterms:W3CDTF">2006-08-16T00:00:00Z</dcterms:created>
  <dcterms:modified xsi:type="dcterms:W3CDTF">2025-01-14T14:52:33Z</dcterms:modified>
  <dc:identifier>DAFz8JwMsA0</dc:identifier>
</cp:coreProperties>
</file>