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charts/chart10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charts/chart11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ppt/charts/chart12.xml" ContentType="application/vnd.openxmlformats-officedocument.drawingml.chart+xml"/>
  <Override PartName="/ppt/charts/style12.xml" ContentType="application/vnd.ms-office.chartstyle+xml"/>
  <Override PartName="/ppt/charts/colors12.xml" ContentType="application/vnd.ms-office.chartcolorstyle+xml"/>
  <Override PartName="/ppt/charts/chart13.xml" ContentType="application/vnd.openxmlformats-officedocument.drawingml.chart+xml"/>
  <Override PartName="/ppt/charts/style13.xml" ContentType="application/vnd.ms-office.chartstyle+xml"/>
  <Override PartName="/ppt/charts/colors13.xml" ContentType="application/vnd.ms-office.chartcolorstyle+xml"/>
  <Override PartName="/ppt/charts/chart14.xml" ContentType="application/vnd.openxmlformats-officedocument.drawingml.chart+xml"/>
  <Override PartName="/ppt/charts/style14.xml" ContentType="application/vnd.ms-office.chartstyle+xml"/>
  <Override PartName="/ppt/charts/colors14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  <p:sldId id="257" r:id="rId4"/>
    <p:sldId id="259" r:id="rId5"/>
    <p:sldId id="262" r:id="rId6"/>
    <p:sldId id="267" r:id="rId7"/>
    <p:sldId id="268" r:id="rId8"/>
    <p:sldId id="269" r:id="rId9"/>
    <p:sldId id="274" r:id="rId10"/>
    <p:sldId id="275" r:id="rId11"/>
    <p:sldId id="270" r:id="rId12"/>
    <p:sldId id="271" r:id="rId13"/>
    <p:sldId id="272" r:id="rId14"/>
    <p:sldId id="273" r:id="rId15"/>
    <p:sldId id="263" r:id="rId16"/>
    <p:sldId id="276" r:id="rId17"/>
  </p:sldIdLst>
  <p:sldSz cx="12192000" cy="6858000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114" y="1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10.xml"/><Relationship Id="rId1" Type="http://schemas.microsoft.com/office/2011/relationships/chartStyle" Target="style10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11.xml"/><Relationship Id="rId1" Type="http://schemas.microsoft.com/office/2011/relationships/chartStyle" Target="style11.xml"/></Relationships>
</file>

<file path=ppt/charts/_rels/chart1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12.xml"/><Relationship Id="rId1" Type="http://schemas.microsoft.com/office/2011/relationships/chartStyle" Target="style12.xml"/></Relationships>
</file>

<file path=ppt/charts/_rels/chart1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13.xml"/><Relationship Id="rId1" Type="http://schemas.microsoft.com/office/2011/relationships/chartStyle" Target="style13.xml"/></Relationships>
</file>

<file path=ppt/charts/_rels/chart14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14.xml"/><Relationship Id="rId1" Type="http://schemas.microsoft.com/office/2011/relationships/chartStyle" Target="style14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oleObject" Target="file:///C:\Users\Rickie\Documents\&#23560;&#38988;\&#26032;&#22283;&#27665;&#36039;&#26009;&#25972;&#29702;.xlsx" TargetMode="External"/><Relationship Id="rId2" Type="http://schemas.microsoft.com/office/2011/relationships/chartColorStyle" Target="colors9.xml"/><Relationship Id="rId1" Type="http://schemas.microsoft.com/office/2011/relationships/chartStyle" Target="style9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/>
              <a:t>年齡</a:t>
            </a:r>
            <a:endParaRPr lang="en-US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'新國民SKMH(20231206)'!$CE$77:$CE$86</c:f>
              <c:strCache>
                <c:ptCount val="10"/>
                <c:pt idx="0">
                  <c:v>18~19</c:v>
                </c:pt>
                <c:pt idx="1">
                  <c:v>20~29</c:v>
                </c:pt>
                <c:pt idx="2">
                  <c:v>30~39</c:v>
                </c:pt>
                <c:pt idx="3">
                  <c:v>40~49</c:v>
                </c:pt>
                <c:pt idx="4">
                  <c:v>50~59</c:v>
                </c:pt>
                <c:pt idx="5">
                  <c:v>60~69</c:v>
                </c:pt>
                <c:pt idx="6">
                  <c:v>70~79</c:v>
                </c:pt>
                <c:pt idx="7">
                  <c:v>80~89</c:v>
                </c:pt>
                <c:pt idx="8">
                  <c:v>90~99</c:v>
                </c:pt>
                <c:pt idx="9">
                  <c:v>總人數</c:v>
                </c:pt>
              </c:strCache>
            </c:strRef>
          </c:cat>
          <c:val>
            <c:numRef>
              <c:f>'新國民SKMH(20231206)'!$CF$77:$CF$86</c:f>
              <c:numCache>
                <c:formatCode>General</c:formatCode>
                <c:ptCount val="10"/>
                <c:pt idx="0">
                  <c:v>0</c:v>
                </c:pt>
                <c:pt idx="1">
                  <c:v>0</c:v>
                </c:pt>
                <c:pt idx="2">
                  <c:v>1</c:v>
                </c:pt>
                <c:pt idx="3">
                  <c:v>2</c:v>
                </c:pt>
                <c:pt idx="4">
                  <c:v>15</c:v>
                </c:pt>
                <c:pt idx="5">
                  <c:v>18</c:v>
                </c:pt>
                <c:pt idx="6">
                  <c:v>18</c:v>
                </c:pt>
                <c:pt idx="7">
                  <c:v>3</c:v>
                </c:pt>
                <c:pt idx="8">
                  <c:v>0</c:v>
                </c:pt>
                <c:pt idx="9">
                  <c:v>57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9FA-4953-97A5-D0F459FA3E32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406961392"/>
        <c:axId val="1406961808"/>
      </c:barChart>
      <c:catAx>
        <c:axId val="140696139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06961808"/>
        <c:crosses val="autoZero"/>
        <c:auto val="1"/>
        <c:lblAlgn val="ctr"/>
        <c:lblOffset val="100"/>
        <c:noMultiLvlLbl val="0"/>
      </c:catAx>
      <c:valAx>
        <c:axId val="140696180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06961392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'新國民醫院SKMH(20240605)'!$CJ$54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'新國民醫院SKMH(20240605)'!$CK$53:$CQ$53</c:f>
              <c:strCache>
                <c:ptCount val="7"/>
                <c:pt idx="1">
                  <c:v>白血球(4-10)</c:v>
                </c:pt>
                <c:pt idx="2">
                  <c:v>紅血球(3.7-5.5)</c:v>
                </c:pt>
                <c:pt idx="3">
                  <c:v>血色素(12-16)</c:v>
                </c:pt>
                <c:pt idx="4">
                  <c:v>血比容(33-47)</c:v>
                </c:pt>
                <c:pt idx="5">
                  <c:v>血球容積(80-99)</c:v>
                </c:pt>
                <c:pt idx="6">
                  <c:v>血紅素量(26-34)</c:v>
                </c:pt>
              </c:strCache>
            </c:strRef>
          </c:cat>
          <c:val>
            <c:numRef>
              <c:f>'新國民醫院SKMH(20240605)'!$CK$54:$CQ$54</c:f>
              <c:numCache>
                <c:formatCode>General</c:formatCode>
                <c:ptCount val="7"/>
                <c:pt idx="0">
                  <c:v>1</c:v>
                </c:pt>
                <c:pt idx="1">
                  <c:v>1</c:v>
                </c:pt>
                <c:pt idx="2">
                  <c:v>0</c:v>
                </c:pt>
                <c:pt idx="3">
                  <c:v>0</c:v>
                </c:pt>
                <c:pt idx="4">
                  <c:v>1</c:v>
                </c:pt>
                <c:pt idx="5">
                  <c:v>1</c:v>
                </c:pt>
                <c:pt idx="6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E32-419A-AAAB-8DBEE4E5CB00}"/>
            </c:ext>
          </c:extLst>
        </c:ser>
        <c:ser>
          <c:idx val="1"/>
          <c:order val="1"/>
          <c:tx>
            <c:strRef>
              <c:f>'新國民醫院SKMH(20240605)'!$CJ$55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'新國民醫院SKMH(20240605)'!$CK$53:$CQ$53</c:f>
              <c:strCache>
                <c:ptCount val="7"/>
                <c:pt idx="1">
                  <c:v>白血球(4-10)</c:v>
                </c:pt>
                <c:pt idx="2">
                  <c:v>紅血球(3.7-5.5)</c:v>
                </c:pt>
                <c:pt idx="3">
                  <c:v>血色素(12-16)</c:v>
                </c:pt>
                <c:pt idx="4">
                  <c:v>血比容(33-47)</c:v>
                </c:pt>
                <c:pt idx="5">
                  <c:v>血球容積(80-99)</c:v>
                </c:pt>
                <c:pt idx="6">
                  <c:v>血紅素量(26-34)</c:v>
                </c:pt>
              </c:strCache>
            </c:strRef>
          </c:cat>
          <c:val>
            <c:numRef>
              <c:f>'新國民醫院SKMH(20240605)'!$CK$55:$CQ$55</c:f>
              <c:numCache>
                <c:formatCode>General</c:formatCode>
                <c:ptCount val="7"/>
                <c:pt idx="0">
                  <c:v>20</c:v>
                </c:pt>
                <c:pt idx="1">
                  <c:v>7</c:v>
                </c:pt>
                <c:pt idx="2">
                  <c:v>1</c:v>
                </c:pt>
                <c:pt idx="3">
                  <c:v>8</c:v>
                </c:pt>
                <c:pt idx="4">
                  <c:v>17</c:v>
                </c:pt>
                <c:pt idx="5">
                  <c:v>17</c:v>
                </c:pt>
                <c:pt idx="6">
                  <c:v>22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E32-419A-AAAB-8DBEE4E5CB00}"/>
            </c:ext>
          </c:extLst>
        </c:ser>
        <c:ser>
          <c:idx val="2"/>
          <c:order val="2"/>
          <c:tx>
            <c:strRef>
              <c:f>'新國民醫院SKMH(20240605)'!$CJ$56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'新國民醫院SKMH(20240605)'!$CK$53:$CQ$53</c:f>
              <c:strCache>
                <c:ptCount val="7"/>
                <c:pt idx="1">
                  <c:v>白血球(4-10)</c:v>
                </c:pt>
                <c:pt idx="2">
                  <c:v>紅血球(3.7-5.5)</c:v>
                </c:pt>
                <c:pt idx="3">
                  <c:v>血色素(12-16)</c:v>
                </c:pt>
                <c:pt idx="4">
                  <c:v>血比容(33-47)</c:v>
                </c:pt>
                <c:pt idx="5">
                  <c:v>血球容積(80-99)</c:v>
                </c:pt>
                <c:pt idx="6">
                  <c:v>血紅素量(26-34)</c:v>
                </c:pt>
              </c:strCache>
            </c:strRef>
          </c:cat>
          <c:val>
            <c:numRef>
              <c:f>'新國民醫院SKMH(20240605)'!$CK$56:$CQ$56</c:f>
              <c:numCache>
                <c:formatCode>General</c:formatCode>
                <c:ptCount val="7"/>
                <c:pt idx="0">
                  <c:v>1</c:v>
                </c:pt>
                <c:pt idx="1">
                  <c:v>14</c:v>
                </c:pt>
                <c:pt idx="2">
                  <c:v>21</c:v>
                </c:pt>
                <c:pt idx="3">
                  <c:v>14</c:v>
                </c:pt>
                <c:pt idx="4">
                  <c:v>4</c:v>
                </c:pt>
                <c:pt idx="5">
                  <c:v>4</c:v>
                </c:pt>
                <c:pt idx="6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1E32-419A-AAAB-8DBEE4E5CB00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171555136"/>
        <c:axId val="1171553472"/>
      </c:barChart>
      <c:catAx>
        <c:axId val="117155513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171553472"/>
        <c:crosses val="autoZero"/>
        <c:auto val="1"/>
        <c:lblAlgn val="ctr"/>
        <c:lblOffset val="100"/>
        <c:noMultiLvlLbl val="0"/>
      </c:catAx>
      <c:valAx>
        <c:axId val="117155347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171555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'新國民醫院SKMH(20240605)'!$CJ$58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'新國民醫院SKMH(20240605)'!$CK$57:$CQ$57</c:f>
              <c:strCache>
                <c:ptCount val="7"/>
                <c:pt idx="1">
                  <c:v>血小板(138-400)</c:v>
                </c:pt>
                <c:pt idx="2">
                  <c:v>紅血球分布寬度(11-15)</c:v>
                </c:pt>
                <c:pt idx="3">
                  <c:v>嗜中性白血球(45-78)</c:v>
                </c:pt>
                <c:pt idx="4">
                  <c:v>單核球(2-10)</c:v>
                </c:pt>
                <c:pt idx="5">
                  <c:v>淋巴球(23-45)</c:v>
                </c:pt>
                <c:pt idx="6">
                  <c:v>嗜酸性白血球(0-6)</c:v>
                </c:pt>
              </c:strCache>
            </c:strRef>
          </c:cat>
          <c:val>
            <c:numRef>
              <c:f>'新國民醫院SKMH(20240605)'!$CK$58:$CQ$58</c:f>
              <c:numCache>
                <c:formatCode>General</c:formatCode>
                <c:ptCount val="7"/>
                <c:pt idx="0">
                  <c:v>0</c:v>
                </c:pt>
                <c:pt idx="1">
                  <c:v>10</c:v>
                </c:pt>
                <c:pt idx="2">
                  <c:v>1</c:v>
                </c:pt>
                <c:pt idx="3">
                  <c:v>2</c:v>
                </c:pt>
                <c:pt idx="4">
                  <c:v>0</c:v>
                </c:pt>
                <c:pt idx="5">
                  <c:v>5</c:v>
                </c:pt>
                <c:pt idx="6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4E3-46B3-A289-BBFB65777117}"/>
            </c:ext>
          </c:extLst>
        </c:ser>
        <c:ser>
          <c:idx val="1"/>
          <c:order val="1"/>
          <c:tx>
            <c:strRef>
              <c:f>'新國民醫院SKMH(20240605)'!$CJ$59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'新國民醫院SKMH(20240605)'!$CK$57:$CQ$57</c:f>
              <c:strCache>
                <c:ptCount val="7"/>
                <c:pt idx="1">
                  <c:v>血小板(138-400)</c:v>
                </c:pt>
                <c:pt idx="2">
                  <c:v>紅血球分布寬度(11-15)</c:v>
                </c:pt>
                <c:pt idx="3">
                  <c:v>嗜中性白血球(45-78)</c:v>
                </c:pt>
                <c:pt idx="4">
                  <c:v>單核球(2-10)</c:v>
                </c:pt>
                <c:pt idx="5">
                  <c:v>淋巴球(23-45)</c:v>
                </c:pt>
                <c:pt idx="6">
                  <c:v>嗜酸性白血球(0-6)</c:v>
                </c:pt>
              </c:strCache>
            </c:strRef>
          </c:cat>
          <c:val>
            <c:numRef>
              <c:f>'新國民醫院SKMH(20240605)'!$CK$59:$CQ$59</c:f>
              <c:numCache>
                <c:formatCode>General</c:formatCode>
                <c:ptCount val="7"/>
                <c:pt idx="0">
                  <c:v>18</c:v>
                </c:pt>
                <c:pt idx="1">
                  <c:v>12</c:v>
                </c:pt>
                <c:pt idx="2">
                  <c:v>21</c:v>
                </c:pt>
                <c:pt idx="3">
                  <c:v>19</c:v>
                </c:pt>
                <c:pt idx="4">
                  <c:v>4</c:v>
                </c:pt>
                <c:pt idx="5">
                  <c:v>17</c:v>
                </c:pt>
                <c:pt idx="6">
                  <c:v>22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84E3-46B3-A289-BBFB65777117}"/>
            </c:ext>
          </c:extLst>
        </c:ser>
        <c:ser>
          <c:idx val="2"/>
          <c:order val="2"/>
          <c:tx>
            <c:strRef>
              <c:f>'新國民醫院SKMH(20240605)'!$CJ$60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'新國民醫院SKMH(20240605)'!$CK$57:$CQ$57</c:f>
              <c:strCache>
                <c:ptCount val="7"/>
                <c:pt idx="1">
                  <c:v>血小板(138-400)</c:v>
                </c:pt>
                <c:pt idx="2">
                  <c:v>紅血球分布寬度(11-15)</c:v>
                </c:pt>
                <c:pt idx="3">
                  <c:v>嗜中性白血球(45-78)</c:v>
                </c:pt>
                <c:pt idx="4">
                  <c:v>單核球(2-10)</c:v>
                </c:pt>
                <c:pt idx="5">
                  <c:v>淋巴球(23-45)</c:v>
                </c:pt>
                <c:pt idx="6">
                  <c:v>嗜酸性白血球(0-6)</c:v>
                </c:pt>
              </c:strCache>
            </c:strRef>
          </c:cat>
          <c:val>
            <c:numRef>
              <c:f>'新國民醫院SKMH(20240605)'!$CK$60:$CQ$60</c:f>
              <c:numCache>
                <c:formatCode>General</c:formatCode>
                <c:ptCount val="7"/>
                <c:pt idx="0">
                  <c:v>4</c:v>
                </c:pt>
                <c:pt idx="1">
                  <c:v>0</c:v>
                </c:pt>
                <c:pt idx="2">
                  <c:v>0</c:v>
                </c:pt>
                <c:pt idx="3">
                  <c:v>1</c:v>
                </c:pt>
                <c:pt idx="4">
                  <c:v>18</c:v>
                </c:pt>
                <c:pt idx="5">
                  <c:v>0</c:v>
                </c:pt>
                <c:pt idx="6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84E3-46B3-A289-BBFB65777117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171553888"/>
        <c:axId val="1171552224"/>
      </c:barChart>
      <c:catAx>
        <c:axId val="11715538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171552224"/>
        <c:crosses val="autoZero"/>
        <c:auto val="1"/>
        <c:lblAlgn val="ctr"/>
        <c:lblOffset val="100"/>
        <c:noMultiLvlLbl val="0"/>
      </c:catAx>
      <c:valAx>
        <c:axId val="117155222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1715538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'新國民醫院SKMH(20240605)'!$CJ$62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'新國民醫院SKMH(20240605)'!$CK$61:$CQ$61</c:f>
              <c:strCache>
                <c:ptCount val="7"/>
                <c:pt idx="0">
                  <c:v>血糖(70-100)</c:v>
                </c:pt>
                <c:pt idx="1">
                  <c:v>血液尿素氮(7-25)</c:v>
                </c:pt>
                <c:pt idx="2">
                  <c:v>肌酸酐(0.6-1.2)</c:v>
                </c:pt>
                <c:pt idx="3">
                  <c:v>GOT(13-39)</c:v>
                </c:pt>
                <c:pt idx="4">
                  <c:v>GPT(7-52)</c:v>
                </c:pt>
                <c:pt idx="5">
                  <c:v>尿酸(2.3-6.6)</c:v>
                </c:pt>
                <c:pt idx="6">
                  <c:v>膽固醇(0-200)</c:v>
                </c:pt>
              </c:strCache>
            </c:strRef>
          </c:cat>
          <c:val>
            <c:numRef>
              <c:f>'新國民醫院SKMH(20240605)'!$CK$62:$CQ$62</c:f>
              <c:numCache>
                <c:formatCode>General</c:formatCode>
                <c:ptCount val="7"/>
                <c:pt idx="0">
                  <c:v>15</c:v>
                </c:pt>
                <c:pt idx="1">
                  <c:v>23</c:v>
                </c:pt>
                <c:pt idx="2">
                  <c:v>23</c:v>
                </c:pt>
                <c:pt idx="3">
                  <c:v>0</c:v>
                </c:pt>
                <c:pt idx="4">
                  <c:v>1</c:v>
                </c:pt>
                <c:pt idx="5">
                  <c:v>13</c:v>
                </c:pt>
                <c:pt idx="6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2406-4648-B856-2D37A00822CA}"/>
            </c:ext>
          </c:extLst>
        </c:ser>
        <c:ser>
          <c:idx val="1"/>
          <c:order val="1"/>
          <c:tx>
            <c:strRef>
              <c:f>'新國民醫院SKMH(20240605)'!$CJ$63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'新國民醫院SKMH(20240605)'!$CK$61:$CQ$61</c:f>
              <c:strCache>
                <c:ptCount val="7"/>
                <c:pt idx="0">
                  <c:v>血糖(70-100)</c:v>
                </c:pt>
                <c:pt idx="1">
                  <c:v>血液尿素氮(7-25)</c:v>
                </c:pt>
                <c:pt idx="2">
                  <c:v>肌酸酐(0.6-1.2)</c:v>
                </c:pt>
                <c:pt idx="3">
                  <c:v>GOT(13-39)</c:v>
                </c:pt>
                <c:pt idx="4">
                  <c:v>GPT(7-52)</c:v>
                </c:pt>
                <c:pt idx="5">
                  <c:v>尿酸(2.3-6.6)</c:v>
                </c:pt>
                <c:pt idx="6">
                  <c:v>膽固醇(0-200)</c:v>
                </c:pt>
              </c:strCache>
            </c:strRef>
          </c:cat>
          <c:val>
            <c:numRef>
              <c:f>'新國民醫院SKMH(20240605)'!$CK$63:$CQ$63</c:f>
              <c:numCache>
                <c:formatCode>General</c:formatCode>
                <c:ptCount val="7"/>
                <c:pt idx="0">
                  <c:v>6</c:v>
                </c:pt>
                <c:pt idx="1">
                  <c:v>0</c:v>
                </c:pt>
                <c:pt idx="2">
                  <c:v>0</c:v>
                </c:pt>
                <c:pt idx="3">
                  <c:v>14</c:v>
                </c:pt>
                <c:pt idx="4">
                  <c:v>21</c:v>
                </c:pt>
                <c:pt idx="5">
                  <c:v>10</c:v>
                </c:pt>
                <c:pt idx="6">
                  <c:v>22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2406-4648-B856-2D37A00822CA}"/>
            </c:ext>
          </c:extLst>
        </c:ser>
        <c:ser>
          <c:idx val="2"/>
          <c:order val="2"/>
          <c:tx>
            <c:strRef>
              <c:f>'新國民醫院SKMH(20240605)'!$CJ$64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'新國民醫院SKMH(20240605)'!$CK$61:$CQ$61</c:f>
              <c:strCache>
                <c:ptCount val="7"/>
                <c:pt idx="0">
                  <c:v>血糖(70-100)</c:v>
                </c:pt>
                <c:pt idx="1">
                  <c:v>血液尿素氮(7-25)</c:v>
                </c:pt>
                <c:pt idx="2">
                  <c:v>肌酸酐(0.6-1.2)</c:v>
                </c:pt>
                <c:pt idx="3">
                  <c:v>GOT(13-39)</c:v>
                </c:pt>
                <c:pt idx="4">
                  <c:v>GPT(7-52)</c:v>
                </c:pt>
                <c:pt idx="5">
                  <c:v>尿酸(2.3-6.6)</c:v>
                </c:pt>
                <c:pt idx="6">
                  <c:v>膽固醇(0-200)</c:v>
                </c:pt>
              </c:strCache>
            </c:strRef>
          </c:cat>
          <c:val>
            <c:numRef>
              <c:f>'新國民醫院SKMH(20240605)'!$CK$64:$CQ$64</c:f>
              <c:numCache>
                <c:formatCode>General</c:formatCode>
                <c:ptCount val="7"/>
                <c:pt idx="0">
                  <c:v>2</c:v>
                </c:pt>
                <c:pt idx="1">
                  <c:v>0</c:v>
                </c:pt>
                <c:pt idx="2">
                  <c:v>0</c:v>
                </c:pt>
                <c:pt idx="3">
                  <c:v>9</c:v>
                </c:pt>
                <c:pt idx="4">
                  <c:v>1</c:v>
                </c:pt>
                <c:pt idx="5">
                  <c:v>0</c:v>
                </c:pt>
                <c:pt idx="6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2406-4648-B856-2D37A00822CA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597002912"/>
        <c:axId val="1597003328"/>
      </c:barChart>
      <c:catAx>
        <c:axId val="15970029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597003328"/>
        <c:crosses val="autoZero"/>
        <c:auto val="1"/>
        <c:lblAlgn val="ctr"/>
        <c:lblOffset val="100"/>
        <c:noMultiLvlLbl val="0"/>
      </c:catAx>
      <c:valAx>
        <c:axId val="159700332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59700291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'新國民醫院SKMH(20240605)'!$CJ$66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'新國民醫院SKMH(20240605)'!$CK$65:$CQ$65</c:f>
              <c:strCache>
                <c:ptCount val="7"/>
                <c:pt idx="0">
                  <c:v>三酸甘油脂(0-150)</c:v>
                </c:pt>
                <c:pt idx="1">
                  <c:v>鈣(8.6-10.3)</c:v>
                </c:pt>
                <c:pt idx="2">
                  <c:v>磷(2.5-5)</c:v>
                </c:pt>
                <c:pt idx="3">
                  <c:v>鈉(136-146)</c:v>
                </c:pt>
                <c:pt idx="4">
                  <c:v>鉀(3.5-5.1)</c:v>
                </c:pt>
                <c:pt idx="5">
                  <c:v>總膽色素(0.3-1)</c:v>
                </c:pt>
                <c:pt idx="6">
                  <c:v>副甲狀腺素(18.5-88)</c:v>
                </c:pt>
              </c:strCache>
            </c:strRef>
          </c:cat>
          <c:val>
            <c:numRef>
              <c:f>'新國民醫院SKMH(20240605)'!$CK$66:$CQ$66</c:f>
              <c:numCache>
                <c:formatCode>General</c:formatCode>
                <c:ptCount val="7"/>
                <c:pt idx="0">
                  <c:v>8</c:v>
                </c:pt>
                <c:pt idx="1">
                  <c:v>1</c:v>
                </c:pt>
                <c:pt idx="2">
                  <c:v>17</c:v>
                </c:pt>
                <c:pt idx="3">
                  <c:v>0</c:v>
                </c:pt>
                <c:pt idx="4">
                  <c:v>8</c:v>
                </c:pt>
                <c:pt idx="5">
                  <c:v>0</c:v>
                </c:pt>
                <c:pt idx="6">
                  <c:v>19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79E-4C82-9BF4-1B1991BDE803}"/>
            </c:ext>
          </c:extLst>
        </c:ser>
        <c:ser>
          <c:idx val="1"/>
          <c:order val="1"/>
          <c:tx>
            <c:strRef>
              <c:f>'新國民醫院SKMH(20240605)'!$CJ$67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'新國民醫院SKMH(20240605)'!$CK$65:$CQ$65</c:f>
              <c:strCache>
                <c:ptCount val="7"/>
                <c:pt idx="0">
                  <c:v>三酸甘油脂(0-150)</c:v>
                </c:pt>
                <c:pt idx="1">
                  <c:v>鈣(8.6-10.3)</c:v>
                </c:pt>
                <c:pt idx="2">
                  <c:v>磷(2.5-5)</c:v>
                </c:pt>
                <c:pt idx="3">
                  <c:v>鈉(136-146)</c:v>
                </c:pt>
                <c:pt idx="4">
                  <c:v>鉀(3.5-5.1)</c:v>
                </c:pt>
                <c:pt idx="5">
                  <c:v>總膽色素(0.3-1)</c:v>
                </c:pt>
                <c:pt idx="6">
                  <c:v>副甲狀腺素(18.5-88)</c:v>
                </c:pt>
              </c:strCache>
            </c:strRef>
          </c:cat>
          <c:val>
            <c:numRef>
              <c:f>'新國民醫院SKMH(20240605)'!$CK$67:$CQ$67</c:f>
              <c:numCache>
                <c:formatCode>General</c:formatCode>
                <c:ptCount val="7"/>
                <c:pt idx="0">
                  <c:v>15</c:v>
                </c:pt>
                <c:pt idx="1">
                  <c:v>19</c:v>
                </c:pt>
                <c:pt idx="2">
                  <c:v>6</c:v>
                </c:pt>
                <c:pt idx="3">
                  <c:v>19</c:v>
                </c:pt>
                <c:pt idx="4">
                  <c:v>14</c:v>
                </c:pt>
                <c:pt idx="5">
                  <c:v>23</c:v>
                </c:pt>
                <c:pt idx="6">
                  <c:v>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79E-4C82-9BF4-1B1991BDE803}"/>
            </c:ext>
          </c:extLst>
        </c:ser>
        <c:ser>
          <c:idx val="2"/>
          <c:order val="2"/>
          <c:tx>
            <c:strRef>
              <c:f>'新國民醫院SKMH(20240605)'!$CJ$68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'新國民醫院SKMH(20240605)'!$CK$65:$CQ$65</c:f>
              <c:strCache>
                <c:ptCount val="7"/>
                <c:pt idx="0">
                  <c:v>三酸甘油脂(0-150)</c:v>
                </c:pt>
                <c:pt idx="1">
                  <c:v>鈣(8.6-10.3)</c:v>
                </c:pt>
                <c:pt idx="2">
                  <c:v>磷(2.5-5)</c:v>
                </c:pt>
                <c:pt idx="3">
                  <c:v>鈉(136-146)</c:v>
                </c:pt>
                <c:pt idx="4">
                  <c:v>鉀(3.5-5.1)</c:v>
                </c:pt>
                <c:pt idx="5">
                  <c:v>總膽色素(0.3-1)</c:v>
                </c:pt>
                <c:pt idx="6">
                  <c:v>副甲狀腺素(18.5-88)</c:v>
                </c:pt>
              </c:strCache>
            </c:strRef>
          </c:cat>
          <c:val>
            <c:numRef>
              <c:f>'新國民醫院SKMH(20240605)'!$CK$68:$CQ$68</c:f>
              <c:numCache>
                <c:formatCode>General</c:formatCode>
                <c:ptCount val="7"/>
                <c:pt idx="0">
                  <c:v>0</c:v>
                </c:pt>
                <c:pt idx="1">
                  <c:v>3</c:v>
                </c:pt>
                <c:pt idx="2">
                  <c:v>0</c:v>
                </c:pt>
                <c:pt idx="3">
                  <c:v>4</c:v>
                </c:pt>
                <c:pt idx="4">
                  <c:v>1</c:v>
                </c:pt>
                <c:pt idx="5">
                  <c:v>0</c:v>
                </c:pt>
                <c:pt idx="6">
                  <c:v>2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479E-4C82-9BF4-1B1991BDE803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597005408"/>
        <c:axId val="1596997920"/>
      </c:barChart>
      <c:catAx>
        <c:axId val="159700540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596997920"/>
        <c:crosses val="autoZero"/>
        <c:auto val="1"/>
        <c:lblAlgn val="ctr"/>
        <c:lblOffset val="100"/>
        <c:noMultiLvlLbl val="0"/>
      </c:catAx>
      <c:valAx>
        <c:axId val="159699792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59700540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'新國民醫院SKMH(20240605)'!$CJ$70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'新國民醫院SKMH(20240605)'!$CK$69:$CR$69</c:f>
              <c:strCache>
                <c:ptCount val="8"/>
                <c:pt idx="0">
                  <c:v>總蛋白量(6.6-8.7)</c:v>
                </c:pt>
                <c:pt idx="1">
                  <c:v>白蛋白(3.5-5.2)</c:v>
                </c:pt>
                <c:pt idx="2">
                  <c:v>球蛋白(1.5-3.5)</c:v>
                </c:pt>
                <c:pt idx="3">
                  <c:v>鹼性磷酯酵素(35-104)</c:v>
                </c:pt>
                <c:pt idx="4">
                  <c:v>血清鐵(37-158)</c:v>
                </c:pt>
                <c:pt idx="5">
                  <c:v>不飽和鐵結合量(135-392)</c:v>
                </c:pt>
                <c:pt idx="6">
                  <c:v>血清鐵結合量(250-400)</c:v>
                </c:pt>
                <c:pt idx="7">
                  <c:v>鐵蛋白(13-150)</c:v>
                </c:pt>
              </c:strCache>
            </c:strRef>
          </c:cat>
          <c:val>
            <c:numRef>
              <c:f>'新國民醫院SKMH(20240605)'!$CK$70:$CR$70</c:f>
              <c:numCache>
                <c:formatCode>General</c:formatCode>
                <c:ptCount val="8"/>
                <c:pt idx="0">
                  <c:v>0</c:v>
                </c:pt>
                <c:pt idx="1">
                  <c:v>0</c:v>
                </c:pt>
                <c:pt idx="2">
                  <c:v>2</c:v>
                </c:pt>
                <c:pt idx="3">
                  <c:v>6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18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C16-476E-9FEE-0DEBBA4BFC1B}"/>
            </c:ext>
          </c:extLst>
        </c:ser>
        <c:ser>
          <c:idx val="1"/>
          <c:order val="1"/>
          <c:tx>
            <c:strRef>
              <c:f>'新國民醫院SKMH(20240605)'!$CJ$71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'新國民醫院SKMH(20240605)'!$CK$69:$CR$69</c:f>
              <c:strCache>
                <c:ptCount val="8"/>
                <c:pt idx="0">
                  <c:v>總蛋白量(6.6-8.7)</c:v>
                </c:pt>
                <c:pt idx="1">
                  <c:v>白蛋白(3.5-5.2)</c:v>
                </c:pt>
                <c:pt idx="2">
                  <c:v>球蛋白(1.5-3.5)</c:v>
                </c:pt>
                <c:pt idx="3">
                  <c:v>鹼性磷酯酵素(35-104)</c:v>
                </c:pt>
                <c:pt idx="4">
                  <c:v>血清鐵(37-158)</c:v>
                </c:pt>
                <c:pt idx="5">
                  <c:v>不飽和鐵結合量(135-392)</c:v>
                </c:pt>
                <c:pt idx="6">
                  <c:v>血清鐵結合量(250-400)</c:v>
                </c:pt>
                <c:pt idx="7">
                  <c:v>鐵蛋白(13-150)</c:v>
                </c:pt>
              </c:strCache>
            </c:strRef>
          </c:cat>
          <c:val>
            <c:numRef>
              <c:f>'新國民醫院SKMH(20240605)'!$CK$71:$CR$71</c:f>
              <c:numCache>
                <c:formatCode>General</c:formatCode>
                <c:ptCount val="8"/>
                <c:pt idx="0">
                  <c:v>12</c:v>
                </c:pt>
                <c:pt idx="1">
                  <c:v>21</c:v>
                </c:pt>
                <c:pt idx="2">
                  <c:v>21</c:v>
                </c:pt>
                <c:pt idx="3">
                  <c:v>17</c:v>
                </c:pt>
                <c:pt idx="4">
                  <c:v>23</c:v>
                </c:pt>
                <c:pt idx="5">
                  <c:v>15</c:v>
                </c:pt>
                <c:pt idx="6">
                  <c:v>4</c:v>
                </c:pt>
                <c:pt idx="7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C16-476E-9FEE-0DEBBA4BFC1B}"/>
            </c:ext>
          </c:extLst>
        </c:ser>
        <c:ser>
          <c:idx val="2"/>
          <c:order val="2"/>
          <c:tx>
            <c:strRef>
              <c:f>'新國民醫院SKMH(20240605)'!$CJ$72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'新國民醫院SKMH(20240605)'!$CK$69:$CR$69</c:f>
              <c:strCache>
                <c:ptCount val="8"/>
                <c:pt idx="0">
                  <c:v>總蛋白量(6.6-8.7)</c:v>
                </c:pt>
                <c:pt idx="1">
                  <c:v>白蛋白(3.5-5.2)</c:v>
                </c:pt>
                <c:pt idx="2">
                  <c:v>球蛋白(1.5-3.5)</c:v>
                </c:pt>
                <c:pt idx="3">
                  <c:v>鹼性磷酯酵素(35-104)</c:v>
                </c:pt>
                <c:pt idx="4">
                  <c:v>血清鐵(37-158)</c:v>
                </c:pt>
                <c:pt idx="5">
                  <c:v>不飽和鐵結合量(135-392)</c:v>
                </c:pt>
                <c:pt idx="6">
                  <c:v>血清鐵結合量(250-400)</c:v>
                </c:pt>
                <c:pt idx="7">
                  <c:v>鐵蛋白(13-150)</c:v>
                </c:pt>
              </c:strCache>
            </c:strRef>
          </c:cat>
          <c:val>
            <c:numRef>
              <c:f>'新國民醫院SKMH(20240605)'!$CK$72:$CR$72</c:f>
              <c:numCache>
                <c:formatCode>General</c:formatCode>
                <c:ptCount val="8"/>
                <c:pt idx="0">
                  <c:v>11</c:v>
                </c:pt>
                <c:pt idx="1">
                  <c:v>2</c:v>
                </c:pt>
                <c:pt idx="2">
                  <c:v>0</c:v>
                </c:pt>
                <c:pt idx="3">
                  <c:v>0</c:v>
                </c:pt>
                <c:pt idx="4">
                  <c:v>0</c:v>
                </c:pt>
                <c:pt idx="5">
                  <c:v>8</c:v>
                </c:pt>
                <c:pt idx="6">
                  <c:v>19</c:v>
                </c:pt>
                <c:pt idx="7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CC16-476E-9FEE-0DEBBA4BFC1B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485358688"/>
        <c:axId val="1485357856"/>
      </c:barChart>
      <c:catAx>
        <c:axId val="14853586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85357856"/>
        <c:crosses val="autoZero"/>
        <c:auto val="1"/>
        <c:lblAlgn val="ctr"/>
        <c:lblOffset val="100"/>
        <c:noMultiLvlLbl val="0"/>
      </c:catAx>
      <c:valAx>
        <c:axId val="14853578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853586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all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dirty="0"/>
              <a:t>性別分布</a:t>
            </a:r>
            <a:endParaRPr lang="zh-TW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all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1-064E-4EF4-9691-16A46E641AB1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3-064E-4EF4-9691-16A46E641AB1}"/>
              </c:ext>
            </c:extLst>
          </c:dPt>
          <c:dLbls>
            <c:dLbl>
              <c:idx val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zh-TW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6="http://schemas.microsoft.com/office/drawing/2014/chart" uri="{C3380CC4-5D6E-409C-BE32-E72D297353CC}">
                  <c16:uniqueId val="{00000001-064E-4EF4-9691-16A46E641AB1}"/>
                </c:ext>
              </c:extLst>
            </c:dLbl>
            <c:dLbl>
              <c:idx val="1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2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zh-TW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6="http://schemas.microsoft.com/office/drawing/2014/chart" uri="{C3380CC4-5D6E-409C-BE32-E72D297353CC}">
                  <c16:uniqueId val="{00000003-064E-4EF4-9691-16A46E641AB1}"/>
                </c:ext>
              </c:extLst>
            </c:dLbl>
            <c:spPr>
              <a:noFill/>
              <a:ln>
                <a:noFill/>
              </a:ln>
              <a:effectLst/>
            </c:sp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'新國民SKMH(20231206)'!$CE$88:$CE$89</c:f>
              <c:strCache>
                <c:ptCount val="2"/>
                <c:pt idx="0">
                  <c:v>Female</c:v>
                </c:pt>
                <c:pt idx="1">
                  <c:v>Male</c:v>
                </c:pt>
              </c:strCache>
            </c:strRef>
          </c:cat>
          <c:val>
            <c:numRef>
              <c:f>'新國民SKMH(20231206)'!$CF$88:$CF$89</c:f>
              <c:numCache>
                <c:formatCode>General</c:formatCode>
                <c:ptCount val="2"/>
                <c:pt idx="0">
                  <c:v>21</c:v>
                </c:pt>
                <c:pt idx="1">
                  <c:v>36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064E-4EF4-9691-16A46E641AB1}"/>
            </c:ext>
          </c:extLst>
        </c:ser>
        <c:dLbls>
          <c:dLblPos val="outEnd"/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'新國民SKMH(20231206)'!$CJ$103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'新國民SKMH(20231206)'!$CK$102:$CQ$102</c:f>
              <c:strCache>
                <c:ptCount val="7"/>
                <c:pt idx="0">
                  <c:v>白血球(4-10)</c:v>
                </c:pt>
                <c:pt idx="1">
                  <c:v>紅血球(3.7-5.5)</c:v>
                </c:pt>
                <c:pt idx="2">
                  <c:v>血色素(12-16)</c:v>
                </c:pt>
                <c:pt idx="3">
                  <c:v>血比容(33-47)</c:v>
                </c:pt>
                <c:pt idx="4">
                  <c:v>血球容積(80-99)</c:v>
                </c:pt>
                <c:pt idx="5">
                  <c:v>血紅素量(26-34)</c:v>
                </c:pt>
                <c:pt idx="6">
                  <c:v>血紅素濃度(31-37)</c:v>
                </c:pt>
              </c:strCache>
            </c:strRef>
          </c:cat>
          <c:val>
            <c:numRef>
              <c:f>'新國民SKMH(20231206)'!$CK$103:$CQ$103</c:f>
              <c:numCache>
                <c:formatCode>General</c:formatCode>
                <c:ptCount val="7"/>
                <c:pt idx="0">
                  <c:v>3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3</c:v>
                </c:pt>
                <c:pt idx="5">
                  <c:v>4</c:v>
                </c:pt>
                <c:pt idx="6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884-49D6-82B6-D933F85B8241}"/>
            </c:ext>
          </c:extLst>
        </c:ser>
        <c:ser>
          <c:idx val="1"/>
          <c:order val="1"/>
          <c:tx>
            <c:strRef>
              <c:f>'新國民SKMH(20231206)'!$CJ$104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'新國民SKMH(20231206)'!$CK$102:$CQ$102</c:f>
              <c:strCache>
                <c:ptCount val="7"/>
                <c:pt idx="0">
                  <c:v>白血球(4-10)</c:v>
                </c:pt>
                <c:pt idx="1">
                  <c:v>紅血球(3.7-5.5)</c:v>
                </c:pt>
                <c:pt idx="2">
                  <c:v>血色素(12-16)</c:v>
                </c:pt>
                <c:pt idx="3">
                  <c:v>血比容(33-47)</c:v>
                </c:pt>
                <c:pt idx="4">
                  <c:v>血球容積(80-99)</c:v>
                </c:pt>
                <c:pt idx="5">
                  <c:v>血紅素量(26-34)</c:v>
                </c:pt>
                <c:pt idx="6">
                  <c:v>血紅素濃度(31-37)</c:v>
                </c:pt>
              </c:strCache>
            </c:strRef>
          </c:cat>
          <c:val>
            <c:numRef>
              <c:f>'新國民SKMH(20231206)'!$CK$104:$CQ$104</c:f>
              <c:numCache>
                <c:formatCode>General</c:formatCode>
                <c:ptCount val="7"/>
                <c:pt idx="0">
                  <c:v>50</c:v>
                </c:pt>
                <c:pt idx="1">
                  <c:v>23</c:v>
                </c:pt>
                <c:pt idx="2">
                  <c:v>5</c:v>
                </c:pt>
                <c:pt idx="3">
                  <c:v>26</c:v>
                </c:pt>
                <c:pt idx="4">
                  <c:v>47</c:v>
                </c:pt>
                <c:pt idx="5">
                  <c:v>45</c:v>
                </c:pt>
                <c:pt idx="6">
                  <c:v>53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884-49D6-82B6-D933F85B8241}"/>
            </c:ext>
          </c:extLst>
        </c:ser>
        <c:ser>
          <c:idx val="2"/>
          <c:order val="2"/>
          <c:tx>
            <c:strRef>
              <c:f>'新國民SKMH(20231206)'!$CJ$105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'新國民SKMH(20231206)'!$CK$102:$CQ$102</c:f>
              <c:strCache>
                <c:ptCount val="7"/>
                <c:pt idx="0">
                  <c:v>白血球(4-10)</c:v>
                </c:pt>
                <c:pt idx="1">
                  <c:v>紅血球(3.7-5.5)</c:v>
                </c:pt>
                <c:pt idx="2">
                  <c:v>血色素(12-16)</c:v>
                </c:pt>
                <c:pt idx="3">
                  <c:v>血比容(33-47)</c:v>
                </c:pt>
                <c:pt idx="4">
                  <c:v>血球容積(80-99)</c:v>
                </c:pt>
                <c:pt idx="5">
                  <c:v>血紅素量(26-34)</c:v>
                </c:pt>
                <c:pt idx="6">
                  <c:v>血紅素濃度(31-37)</c:v>
                </c:pt>
              </c:strCache>
            </c:strRef>
          </c:cat>
          <c:val>
            <c:numRef>
              <c:f>'新國民SKMH(20231206)'!$CK$105:$CQ$105</c:f>
              <c:numCache>
                <c:formatCode>General</c:formatCode>
                <c:ptCount val="7"/>
                <c:pt idx="0">
                  <c:v>1</c:v>
                </c:pt>
                <c:pt idx="1">
                  <c:v>31</c:v>
                </c:pt>
                <c:pt idx="2">
                  <c:v>50</c:v>
                </c:pt>
                <c:pt idx="3">
                  <c:v>28</c:v>
                </c:pt>
                <c:pt idx="4">
                  <c:v>4</c:v>
                </c:pt>
                <c:pt idx="5">
                  <c:v>5</c:v>
                </c:pt>
                <c:pt idx="6">
                  <c:v>1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884-49D6-82B6-D933F85B8241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412495136"/>
        <c:axId val="1412496384"/>
      </c:barChart>
      <c:catAx>
        <c:axId val="141249513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12496384"/>
        <c:crosses val="autoZero"/>
        <c:auto val="1"/>
        <c:lblAlgn val="ctr"/>
        <c:lblOffset val="100"/>
        <c:noMultiLvlLbl val="0"/>
      </c:catAx>
      <c:valAx>
        <c:axId val="1412496384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124951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'新國民SKMH(20231206)'!$CJ$107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'新國民SKMH(20231206)'!$CK$106:$CQ$106</c:f>
              <c:strCache>
                <c:ptCount val="7"/>
                <c:pt idx="0">
                  <c:v>血小板(138-400)</c:v>
                </c:pt>
                <c:pt idx="1">
                  <c:v>紅血球分布寬度(11-15)</c:v>
                </c:pt>
                <c:pt idx="2">
                  <c:v>嗜中性白血球(45-78)</c:v>
                </c:pt>
                <c:pt idx="3">
                  <c:v>單核球(2-10)</c:v>
                </c:pt>
                <c:pt idx="4">
                  <c:v>淋巴球(23-45)</c:v>
                </c:pt>
                <c:pt idx="5">
                  <c:v>嗜酸性白血球(0-6)</c:v>
                </c:pt>
                <c:pt idx="6">
                  <c:v>嗜鹼性白血球(0-2)</c:v>
                </c:pt>
              </c:strCache>
            </c:strRef>
          </c:cat>
          <c:val>
            <c:numRef>
              <c:f>'新國民SKMH(20231206)'!$CK$107:$CQ$107</c:f>
              <c:numCache>
                <c:formatCode>General</c:formatCode>
                <c:ptCount val="7"/>
                <c:pt idx="0">
                  <c:v>1</c:v>
                </c:pt>
                <c:pt idx="1">
                  <c:v>19</c:v>
                </c:pt>
                <c:pt idx="2">
                  <c:v>7</c:v>
                </c:pt>
                <c:pt idx="3">
                  <c:v>4</c:v>
                </c:pt>
                <c:pt idx="4">
                  <c:v>0</c:v>
                </c:pt>
                <c:pt idx="5">
                  <c:v>9</c:v>
                </c:pt>
                <c:pt idx="6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1CF-450D-A503-387F8A3B6D70}"/>
            </c:ext>
          </c:extLst>
        </c:ser>
        <c:ser>
          <c:idx val="1"/>
          <c:order val="1"/>
          <c:tx>
            <c:strRef>
              <c:f>'新國民SKMH(20231206)'!$CJ$108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'新國民SKMH(20231206)'!$CK$106:$CQ$106</c:f>
              <c:strCache>
                <c:ptCount val="7"/>
                <c:pt idx="0">
                  <c:v>血小板(138-400)</c:v>
                </c:pt>
                <c:pt idx="1">
                  <c:v>紅血球分布寬度(11-15)</c:v>
                </c:pt>
                <c:pt idx="2">
                  <c:v>嗜中性白血球(45-78)</c:v>
                </c:pt>
                <c:pt idx="3">
                  <c:v>單核球(2-10)</c:v>
                </c:pt>
                <c:pt idx="4">
                  <c:v>淋巴球(23-45)</c:v>
                </c:pt>
                <c:pt idx="5">
                  <c:v>嗜酸性白血球(0-6)</c:v>
                </c:pt>
                <c:pt idx="6">
                  <c:v>嗜鹼性白血球(0-2)</c:v>
                </c:pt>
              </c:strCache>
            </c:strRef>
          </c:cat>
          <c:val>
            <c:numRef>
              <c:f>'新國民SKMH(20231206)'!$CK$108:$CQ$108</c:f>
              <c:numCache>
                <c:formatCode>General</c:formatCode>
                <c:ptCount val="7"/>
                <c:pt idx="0">
                  <c:v>45</c:v>
                </c:pt>
                <c:pt idx="1">
                  <c:v>35</c:v>
                </c:pt>
                <c:pt idx="2">
                  <c:v>47</c:v>
                </c:pt>
                <c:pt idx="3">
                  <c:v>48</c:v>
                </c:pt>
                <c:pt idx="4">
                  <c:v>15</c:v>
                </c:pt>
                <c:pt idx="5">
                  <c:v>45</c:v>
                </c:pt>
                <c:pt idx="6">
                  <c:v>54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1CF-450D-A503-387F8A3B6D70}"/>
            </c:ext>
          </c:extLst>
        </c:ser>
        <c:ser>
          <c:idx val="2"/>
          <c:order val="2"/>
          <c:tx>
            <c:strRef>
              <c:f>'新國民SKMH(20231206)'!$CJ$109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'新國民SKMH(20231206)'!$CK$106:$CQ$106</c:f>
              <c:strCache>
                <c:ptCount val="7"/>
                <c:pt idx="0">
                  <c:v>血小板(138-400)</c:v>
                </c:pt>
                <c:pt idx="1">
                  <c:v>紅血球分布寬度(11-15)</c:v>
                </c:pt>
                <c:pt idx="2">
                  <c:v>嗜中性白血球(45-78)</c:v>
                </c:pt>
                <c:pt idx="3">
                  <c:v>單核球(2-10)</c:v>
                </c:pt>
                <c:pt idx="4">
                  <c:v>淋巴球(23-45)</c:v>
                </c:pt>
                <c:pt idx="5">
                  <c:v>嗜酸性白血球(0-6)</c:v>
                </c:pt>
                <c:pt idx="6">
                  <c:v>嗜鹼性白血球(0-2)</c:v>
                </c:pt>
              </c:strCache>
            </c:strRef>
          </c:cat>
          <c:val>
            <c:numRef>
              <c:f>'新國民SKMH(20231206)'!$CK$109:$CQ$109</c:f>
              <c:numCache>
                <c:formatCode>General</c:formatCode>
                <c:ptCount val="7"/>
                <c:pt idx="0">
                  <c:v>8</c:v>
                </c:pt>
                <c:pt idx="1">
                  <c:v>0</c:v>
                </c:pt>
                <c:pt idx="2">
                  <c:v>0</c:v>
                </c:pt>
                <c:pt idx="3">
                  <c:v>2</c:v>
                </c:pt>
                <c:pt idx="4">
                  <c:v>39</c:v>
                </c:pt>
                <c:pt idx="5">
                  <c:v>0</c:v>
                </c:pt>
                <c:pt idx="6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11CF-450D-A503-387F8A3B6D70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164680576"/>
        <c:axId val="1164678496"/>
      </c:barChart>
      <c:catAx>
        <c:axId val="116468057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164678496"/>
        <c:crosses val="autoZero"/>
        <c:auto val="1"/>
        <c:lblAlgn val="ctr"/>
        <c:lblOffset val="100"/>
        <c:noMultiLvlLbl val="0"/>
      </c:catAx>
      <c:valAx>
        <c:axId val="11646784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16468057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'新國民SKMH(20231206)'!$CJ$111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'新國民SKMH(20231206)'!$CK$110:$CQ$110</c:f>
              <c:strCache>
                <c:ptCount val="7"/>
                <c:pt idx="0">
                  <c:v>血糖(70-100)</c:v>
                </c:pt>
                <c:pt idx="1">
                  <c:v>血液尿素氮(7-25)</c:v>
                </c:pt>
                <c:pt idx="2">
                  <c:v>肌酸酐(0.6-1.2)</c:v>
                </c:pt>
                <c:pt idx="3">
                  <c:v>GOT(13-39)</c:v>
                </c:pt>
                <c:pt idx="4">
                  <c:v>GPT(7-52)</c:v>
                </c:pt>
                <c:pt idx="5">
                  <c:v>尿酸(2.3-6.6)</c:v>
                </c:pt>
                <c:pt idx="6">
                  <c:v>膽固醇(0-200)</c:v>
                </c:pt>
              </c:strCache>
            </c:strRef>
          </c:cat>
          <c:val>
            <c:numRef>
              <c:f>'新國民SKMH(20231206)'!$CK$111:$CQ$111</c:f>
              <c:numCache>
                <c:formatCode>General</c:formatCode>
                <c:ptCount val="7"/>
                <c:pt idx="0">
                  <c:v>41</c:v>
                </c:pt>
                <c:pt idx="1">
                  <c:v>55</c:v>
                </c:pt>
                <c:pt idx="2">
                  <c:v>55</c:v>
                </c:pt>
                <c:pt idx="3">
                  <c:v>0</c:v>
                </c:pt>
                <c:pt idx="4">
                  <c:v>1</c:v>
                </c:pt>
                <c:pt idx="5">
                  <c:v>25</c:v>
                </c:pt>
                <c:pt idx="6">
                  <c:v>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552F-4B60-91D0-4E4800834076}"/>
            </c:ext>
          </c:extLst>
        </c:ser>
        <c:ser>
          <c:idx val="1"/>
          <c:order val="1"/>
          <c:tx>
            <c:strRef>
              <c:f>'新國民SKMH(20231206)'!$CJ$112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'新國民SKMH(20231206)'!$CK$110:$CQ$110</c:f>
              <c:strCache>
                <c:ptCount val="7"/>
                <c:pt idx="0">
                  <c:v>血糖(70-100)</c:v>
                </c:pt>
                <c:pt idx="1">
                  <c:v>血液尿素氮(7-25)</c:v>
                </c:pt>
                <c:pt idx="2">
                  <c:v>肌酸酐(0.6-1.2)</c:v>
                </c:pt>
                <c:pt idx="3">
                  <c:v>GOT(13-39)</c:v>
                </c:pt>
                <c:pt idx="4">
                  <c:v>GPT(7-52)</c:v>
                </c:pt>
                <c:pt idx="5">
                  <c:v>尿酸(2.3-6.6)</c:v>
                </c:pt>
                <c:pt idx="6">
                  <c:v>膽固醇(0-200)</c:v>
                </c:pt>
              </c:strCache>
            </c:strRef>
          </c:cat>
          <c:val>
            <c:numRef>
              <c:f>'新國民SKMH(20231206)'!$CK$112:$CQ$112</c:f>
              <c:numCache>
                <c:formatCode>General</c:formatCode>
                <c:ptCount val="7"/>
                <c:pt idx="0">
                  <c:v>13</c:v>
                </c:pt>
                <c:pt idx="1">
                  <c:v>0</c:v>
                </c:pt>
                <c:pt idx="2">
                  <c:v>0</c:v>
                </c:pt>
                <c:pt idx="3">
                  <c:v>37</c:v>
                </c:pt>
                <c:pt idx="4">
                  <c:v>51</c:v>
                </c:pt>
                <c:pt idx="5">
                  <c:v>29</c:v>
                </c:pt>
                <c:pt idx="6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552F-4B60-91D0-4E4800834076}"/>
            </c:ext>
          </c:extLst>
        </c:ser>
        <c:ser>
          <c:idx val="2"/>
          <c:order val="2"/>
          <c:tx>
            <c:strRef>
              <c:f>'新國民SKMH(20231206)'!$CJ$113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9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'新國民SKMH(20231206)'!$CK$110:$CQ$110</c:f>
              <c:strCache>
                <c:ptCount val="7"/>
                <c:pt idx="0">
                  <c:v>血糖(70-100)</c:v>
                </c:pt>
                <c:pt idx="1">
                  <c:v>血液尿素氮(7-25)</c:v>
                </c:pt>
                <c:pt idx="2">
                  <c:v>肌酸酐(0.6-1.2)</c:v>
                </c:pt>
                <c:pt idx="3">
                  <c:v>GOT(13-39)</c:v>
                </c:pt>
                <c:pt idx="4">
                  <c:v>GPT(7-52)</c:v>
                </c:pt>
                <c:pt idx="5">
                  <c:v>尿酸(2.3-6.6)</c:v>
                </c:pt>
                <c:pt idx="6">
                  <c:v>膽固醇(0-200)</c:v>
                </c:pt>
              </c:strCache>
            </c:strRef>
          </c:cat>
          <c:val>
            <c:numRef>
              <c:f>'新國民SKMH(20231206)'!$CK$113:$CQ$113</c:f>
              <c:numCache>
                <c:formatCode>General</c:formatCode>
                <c:ptCount val="7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17</c:v>
                </c:pt>
                <c:pt idx="4">
                  <c:v>2</c:v>
                </c:pt>
                <c:pt idx="5">
                  <c:v>0</c:v>
                </c:pt>
                <c:pt idx="6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552F-4B60-91D0-4E480083407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399827328"/>
        <c:axId val="1399828160"/>
      </c:barChart>
      <c:catAx>
        <c:axId val="139982732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399828160"/>
        <c:crosses val="autoZero"/>
        <c:auto val="1"/>
        <c:lblAlgn val="ctr"/>
        <c:lblOffset val="100"/>
        <c:noMultiLvlLbl val="0"/>
      </c:catAx>
      <c:valAx>
        <c:axId val="13998281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39982732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9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'新國民SKMH(20231206)'!$CJ$115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'新國民SKMH(20231206)'!$CK$114:$CQ$114</c:f>
              <c:strCache>
                <c:ptCount val="7"/>
                <c:pt idx="0">
                  <c:v>三酸甘油脂(0-150)</c:v>
                </c:pt>
                <c:pt idx="1">
                  <c:v>鈣(8.6-10.3)</c:v>
                </c:pt>
                <c:pt idx="2">
                  <c:v>磷(2.5-5)</c:v>
                </c:pt>
                <c:pt idx="3">
                  <c:v>鈉(136-146)</c:v>
                </c:pt>
                <c:pt idx="4">
                  <c:v>鉀(3.5-5.1)</c:v>
                </c:pt>
                <c:pt idx="5">
                  <c:v>總膽色素(0.3-1)</c:v>
                </c:pt>
                <c:pt idx="6">
                  <c:v>副甲狀腺素(18.5-88)</c:v>
                </c:pt>
              </c:strCache>
            </c:strRef>
          </c:cat>
          <c:val>
            <c:numRef>
              <c:f>'新國民SKMH(20231206)'!$CK$115:$CQ$115</c:f>
              <c:numCache>
                <c:formatCode>General</c:formatCode>
                <c:ptCount val="7"/>
                <c:pt idx="0">
                  <c:v>18</c:v>
                </c:pt>
                <c:pt idx="1">
                  <c:v>6</c:v>
                </c:pt>
                <c:pt idx="2">
                  <c:v>29</c:v>
                </c:pt>
                <c:pt idx="3">
                  <c:v>0</c:v>
                </c:pt>
                <c:pt idx="4">
                  <c:v>10</c:v>
                </c:pt>
                <c:pt idx="5">
                  <c:v>1</c:v>
                </c:pt>
                <c:pt idx="6">
                  <c:v>28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068-44B1-AAA2-3B6D2BDF74E6}"/>
            </c:ext>
          </c:extLst>
        </c:ser>
        <c:ser>
          <c:idx val="1"/>
          <c:order val="1"/>
          <c:tx>
            <c:strRef>
              <c:f>'新國民SKMH(20231206)'!$CJ$116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'新國民SKMH(20231206)'!$CK$114:$CQ$114</c:f>
              <c:strCache>
                <c:ptCount val="7"/>
                <c:pt idx="0">
                  <c:v>三酸甘油脂(0-150)</c:v>
                </c:pt>
                <c:pt idx="1">
                  <c:v>鈣(8.6-10.3)</c:v>
                </c:pt>
                <c:pt idx="2">
                  <c:v>磷(2.5-5)</c:v>
                </c:pt>
                <c:pt idx="3">
                  <c:v>鈉(136-146)</c:v>
                </c:pt>
                <c:pt idx="4">
                  <c:v>鉀(3.5-5.1)</c:v>
                </c:pt>
                <c:pt idx="5">
                  <c:v>總膽色素(0.3-1)</c:v>
                </c:pt>
                <c:pt idx="6">
                  <c:v>副甲狀腺素(18.5-88)</c:v>
                </c:pt>
              </c:strCache>
            </c:strRef>
          </c:cat>
          <c:val>
            <c:numRef>
              <c:f>'新國民SKMH(20231206)'!$CK$116:$CQ$116</c:f>
              <c:numCache>
                <c:formatCode>General</c:formatCode>
                <c:ptCount val="7"/>
                <c:pt idx="0">
                  <c:v>36</c:v>
                </c:pt>
                <c:pt idx="1">
                  <c:v>44</c:v>
                </c:pt>
                <c:pt idx="2">
                  <c:v>26</c:v>
                </c:pt>
                <c:pt idx="3">
                  <c:v>34</c:v>
                </c:pt>
                <c:pt idx="4">
                  <c:v>43</c:v>
                </c:pt>
                <c:pt idx="5">
                  <c:v>53</c:v>
                </c:pt>
                <c:pt idx="6">
                  <c:v>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068-44B1-AAA2-3B6D2BDF74E6}"/>
            </c:ext>
          </c:extLst>
        </c:ser>
        <c:ser>
          <c:idx val="2"/>
          <c:order val="2"/>
          <c:tx>
            <c:strRef>
              <c:f>'新國民SKMH(20231206)'!$CJ$117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'新國民SKMH(20231206)'!$CK$114:$CQ$114</c:f>
              <c:strCache>
                <c:ptCount val="7"/>
                <c:pt idx="0">
                  <c:v>三酸甘油脂(0-150)</c:v>
                </c:pt>
                <c:pt idx="1">
                  <c:v>鈣(8.6-10.3)</c:v>
                </c:pt>
                <c:pt idx="2">
                  <c:v>磷(2.5-5)</c:v>
                </c:pt>
                <c:pt idx="3">
                  <c:v>鈉(136-146)</c:v>
                </c:pt>
                <c:pt idx="4">
                  <c:v>鉀(3.5-5.1)</c:v>
                </c:pt>
                <c:pt idx="5">
                  <c:v>總膽色素(0.3-1)</c:v>
                </c:pt>
                <c:pt idx="6">
                  <c:v>副甲狀腺素(18.5-88)</c:v>
                </c:pt>
              </c:strCache>
            </c:strRef>
          </c:cat>
          <c:val>
            <c:numRef>
              <c:f>'新國民SKMH(20231206)'!$CK$117:$CQ$117</c:f>
              <c:numCache>
                <c:formatCode>General</c:formatCode>
                <c:ptCount val="7"/>
                <c:pt idx="0">
                  <c:v>0</c:v>
                </c:pt>
                <c:pt idx="1">
                  <c:v>5</c:v>
                </c:pt>
                <c:pt idx="2">
                  <c:v>0</c:v>
                </c:pt>
                <c:pt idx="3">
                  <c:v>20</c:v>
                </c:pt>
                <c:pt idx="4">
                  <c:v>1</c:v>
                </c:pt>
                <c:pt idx="5">
                  <c:v>0</c:v>
                </c:pt>
                <c:pt idx="6">
                  <c:v>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E068-44B1-AAA2-3B6D2BDF74E6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401448736"/>
        <c:axId val="1401449152"/>
      </c:barChart>
      <c:catAx>
        <c:axId val="140144873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01449152"/>
        <c:crosses val="autoZero"/>
        <c:auto val="1"/>
        <c:lblAlgn val="ctr"/>
        <c:lblOffset val="100"/>
        <c:noMultiLvlLbl val="0"/>
      </c:catAx>
      <c:valAx>
        <c:axId val="140144915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0144873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'新國民SKMH(20231206)'!$CJ$119</c:f>
              <c:strCache>
                <c:ptCount val="1"/>
                <c:pt idx="0">
                  <c:v>偏高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'新國民SKMH(20231206)'!$CK$118:$CR$118</c:f>
              <c:strCache>
                <c:ptCount val="8"/>
                <c:pt idx="0">
                  <c:v>總蛋白量(6.6-8.7)</c:v>
                </c:pt>
                <c:pt idx="1">
                  <c:v>白蛋白(3.5-5.2)</c:v>
                </c:pt>
                <c:pt idx="2">
                  <c:v>球蛋白(1.5-3.5)</c:v>
                </c:pt>
                <c:pt idx="3">
                  <c:v>鹼性磷酯酵素(35-104)</c:v>
                </c:pt>
                <c:pt idx="4">
                  <c:v>血清鐵(37-158)</c:v>
                </c:pt>
                <c:pt idx="5">
                  <c:v>不飽和鐵結合量(135-392)</c:v>
                </c:pt>
                <c:pt idx="6">
                  <c:v>血清鐵結合量(250-400)</c:v>
                </c:pt>
                <c:pt idx="7">
                  <c:v>鐵蛋白(13-150)</c:v>
                </c:pt>
              </c:strCache>
            </c:strRef>
          </c:cat>
          <c:val>
            <c:numRef>
              <c:f>'新國民SKMH(20231206)'!$CK$119:$CR$119</c:f>
              <c:numCache>
                <c:formatCode>General</c:formatCode>
                <c:ptCount val="8"/>
                <c:pt idx="0">
                  <c:v>0</c:v>
                </c:pt>
                <c:pt idx="1">
                  <c:v>1</c:v>
                </c:pt>
                <c:pt idx="2">
                  <c:v>7</c:v>
                </c:pt>
                <c:pt idx="3">
                  <c:v>12</c:v>
                </c:pt>
                <c:pt idx="4">
                  <c:v>2</c:v>
                </c:pt>
                <c:pt idx="5">
                  <c:v>0</c:v>
                </c:pt>
                <c:pt idx="6">
                  <c:v>1</c:v>
                </c:pt>
                <c:pt idx="7">
                  <c:v>47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9D2-4A3D-A125-676C04C97F17}"/>
            </c:ext>
          </c:extLst>
        </c:ser>
        <c:ser>
          <c:idx val="1"/>
          <c:order val="1"/>
          <c:tx>
            <c:strRef>
              <c:f>'新國民SKMH(20231206)'!$CJ$120</c:f>
              <c:strCache>
                <c:ptCount val="1"/>
                <c:pt idx="0">
                  <c:v>正常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'新國民SKMH(20231206)'!$CK$118:$CR$118</c:f>
              <c:strCache>
                <c:ptCount val="8"/>
                <c:pt idx="0">
                  <c:v>總蛋白量(6.6-8.7)</c:v>
                </c:pt>
                <c:pt idx="1">
                  <c:v>白蛋白(3.5-5.2)</c:v>
                </c:pt>
                <c:pt idx="2">
                  <c:v>球蛋白(1.5-3.5)</c:v>
                </c:pt>
                <c:pt idx="3">
                  <c:v>鹼性磷酯酵素(35-104)</c:v>
                </c:pt>
                <c:pt idx="4">
                  <c:v>血清鐵(37-158)</c:v>
                </c:pt>
                <c:pt idx="5">
                  <c:v>不飽和鐵結合量(135-392)</c:v>
                </c:pt>
                <c:pt idx="6">
                  <c:v>血清鐵結合量(250-400)</c:v>
                </c:pt>
                <c:pt idx="7">
                  <c:v>鐵蛋白(13-150)</c:v>
                </c:pt>
              </c:strCache>
            </c:strRef>
          </c:cat>
          <c:val>
            <c:numRef>
              <c:f>'新國民SKMH(20231206)'!$CK$120:$CR$120</c:f>
              <c:numCache>
                <c:formatCode>General</c:formatCode>
                <c:ptCount val="8"/>
                <c:pt idx="0">
                  <c:v>39</c:v>
                </c:pt>
                <c:pt idx="1">
                  <c:v>52</c:v>
                </c:pt>
                <c:pt idx="2">
                  <c:v>47</c:v>
                </c:pt>
                <c:pt idx="3">
                  <c:v>41</c:v>
                </c:pt>
                <c:pt idx="4">
                  <c:v>48</c:v>
                </c:pt>
                <c:pt idx="5">
                  <c:v>41</c:v>
                </c:pt>
                <c:pt idx="6">
                  <c:v>13</c:v>
                </c:pt>
                <c:pt idx="7">
                  <c:v>7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B9D2-4A3D-A125-676C04C97F17}"/>
            </c:ext>
          </c:extLst>
        </c:ser>
        <c:ser>
          <c:idx val="2"/>
          <c:order val="2"/>
          <c:tx>
            <c:strRef>
              <c:f>'新國民SKMH(20231206)'!$CJ$121</c:f>
              <c:strCache>
                <c:ptCount val="1"/>
                <c:pt idx="0">
                  <c:v>偏低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'新國民SKMH(20231206)'!$CK$118:$CR$118</c:f>
              <c:strCache>
                <c:ptCount val="8"/>
                <c:pt idx="0">
                  <c:v>總蛋白量(6.6-8.7)</c:v>
                </c:pt>
                <c:pt idx="1">
                  <c:v>白蛋白(3.5-5.2)</c:v>
                </c:pt>
                <c:pt idx="2">
                  <c:v>球蛋白(1.5-3.5)</c:v>
                </c:pt>
                <c:pt idx="3">
                  <c:v>鹼性磷酯酵素(35-104)</c:v>
                </c:pt>
                <c:pt idx="4">
                  <c:v>血清鐵(37-158)</c:v>
                </c:pt>
                <c:pt idx="5">
                  <c:v>不飽和鐵結合量(135-392)</c:v>
                </c:pt>
                <c:pt idx="6">
                  <c:v>血清鐵結合量(250-400)</c:v>
                </c:pt>
                <c:pt idx="7">
                  <c:v>鐵蛋白(13-150)</c:v>
                </c:pt>
              </c:strCache>
            </c:strRef>
          </c:cat>
          <c:val>
            <c:numRef>
              <c:f>'新國民SKMH(20231206)'!$CK$121:$CR$121</c:f>
              <c:numCache>
                <c:formatCode>General</c:formatCode>
                <c:ptCount val="8"/>
                <c:pt idx="0">
                  <c:v>15</c:v>
                </c:pt>
                <c:pt idx="1">
                  <c:v>2</c:v>
                </c:pt>
                <c:pt idx="2">
                  <c:v>0</c:v>
                </c:pt>
                <c:pt idx="3">
                  <c:v>1</c:v>
                </c:pt>
                <c:pt idx="4">
                  <c:v>4</c:v>
                </c:pt>
                <c:pt idx="5">
                  <c:v>13</c:v>
                </c:pt>
                <c:pt idx="6">
                  <c:v>40</c:v>
                </c:pt>
                <c:pt idx="7">
                  <c:v>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B9D2-4A3D-A125-676C04C97F17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316301168"/>
        <c:axId val="1316303248"/>
      </c:barChart>
      <c:catAx>
        <c:axId val="13163011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316303248"/>
        <c:crosses val="autoZero"/>
        <c:auto val="1"/>
        <c:lblAlgn val="ctr"/>
        <c:lblOffset val="100"/>
        <c:noMultiLvlLbl val="0"/>
      </c:catAx>
      <c:valAx>
        <c:axId val="131630324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31630116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/>
              <a:t>年齡</a:t>
            </a:r>
            <a:endParaRPr lang="en-US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197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zh-TW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'新國民醫院SKMH(20240605)'!$CE$28:$CE$37</c:f>
              <c:strCache>
                <c:ptCount val="10"/>
                <c:pt idx="0">
                  <c:v>18~19</c:v>
                </c:pt>
                <c:pt idx="1">
                  <c:v>20~29</c:v>
                </c:pt>
                <c:pt idx="2">
                  <c:v>30~39</c:v>
                </c:pt>
                <c:pt idx="3">
                  <c:v>40~49</c:v>
                </c:pt>
                <c:pt idx="4">
                  <c:v>50~59</c:v>
                </c:pt>
                <c:pt idx="5">
                  <c:v>60~69</c:v>
                </c:pt>
                <c:pt idx="6">
                  <c:v>70~79</c:v>
                </c:pt>
                <c:pt idx="7">
                  <c:v>80~89</c:v>
                </c:pt>
                <c:pt idx="8">
                  <c:v>90~99</c:v>
                </c:pt>
                <c:pt idx="9">
                  <c:v>總人數</c:v>
                </c:pt>
              </c:strCache>
            </c:strRef>
          </c:cat>
          <c:val>
            <c:numRef>
              <c:f>'新國民醫院SKMH(20240605)'!$CF$28:$CF$37</c:f>
              <c:numCache>
                <c:formatCode>General</c:formatCode>
                <c:ptCount val="10"/>
                <c:pt idx="0">
                  <c:v>0</c:v>
                </c:pt>
                <c:pt idx="1">
                  <c:v>0</c:v>
                </c:pt>
                <c:pt idx="2">
                  <c:v>0</c:v>
                </c:pt>
                <c:pt idx="3">
                  <c:v>0</c:v>
                </c:pt>
                <c:pt idx="4">
                  <c:v>8</c:v>
                </c:pt>
                <c:pt idx="5">
                  <c:v>10</c:v>
                </c:pt>
                <c:pt idx="6">
                  <c:v>5</c:v>
                </c:pt>
                <c:pt idx="7">
                  <c:v>0</c:v>
                </c:pt>
                <c:pt idx="8">
                  <c:v>0</c:v>
                </c:pt>
                <c:pt idx="9">
                  <c:v>23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587-4854-9149-287538403573}"/>
            </c:ext>
          </c:extLst>
        </c:ser>
        <c:dLbls>
          <c:dLblPos val="outEnd"/>
          <c:showLegendKey val="0"/>
          <c:showVal val="1"/>
          <c:showCatName val="0"/>
          <c:showSerName val="0"/>
          <c:showPercent val="0"/>
          <c:showBubbleSize val="0"/>
        </c:dLbls>
        <c:gapWidth val="219"/>
        <c:overlap val="-27"/>
        <c:axId val="1493365360"/>
        <c:axId val="1493363696"/>
      </c:barChart>
      <c:catAx>
        <c:axId val="149336536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93363696"/>
        <c:crosses val="autoZero"/>
        <c:auto val="1"/>
        <c:lblAlgn val="ctr"/>
        <c:lblOffset val="100"/>
        <c:noMultiLvlLbl val="0"/>
      </c:catAx>
      <c:valAx>
        <c:axId val="149336369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493365360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2128" b="1" i="0" u="none" strike="noStrike" kern="1200" cap="all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dirty="0"/>
              <a:t>性別分布</a:t>
            </a:r>
            <a:endParaRPr lang="zh-TW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128" b="1" i="0" u="none" strike="noStrike" kern="1200" cap="all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pieChart>
        <c:varyColors val="1"/>
        <c:ser>
          <c:idx val="0"/>
          <c:order val="0"/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1-5DCA-4B74-8343-00478E44CCD7}"/>
              </c:ext>
            </c:extLst>
          </c:dPt>
          <c:dPt>
            <c:idx val="1"/>
            <c:bubble3D val="0"/>
            <c:spPr>
              <a:solidFill>
                <a:schemeClr val="accent2"/>
              </a:solidFill>
              <a:ln>
                <a:noFill/>
              </a:ln>
              <a:effectLst>
                <a:outerShdw blurRad="63500" sx="102000" sy="102000" algn="ctr" rotWithShape="0">
                  <a:prstClr val="black">
                    <a:alpha val="20000"/>
                  </a:prstClr>
                </a:outerShdw>
              </a:effectLst>
            </c:spPr>
            <c:extLst>
              <c:ext xmlns:c16="http://schemas.microsoft.com/office/drawing/2014/chart" uri="{C3380CC4-5D6E-409C-BE32-E72D297353CC}">
                <c16:uniqueId val="{00000003-5DCA-4B74-8343-00478E44CCD7}"/>
              </c:ext>
            </c:extLst>
          </c:dPt>
          <c:dLbls>
            <c:dLbl>
              <c:idx val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1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zh-TW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6="http://schemas.microsoft.com/office/drawing/2014/chart" uri="{C3380CC4-5D6E-409C-BE32-E72D297353CC}">
                  <c16:uniqueId val="{00000001-5DCA-4B74-8343-00478E44CCD7}"/>
                </c:ext>
              </c:extLst>
            </c:dLbl>
            <c:dLbl>
              <c:idx val="1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lIns="38100" tIns="19050" rIns="38100" bIns="19050" anchor="ctr" anchorCtr="1">
                  <a:spAutoFit/>
                </a:bodyPr>
                <a:lstStyle/>
                <a:p>
                  <a:pPr>
                    <a:defRPr sz="1330" b="1" i="0" u="none" strike="noStrike" kern="1200" spc="0" baseline="0">
                      <a:solidFill>
                        <a:schemeClr val="accent2"/>
                      </a:solidFill>
                      <a:latin typeface="+mn-lt"/>
                      <a:ea typeface="+mn-ea"/>
                      <a:cs typeface="+mn-cs"/>
                    </a:defRPr>
                  </a:pPr>
                  <a:endParaRPr lang="zh-TW"/>
                </a:p>
              </c:txPr>
              <c:dLblPos val="outEnd"/>
              <c:showLegendKey val="0"/>
              <c:showVal val="0"/>
              <c:showCatName val="1"/>
              <c:showSerName val="0"/>
              <c:showPercent val="1"/>
              <c:showBubbleSize val="0"/>
              <c:extLst>
                <c:ext xmlns:c16="http://schemas.microsoft.com/office/drawing/2014/chart" uri="{C3380CC4-5D6E-409C-BE32-E72D297353CC}">
                  <c16:uniqueId val="{00000003-5DCA-4B74-8343-00478E44CCD7}"/>
                </c:ext>
              </c:extLst>
            </c:dLbl>
            <c:spPr>
              <a:noFill/>
              <a:ln>
                <a:noFill/>
              </a:ln>
              <a:effectLst/>
            </c:spPr>
            <c:dLblPos val="outEnd"/>
            <c:showLegendKey val="0"/>
            <c:showVal val="0"/>
            <c:showCatName val="1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'新國民醫院SKMH(20240605)'!$CE$39:$CE$40</c:f>
              <c:strCache>
                <c:ptCount val="2"/>
                <c:pt idx="0">
                  <c:v>Female</c:v>
                </c:pt>
                <c:pt idx="1">
                  <c:v>Male</c:v>
                </c:pt>
              </c:strCache>
            </c:strRef>
          </c:cat>
          <c:val>
            <c:numRef>
              <c:f>'新國民醫院SKMH(20240605)'!$CF$39:$CF$40</c:f>
              <c:numCache>
                <c:formatCode>General</c:formatCode>
                <c:ptCount val="2"/>
                <c:pt idx="0">
                  <c:v>8</c:v>
                </c:pt>
                <c:pt idx="1">
                  <c:v>15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4-5DCA-4B74-8343-00478E44CCD7}"/>
            </c:ext>
          </c:extLst>
        </c:ser>
        <c:dLbls>
          <c:dLblPos val="outEnd"/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plotVisOnly val="1"/>
    <c:dispBlanksAs val="gap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9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cs:styleClr val="auto"/>
    </cs:fontRef>
    <cs:defRPr sz="1330" b="1" i="0" u="none" strike="noStrike" kern="1200" spc="0" baseline="0"/>
  </cs:dataLabel>
  <cs:dataLabelCallout>
    <cs:lnRef idx="0">
      <cs:styleClr val="auto"/>
    </cs:lnRef>
    <cs:fillRef idx="0"/>
    <cs:effectRef idx="0"/>
    <cs:fontRef idx="minor">
      <cs:styleClr val="auto"/>
    </cs:fontRef>
    <cs:spPr>
      <a:solidFill>
        <a:schemeClr val="lt1"/>
      </a:solidFill>
      <a:ln>
        <a:solidFill>
          <a:schemeClr val="phClr"/>
        </a:solidFill>
      </a:ln>
    </cs:spPr>
    <cs:defRPr sz="1330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63500" sx="102000" sy="102000" algn="ctr" rotWithShape="0">
          <a:prstClr val="black">
            <a:alpha val="20000"/>
          </a:prstClr>
        </a:out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88900" sx="102000" sy="102000" algn="ctr" rotWithShape="0">
          <a:prstClr val="black">
            <a:alpha val="10000"/>
          </a:prstClr>
        </a:outerShdw>
      </a:effectLst>
      <a:scene3d>
        <a:camera prst="orthographicFront"/>
        <a:lightRig rig="threePt" dir="t"/>
      </a:scene3d>
      <a:sp3d>
        <a:bevelT w="127000" h="127000"/>
        <a:bevelB w="127000" h="127000"/>
      </a:sp3d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cap="all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59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 cap="all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cs:styleClr val="auto"/>
    </cs:fontRef>
    <cs:defRPr sz="1330" b="1" i="0" u="none" strike="noStrike" kern="1200" spc="0" baseline="0"/>
  </cs:dataLabel>
  <cs:dataLabelCallout>
    <cs:lnRef idx="0">
      <cs:styleClr val="auto"/>
    </cs:lnRef>
    <cs:fillRef idx="0"/>
    <cs:effectRef idx="0"/>
    <cs:fontRef idx="minor">
      <cs:styleClr val="auto"/>
    </cs:fontRef>
    <cs:spPr>
      <a:solidFill>
        <a:schemeClr val="lt1"/>
      </a:solidFill>
      <a:ln>
        <a:solidFill>
          <a:schemeClr val="phClr"/>
        </a:solidFill>
      </a:ln>
    </cs:spPr>
    <cs:defRPr sz="1330" b="1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63500" sx="102000" sy="102000" algn="ctr" rotWithShape="0">
          <a:prstClr val="black">
            <a:alpha val="20000"/>
          </a:prstClr>
        </a:outerShdw>
      </a:effectLst>
    </cs:spPr>
  </cs:dataPoint>
  <cs:dataPoint3D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effectLst>
        <a:outerShdw blurRad="88900" sx="102000" sy="102000" algn="ctr" rotWithShape="0">
          <a:prstClr val="black">
            <a:alpha val="10000"/>
          </a:prstClr>
        </a:outerShdw>
      </a:effectLst>
      <a:scene3d>
        <a:camera prst="orthographicFront"/>
        <a:lightRig rig="threePt" dir="t"/>
      </a:scene3d>
      <a:sp3d>
        <a:bevelT w="127000" h="127000"/>
        <a:bevelB w="127000" h="127000"/>
      </a:sp3d>
    </cs:spPr>
  </cs:dataPoint3D>
  <cs:dataPointLine>
    <cs:lnRef idx="0">
      <cs:styleClr val="auto"/>
    </cs:lnRef>
    <cs:fillRef idx="0"/>
    <cs:effectRef idx="0"/>
    <cs:fontRef idx="minor">
      <a:schemeClr val="dk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dk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dk1"/>
    </cs:fontRef>
  </cs:plotArea>
  <cs:plotArea3D mods="allowNoFillOverride allowNoLineOverride">
    <cs:lnRef idx="0"/>
    <cs:fillRef idx="0"/>
    <cs:effectRef idx="0"/>
    <cs:fontRef idx="minor">
      <a:schemeClr val="dk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2128" b="1" kern="1200" cap="all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1EA20115-30AE-4712-9D70-63EB0B3E557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C544FC2F-D94B-4EBE-8C7E-BE7AF324461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TW" altLang="en-US"/>
              <a:t>按一下以編輯母片子標題樣式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8024A222-9207-465C-907B-9411F920AA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27E331BC-B3DC-4271-92FD-C932B5C48B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266B70C7-D035-4868-BEE8-9F4A64E1C7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67412036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B8FADFF-6AF0-4E8F-B952-7B21026573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D2299899-6BC5-45B2-9278-94018A9AB68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8D93A15-CA9D-4232-B7AA-9629B64715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6F59D9D-EB04-4E39-BC62-B8606C03B2C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8B5BDD2-FC10-45F1-B203-32F969A336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1371577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>
            <a:extLst>
              <a:ext uri="{FF2B5EF4-FFF2-40B4-BE49-F238E27FC236}">
                <a16:creationId xmlns:a16="http://schemas.microsoft.com/office/drawing/2014/main" id="{7B6DFCDF-01AC-4322-A5D9-3BA249CA9AC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>
            <a:extLst>
              <a:ext uri="{FF2B5EF4-FFF2-40B4-BE49-F238E27FC236}">
                <a16:creationId xmlns:a16="http://schemas.microsoft.com/office/drawing/2014/main" id="{2662F316-E694-4E07-8A14-E3BCB8C51FF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41AC3801-1DA3-46F0-9248-E74790B9AA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7B5F3443-8E4A-4703-AEDD-4024751709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A9F37F38-4475-4950-9E07-B2B4D224244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9993613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41AD174-C253-432E-BA6C-B05786D0FD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66E49DCC-3456-43C0-8A34-A08A35C4A8F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EE825A2A-E1E1-4282-8CBA-A872BD0A6F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49FDC938-2776-44FD-9BA6-B74AA0D9D6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2CBF8A48-568B-4E64-9E09-21CF81F9EB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034486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E11123B3-B105-4354-AC9F-78B84F20763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4BF9326-7314-4481-8918-148740AB752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C33A51F0-2B5C-4103-A6BC-6D70134CA5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37AE3AF1-A84F-406A-A82F-8782F5A9A32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CF687FF7-A088-42EF-A182-1EC9A50833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5837038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個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D35FBAC1-2BD4-42F7-B5A5-07EBEC0533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BCCC18BA-E6B4-48AA-A647-E297C942DEC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3808FAC0-5E32-4FBD-869C-2DF9C7B5FEC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3112CE5E-25B0-4CBD-8CEE-C10BD55EC0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1EAF4D18-79B7-420B-9EF1-18B3724B16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05712E17-D985-43C9-8426-51A48C146E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39383346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09DD35A1-0A9C-4623-A466-A28F61FEA3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602024F8-210E-4A12-AF54-101A870EF16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內容版面配置區 3">
            <a:extLst>
              <a:ext uri="{FF2B5EF4-FFF2-40B4-BE49-F238E27FC236}">
                <a16:creationId xmlns:a16="http://schemas.microsoft.com/office/drawing/2014/main" id="{AEDB1B24-682F-4E0D-8656-D0400D4C7A4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>
            <a:extLst>
              <a:ext uri="{FF2B5EF4-FFF2-40B4-BE49-F238E27FC236}">
                <a16:creationId xmlns:a16="http://schemas.microsoft.com/office/drawing/2014/main" id="{D5F4D9B4-2664-4136-8A08-C6E53FEF4D2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6" name="內容版面配置區 5">
            <a:extLst>
              <a:ext uri="{FF2B5EF4-FFF2-40B4-BE49-F238E27FC236}">
                <a16:creationId xmlns:a16="http://schemas.microsoft.com/office/drawing/2014/main" id="{05DD6F6E-C23C-40BD-812A-358D626708C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日期版面配置區 6">
            <a:extLst>
              <a:ext uri="{FF2B5EF4-FFF2-40B4-BE49-F238E27FC236}">
                <a16:creationId xmlns:a16="http://schemas.microsoft.com/office/drawing/2014/main" id="{3257ECC4-535B-48B8-A891-2AB182B312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8" name="頁尾版面配置區 7">
            <a:extLst>
              <a:ext uri="{FF2B5EF4-FFF2-40B4-BE49-F238E27FC236}">
                <a16:creationId xmlns:a16="http://schemas.microsoft.com/office/drawing/2014/main" id="{67F226FB-D778-45E4-82EF-8A5F9AA3E5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>
            <a:extLst>
              <a:ext uri="{FF2B5EF4-FFF2-40B4-BE49-F238E27FC236}">
                <a16:creationId xmlns:a16="http://schemas.microsoft.com/office/drawing/2014/main" id="{73981A3D-6993-4D5D-8264-A382E36EF1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6711133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9AF295D2-F982-461A-9690-B46ADC2457F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日期版面配置區 2">
            <a:extLst>
              <a:ext uri="{FF2B5EF4-FFF2-40B4-BE49-F238E27FC236}">
                <a16:creationId xmlns:a16="http://schemas.microsoft.com/office/drawing/2014/main" id="{F4818D95-C52B-48C2-B62C-F3E2F2E4CC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4" name="頁尾版面配置區 3">
            <a:extLst>
              <a:ext uri="{FF2B5EF4-FFF2-40B4-BE49-F238E27FC236}">
                <a16:creationId xmlns:a16="http://schemas.microsoft.com/office/drawing/2014/main" id="{44958D09-5D89-4474-B2D1-38134FAADC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>
            <a:extLst>
              <a:ext uri="{FF2B5EF4-FFF2-40B4-BE49-F238E27FC236}">
                <a16:creationId xmlns:a16="http://schemas.microsoft.com/office/drawing/2014/main" id="{85CC428B-0E2D-47B1-BB70-56ED41B556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8699227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>
            <a:extLst>
              <a:ext uri="{FF2B5EF4-FFF2-40B4-BE49-F238E27FC236}">
                <a16:creationId xmlns:a16="http://schemas.microsoft.com/office/drawing/2014/main" id="{C014D678-7082-4938-AF4E-2A93186BF8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3" name="頁尾版面配置區 2">
            <a:extLst>
              <a:ext uri="{FF2B5EF4-FFF2-40B4-BE49-F238E27FC236}">
                <a16:creationId xmlns:a16="http://schemas.microsoft.com/office/drawing/2014/main" id="{9B370572-9177-4B4B-BCF1-605ABADABB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>
            <a:extLst>
              <a:ext uri="{FF2B5EF4-FFF2-40B4-BE49-F238E27FC236}">
                <a16:creationId xmlns:a16="http://schemas.microsoft.com/office/drawing/2014/main" id="{77285B0A-8D8F-4A12-BEB7-DC6CDBB6E0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531875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輔助字幕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E893C287-5EAB-42B9-9D06-04F10FD40D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>
            <a:extLst>
              <a:ext uri="{FF2B5EF4-FFF2-40B4-BE49-F238E27FC236}">
                <a16:creationId xmlns:a16="http://schemas.microsoft.com/office/drawing/2014/main" id="{812899FD-CC3A-4772-80C9-5EEB8C2A74A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D3A7F7F4-D495-454F-80EB-5FEA0EFCEFC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4AA2CBEF-A277-4493-9F57-63822F6C30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8A3BF65D-AE6B-446B-AA04-77C0277080F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C435E9F7-DAA3-4EF4-A28C-E9EE794253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33941223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輔助字幕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7BE0A46-5D1E-4F02-B12E-578AA77CCA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>
            <a:extLst>
              <a:ext uri="{FF2B5EF4-FFF2-40B4-BE49-F238E27FC236}">
                <a16:creationId xmlns:a16="http://schemas.microsoft.com/office/drawing/2014/main" id="{CF509F4C-A811-4D77-8FE5-D19AAA5EAB9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>
            <a:extLst>
              <a:ext uri="{FF2B5EF4-FFF2-40B4-BE49-F238E27FC236}">
                <a16:creationId xmlns:a16="http://schemas.microsoft.com/office/drawing/2014/main" id="{E02820CE-B467-4687-B065-A15E9EDF065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日期版面配置區 4">
            <a:extLst>
              <a:ext uri="{FF2B5EF4-FFF2-40B4-BE49-F238E27FC236}">
                <a16:creationId xmlns:a16="http://schemas.microsoft.com/office/drawing/2014/main" id="{588D5410-0EEE-4B04-9FFC-BF6346A773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6" name="頁尾版面配置區 5">
            <a:extLst>
              <a:ext uri="{FF2B5EF4-FFF2-40B4-BE49-F238E27FC236}">
                <a16:creationId xmlns:a16="http://schemas.microsoft.com/office/drawing/2014/main" id="{DB75E1D0-E44D-4EAD-8772-D42369B029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>
            <a:extLst>
              <a:ext uri="{FF2B5EF4-FFF2-40B4-BE49-F238E27FC236}">
                <a16:creationId xmlns:a16="http://schemas.microsoft.com/office/drawing/2014/main" id="{2C088844-9FEF-402E-A331-C4ECAAD31F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2630586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>
            <a:extLst>
              <a:ext uri="{FF2B5EF4-FFF2-40B4-BE49-F238E27FC236}">
                <a16:creationId xmlns:a16="http://schemas.microsoft.com/office/drawing/2014/main" id="{382A138E-9BFF-4BCA-A1D4-D57113AA75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>
            <a:extLst>
              <a:ext uri="{FF2B5EF4-FFF2-40B4-BE49-F238E27FC236}">
                <a16:creationId xmlns:a16="http://schemas.microsoft.com/office/drawing/2014/main" id="{22F47D6A-3160-4EFF-A5F6-36A0B7ED3B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日期版面配置區 3">
            <a:extLst>
              <a:ext uri="{FF2B5EF4-FFF2-40B4-BE49-F238E27FC236}">
                <a16:creationId xmlns:a16="http://schemas.microsoft.com/office/drawing/2014/main" id="{62DEC84C-5A76-4899-B49F-98EABA29CB5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E80ABE-B7EB-4FD2-9CB3-81E786A86F9A}" type="datetimeFigureOut">
              <a:rPr lang="zh-TW" altLang="en-US" smtClean="0"/>
              <a:t>2024/8/20</a:t>
            </a:fld>
            <a:endParaRPr lang="zh-TW" altLang="en-US"/>
          </a:p>
        </p:txBody>
      </p:sp>
      <p:sp>
        <p:nvSpPr>
          <p:cNvPr id="5" name="頁尾版面配置區 4">
            <a:extLst>
              <a:ext uri="{FF2B5EF4-FFF2-40B4-BE49-F238E27FC236}">
                <a16:creationId xmlns:a16="http://schemas.microsoft.com/office/drawing/2014/main" id="{96FF6C5D-D659-4A92-9872-776B5F2310A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>
            <a:extLst>
              <a:ext uri="{FF2B5EF4-FFF2-40B4-BE49-F238E27FC236}">
                <a16:creationId xmlns:a16="http://schemas.microsoft.com/office/drawing/2014/main" id="{3D0C8373-D458-4965-9D52-548FA3191BF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31D823F-02D7-455B-BA6C-722E0FAB9438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9753070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3B2A224-8BB8-4402-AD9D-2E43A9ABF00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TW" altLang="en-US" dirty="0"/>
              <a:t>新國民抽血資料整理</a:t>
            </a:r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124B3600-3AB1-4DF5-95D2-DC7983B1E88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58564705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3EABDCD-735E-4C73-8D04-BE633FB614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graphicFrame>
        <p:nvGraphicFramePr>
          <p:cNvPr id="5" name="圖表 4">
            <a:extLst>
              <a:ext uri="{FF2B5EF4-FFF2-40B4-BE49-F238E27FC236}">
                <a16:creationId xmlns:a16="http://schemas.microsoft.com/office/drawing/2014/main" id="{D74556B5-C27A-4113-8FB4-8548361CF238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70201438"/>
              </p:ext>
            </p:extLst>
          </p:nvPr>
        </p:nvGraphicFramePr>
        <p:xfrm>
          <a:off x="6216073" y="2611581"/>
          <a:ext cx="4851400" cy="293023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圖表 5">
            <a:extLst>
              <a:ext uri="{FF2B5EF4-FFF2-40B4-BE49-F238E27FC236}">
                <a16:creationId xmlns:a16="http://schemas.microsoft.com/office/drawing/2014/main" id="{F2484985-6B50-4707-85A8-C17FD60D0D1D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890893080"/>
              </p:ext>
            </p:extLst>
          </p:nvPr>
        </p:nvGraphicFramePr>
        <p:xfrm>
          <a:off x="838200" y="2611582"/>
          <a:ext cx="4851400" cy="29302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300754320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圖表 2">
            <a:extLst>
              <a:ext uri="{FF2B5EF4-FFF2-40B4-BE49-F238E27FC236}">
                <a16:creationId xmlns:a16="http://schemas.microsoft.com/office/drawing/2014/main" id="{F60E1023-4C38-4DC9-A1B0-ADF3B52D899E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91653145"/>
              </p:ext>
            </p:extLst>
          </p:nvPr>
        </p:nvGraphicFramePr>
        <p:xfrm>
          <a:off x="838199" y="2057400"/>
          <a:ext cx="10515599" cy="43526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標題 1">
            <a:extLst>
              <a:ext uri="{FF2B5EF4-FFF2-40B4-BE49-F238E27FC236}">
                <a16:creationId xmlns:a16="http://schemas.microsoft.com/office/drawing/2014/main" id="{B8AF3C66-8E08-4E97-8247-D7FA5DFA29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</p:spTree>
    <p:extLst>
      <p:ext uri="{BB962C8B-B14F-4D97-AF65-F5344CB8AC3E}">
        <p14:creationId xmlns:p14="http://schemas.microsoft.com/office/powerpoint/2010/main" val="46483937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圖表 2">
            <a:extLst>
              <a:ext uri="{FF2B5EF4-FFF2-40B4-BE49-F238E27FC236}">
                <a16:creationId xmlns:a16="http://schemas.microsoft.com/office/drawing/2014/main" id="{44E88832-F3CA-499E-9203-7F28244A5DA2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108415723"/>
              </p:ext>
            </p:extLst>
          </p:nvPr>
        </p:nvGraphicFramePr>
        <p:xfrm>
          <a:off x="838200" y="2004290"/>
          <a:ext cx="10515600" cy="448858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標題 1">
            <a:extLst>
              <a:ext uri="{FF2B5EF4-FFF2-40B4-BE49-F238E27FC236}">
                <a16:creationId xmlns:a16="http://schemas.microsoft.com/office/drawing/2014/main" id="{BBBEF43D-D129-4BFC-B109-38E900A531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</p:spTree>
    <p:extLst>
      <p:ext uri="{BB962C8B-B14F-4D97-AF65-F5344CB8AC3E}">
        <p14:creationId xmlns:p14="http://schemas.microsoft.com/office/powerpoint/2010/main" val="1908234581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圖表 2">
            <a:extLst>
              <a:ext uri="{FF2B5EF4-FFF2-40B4-BE49-F238E27FC236}">
                <a16:creationId xmlns:a16="http://schemas.microsoft.com/office/drawing/2014/main" id="{A12803CC-2178-41E8-B6C7-DE93D167C0D8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750889075"/>
              </p:ext>
            </p:extLst>
          </p:nvPr>
        </p:nvGraphicFramePr>
        <p:xfrm>
          <a:off x="838200" y="2041236"/>
          <a:ext cx="10515600" cy="4368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標題 1">
            <a:extLst>
              <a:ext uri="{FF2B5EF4-FFF2-40B4-BE49-F238E27FC236}">
                <a16:creationId xmlns:a16="http://schemas.microsoft.com/office/drawing/2014/main" id="{C0AACA9D-737C-4BC2-A797-2DD5308BDF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</p:spTree>
    <p:extLst>
      <p:ext uri="{BB962C8B-B14F-4D97-AF65-F5344CB8AC3E}">
        <p14:creationId xmlns:p14="http://schemas.microsoft.com/office/powerpoint/2010/main" val="170425931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圖表 2">
            <a:extLst>
              <a:ext uri="{FF2B5EF4-FFF2-40B4-BE49-F238E27FC236}">
                <a16:creationId xmlns:a16="http://schemas.microsoft.com/office/drawing/2014/main" id="{432CA00C-C324-419E-8890-763DE291C6CA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31604078"/>
              </p:ext>
            </p:extLst>
          </p:nvPr>
        </p:nvGraphicFramePr>
        <p:xfrm>
          <a:off x="838200" y="2057400"/>
          <a:ext cx="10515600" cy="45004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標題 1">
            <a:extLst>
              <a:ext uri="{FF2B5EF4-FFF2-40B4-BE49-F238E27FC236}">
                <a16:creationId xmlns:a16="http://schemas.microsoft.com/office/drawing/2014/main" id="{73FDE35A-BA8B-4C1F-BB68-C54786F1DE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</p:spTree>
    <p:extLst>
      <p:ext uri="{BB962C8B-B14F-4D97-AF65-F5344CB8AC3E}">
        <p14:creationId xmlns:p14="http://schemas.microsoft.com/office/powerpoint/2010/main" val="4028664266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圖表 4">
            <a:extLst>
              <a:ext uri="{FF2B5EF4-FFF2-40B4-BE49-F238E27FC236}">
                <a16:creationId xmlns:a16="http://schemas.microsoft.com/office/drawing/2014/main" id="{6F55333B-6A72-4AC0-BBCC-EB6D2155C9C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6951894"/>
              </p:ext>
            </p:extLst>
          </p:nvPr>
        </p:nvGraphicFramePr>
        <p:xfrm>
          <a:off x="838200" y="2057399"/>
          <a:ext cx="10515600" cy="44354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標題 1">
            <a:extLst>
              <a:ext uri="{FF2B5EF4-FFF2-40B4-BE49-F238E27FC236}">
                <a16:creationId xmlns:a16="http://schemas.microsoft.com/office/drawing/2014/main" id="{4895BBCC-1360-433D-A40D-D83B85A40B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</p:spTree>
    <p:extLst>
      <p:ext uri="{BB962C8B-B14F-4D97-AF65-F5344CB8AC3E}">
        <p14:creationId xmlns:p14="http://schemas.microsoft.com/office/powerpoint/2010/main" val="411559882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3B2A224-8BB8-4402-AD9D-2E43A9ABF00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TW" dirty="0"/>
              <a:t>202407</a:t>
            </a:r>
            <a:endParaRPr lang="zh-TW" altLang="en-US" dirty="0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124B3600-3AB1-4DF5-95D2-DC7983B1E88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53667299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3B2A224-8BB8-4402-AD9D-2E43A9ABF00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TW" dirty="0"/>
              <a:t>202312</a:t>
            </a:r>
            <a:endParaRPr lang="zh-TW" altLang="en-US" dirty="0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124B3600-3AB1-4DF5-95D2-DC7983B1E88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8580884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B3EABDCD-735E-4C73-8D04-BE633FB6142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graphicFrame>
        <p:nvGraphicFramePr>
          <p:cNvPr id="9" name="圖表 8">
            <a:extLst>
              <a:ext uri="{FF2B5EF4-FFF2-40B4-BE49-F238E27FC236}">
                <a16:creationId xmlns:a16="http://schemas.microsoft.com/office/drawing/2014/main" id="{732DE173-691C-49DF-878C-AC3702A006F9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189377951"/>
              </p:ext>
            </p:extLst>
          </p:nvPr>
        </p:nvGraphicFramePr>
        <p:xfrm>
          <a:off x="6239163" y="2556163"/>
          <a:ext cx="4696691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0" name="圖表 9">
            <a:extLst>
              <a:ext uri="{FF2B5EF4-FFF2-40B4-BE49-F238E27FC236}">
                <a16:creationId xmlns:a16="http://schemas.microsoft.com/office/drawing/2014/main" id="{3133E4AC-19D3-46EC-9405-65D6B1089E6C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32789630"/>
              </p:ext>
            </p:extLst>
          </p:nvPr>
        </p:nvGraphicFramePr>
        <p:xfrm>
          <a:off x="1011381" y="2556163"/>
          <a:ext cx="4696690" cy="27432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  <p:extLst>
      <p:ext uri="{BB962C8B-B14F-4D97-AF65-F5344CB8AC3E}">
        <p14:creationId xmlns:p14="http://schemas.microsoft.com/office/powerpoint/2010/main" val="11445072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50CBB77A-D725-4B2F-9749-1E73BAC0CE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844839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  <p:graphicFrame>
        <p:nvGraphicFramePr>
          <p:cNvPr id="6" name="圖表 5">
            <a:extLst>
              <a:ext uri="{FF2B5EF4-FFF2-40B4-BE49-F238E27FC236}">
                <a16:creationId xmlns:a16="http://schemas.microsoft.com/office/drawing/2014/main" id="{24231227-5730-4F1C-B353-DB7F0A13F36C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399508452"/>
              </p:ext>
            </p:extLst>
          </p:nvPr>
        </p:nvGraphicFramePr>
        <p:xfrm>
          <a:off x="838200" y="2057399"/>
          <a:ext cx="10515600" cy="43156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360345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圖表 6">
            <a:extLst>
              <a:ext uri="{FF2B5EF4-FFF2-40B4-BE49-F238E27FC236}">
                <a16:creationId xmlns:a16="http://schemas.microsoft.com/office/drawing/2014/main" id="{DDEAF138-BE8B-4615-BB0F-08FC00475F2B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01948578"/>
              </p:ext>
            </p:extLst>
          </p:nvPr>
        </p:nvGraphicFramePr>
        <p:xfrm>
          <a:off x="578224" y="2057399"/>
          <a:ext cx="10994940" cy="43434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8" name="標題 1">
            <a:extLst>
              <a:ext uri="{FF2B5EF4-FFF2-40B4-BE49-F238E27FC236}">
                <a16:creationId xmlns:a16="http://schemas.microsoft.com/office/drawing/2014/main" id="{21548C45-B3F6-4DBB-AE61-98F7AD5B1D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6"/>
            <a:ext cx="10515600" cy="927966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</p:spTree>
    <p:extLst>
      <p:ext uri="{BB962C8B-B14F-4D97-AF65-F5344CB8AC3E}">
        <p14:creationId xmlns:p14="http://schemas.microsoft.com/office/powerpoint/2010/main" val="15000085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圖表 2">
            <a:extLst>
              <a:ext uri="{FF2B5EF4-FFF2-40B4-BE49-F238E27FC236}">
                <a16:creationId xmlns:a16="http://schemas.microsoft.com/office/drawing/2014/main" id="{AD73DC59-A124-40B3-999E-789865BAAF9D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133150446"/>
              </p:ext>
            </p:extLst>
          </p:nvPr>
        </p:nvGraphicFramePr>
        <p:xfrm>
          <a:off x="838200" y="1902690"/>
          <a:ext cx="10515600" cy="440574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標題 1">
            <a:extLst>
              <a:ext uri="{FF2B5EF4-FFF2-40B4-BE49-F238E27FC236}">
                <a16:creationId xmlns:a16="http://schemas.microsoft.com/office/drawing/2014/main" id="{2FE5F68A-B11F-4C5D-9BC3-4DD2DF343D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</p:spTree>
    <p:extLst>
      <p:ext uri="{BB962C8B-B14F-4D97-AF65-F5344CB8AC3E}">
        <p14:creationId xmlns:p14="http://schemas.microsoft.com/office/powerpoint/2010/main" val="160367353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圖表 2">
            <a:extLst>
              <a:ext uri="{FF2B5EF4-FFF2-40B4-BE49-F238E27FC236}">
                <a16:creationId xmlns:a16="http://schemas.microsoft.com/office/drawing/2014/main" id="{5D67D92F-9A76-4927-B107-741099FDBABF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389548308"/>
              </p:ext>
            </p:extLst>
          </p:nvPr>
        </p:nvGraphicFramePr>
        <p:xfrm>
          <a:off x="979055" y="1838037"/>
          <a:ext cx="10374745" cy="432261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標題 1">
            <a:extLst>
              <a:ext uri="{FF2B5EF4-FFF2-40B4-BE49-F238E27FC236}">
                <a16:creationId xmlns:a16="http://schemas.microsoft.com/office/drawing/2014/main" id="{07CD8DC0-8BE6-4E5B-A217-FBE8B20F83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</p:spTree>
    <p:extLst>
      <p:ext uri="{BB962C8B-B14F-4D97-AF65-F5344CB8AC3E}">
        <p14:creationId xmlns:p14="http://schemas.microsoft.com/office/powerpoint/2010/main" val="245709734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圖表 2">
            <a:extLst>
              <a:ext uri="{FF2B5EF4-FFF2-40B4-BE49-F238E27FC236}">
                <a16:creationId xmlns:a16="http://schemas.microsoft.com/office/drawing/2014/main" id="{4164DB0E-148C-41C9-9BA3-2DBF338414DC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450542709"/>
              </p:ext>
            </p:extLst>
          </p:nvPr>
        </p:nvGraphicFramePr>
        <p:xfrm>
          <a:off x="838201" y="2031999"/>
          <a:ext cx="10217726" cy="4460875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4" name="標題 1">
            <a:extLst>
              <a:ext uri="{FF2B5EF4-FFF2-40B4-BE49-F238E27FC236}">
                <a16:creationId xmlns:a16="http://schemas.microsoft.com/office/drawing/2014/main" id="{25A0190E-88DF-4691-9D29-CE147703BE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/>
          <a:lstStyle/>
          <a:p>
            <a:r>
              <a:rPr lang="zh-TW" altLang="en-US" dirty="0"/>
              <a:t>血液資料分布</a:t>
            </a:r>
          </a:p>
        </p:txBody>
      </p:sp>
    </p:spTree>
    <p:extLst>
      <p:ext uri="{BB962C8B-B14F-4D97-AF65-F5344CB8AC3E}">
        <p14:creationId xmlns:p14="http://schemas.microsoft.com/office/powerpoint/2010/main" val="37564014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>
            <a:extLst>
              <a:ext uri="{FF2B5EF4-FFF2-40B4-BE49-F238E27FC236}">
                <a16:creationId xmlns:a16="http://schemas.microsoft.com/office/drawing/2014/main" id="{23B2A224-8BB8-4402-AD9D-2E43A9ABF00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TW" dirty="0"/>
              <a:t>202406</a:t>
            </a:r>
            <a:endParaRPr lang="zh-TW" altLang="en-US" dirty="0"/>
          </a:p>
        </p:txBody>
      </p:sp>
      <p:sp>
        <p:nvSpPr>
          <p:cNvPr id="3" name="副標題 2">
            <a:extLst>
              <a:ext uri="{FF2B5EF4-FFF2-40B4-BE49-F238E27FC236}">
                <a16:creationId xmlns:a16="http://schemas.microsoft.com/office/drawing/2014/main" id="{124B3600-3AB1-4DF5-95D2-DC7983B1E887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06465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244</TotalTime>
  <Words>56</Words>
  <Application>Microsoft Office PowerPoint</Application>
  <PresentationFormat>寬螢幕</PresentationFormat>
  <Paragraphs>22</Paragraphs>
  <Slides>16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3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16</vt:i4>
      </vt:variant>
    </vt:vector>
  </HeadingPairs>
  <TitlesOfParts>
    <vt:vector size="20" baseType="lpstr">
      <vt:lpstr>Arial</vt:lpstr>
      <vt:lpstr>Calibri</vt:lpstr>
      <vt:lpstr>Calibri Light</vt:lpstr>
      <vt:lpstr>Office 佈景主題</vt:lpstr>
      <vt:lpstr>新國民抽血資料整理</vt:lpstr>
      <vt:lpstr>202312</vt:lpstr>
      <vt:lpstr>PowerPoint 簡報</vt:lpstr>
      <vt:lpstr>血液資料分布</vt:lpstr>
      <vt:lpstr>血液資料分布</vt:lpstr>
      <vt:lpstr>血液資料分布</vt:lpstr>
      <vt:lpstr>血液資料分布</vt:lpstr>
      <vt:lpstr>血液資料分布</vt:lpstr>
      <vt:lpstr>202406</vt:lpstr>
      <vt:lpstr>PowerPoint 簡報</vt:lpstr>
      <vt:lpstr>血液資料分布</vt:lpstr>
      <vt:lpstr>血液資料分布</vt:lpstr>
      <vt:lpstr>血液資料分布</vt:lpstr>
      <vt:lpstr>血液資料分布</vt:lpstr>
      <vt:lpstr>血液資料分布</vt:lpstr>
      <vt:lpstr>202407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新國民資料整理</dc:title>
  <dc:creator>張芮綺</dc:creator>
  <cp:lastModifiedBy>張芮綺</cp:lastModifiedBy>
  <cp:revision>10</cp:revision>
  <dcterms:created xsi:type="dcterms:W3CDTF">2024-08-20T11:20:37Z</dcterms:created>
  <dcterms:modified xsi:type="dcterms:W3CDTF">2024-08-20T15:26:13Z</dcterms:modified>
</cp:coreProperties>
</file>

<file path=docProps/thumbnail.jpeg>
</file>