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4" r:id="rId18"/>
    <p:sldId id="275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C3267C-0F12-0229-DAF1-F4AC9B98E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B6099B-4B57-1165-0938-02E8AC8FE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4C3636-DAE6-A80F-30BE-AFEE0C7C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ED217-1EA7-C017-7BC6-CB71BB73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FF96D7-44EF-B77C-8854-F2A61EC0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1997DB-1DAD-4571-68A2-C337FFE1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4CA00F-8E2B-F143-F546-910785DF3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995C1A-1763-0C1C-052F-6C4619ED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BEF66E-5E73-535F-32E9-4C2D5175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C07A56-1104-A47F-0792-6FEB05C4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4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21A4754-27FC-009D-13EA-F6F7401F8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143162-200F-59F5-008F-6A55FC57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5108BA-507C-A36B-3634-BBD739EC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3A5E6D-2E95-CA10-4DB1-5FD4281B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0E2B3F-DE35-E2B6-48BD-E8C3FC01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51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6A6B8-1D49-51A9-D333-843D770C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A2E2D6-FAA1-77BE-9574-AAC90A99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1B2332-6899-480B-B2F7-DD3F2C9F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DCCBC6-9A0D-76E5-4935-FD42B89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C60F51-EE49-D7A2-EBD2-28BA0DE2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B05AA-348B-7A0A-6452-98E98EA2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33FE27-F496-14DB-DABF-94DCE327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A8A89B-7FE6-50E9-46A2-8FB0D490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42484C-1965-20F7-79B4-4A441F69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E22338-6401-6A2D-9C59-96573274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03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5DA35-E8B0-72F1-ED04-575956B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2BA8A4-4C92-792D-3CE4-EBEC76BB4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58300D-1F46-8666-43ED-81C09310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285329-B9EA-6E57-5211-CE4AAB84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2E19B4-1A85-EB9B-6093-6AAAA524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4D52A9-4D15-8A60-FF78-1ADC7AC6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40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713F5-91D9-4D88-3A3F-BBFE77BB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73443B-6A72-DA56-B845-C3C81B7B7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137A95E-3B7D-76E9-9D6D-5879A97F0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87206C-3072-2DD1-5CAD-A37DE81FB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0B651BD-7115-45EE-9CF3-E277DDCD5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C00A05-EF27-D4FC-2EA4-1BF613FA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43BB613-6FBA-1132-7D94-72218494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BE1BE65-0CF3-73A7-C0AA-43FD1C91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0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A3BC7-03EF-CE6A-5F2A-C83DE5B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363A25F-DF68-B134-7953-53FCBF96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8D37BC-A5EF-5919-52D1-97725D40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677174-BA2C-A84F-1322-365FD21D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76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42979D8-39F7-D989-0733-88B2CF3B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2EC9A74-3B68-3A65-3C63-F8B53ECE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060C59-AD27-A60D-5E09-73ABBFD8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28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2506C-866A-FF70-CCDA-967CDA27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6B0013-8479-61F2-117E-8527712D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17CFDD-C7AD-E60C-47BE-F5CCF1B53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EF200-063F-1387-5623-14FD1327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2B452C-D061-39E9-2A25-D6CDDBCA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2A50AE-051D-6F7A-8C54-56751178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16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966C79-5843-7BA9-218D-EA9AACDE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74AFBB2-B211-181C-4224-ECEE31967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5B3FA16-B7F6-298A-C434-951494E1D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14FF23-B372-5D17-5F9D-3B2B0C23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215741-94A2-A4F6-8394-3C4A489E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B86250-424E-FCE0-9676-C9037B77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7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00C951-C0A0-4C90-6776-31D7E881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7B9DF7-8F66-DF0D-46C4-32967F413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74572C-21A0-14EB-7C52-7596B4F5F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A3D9-9704-40A9-8EE5-8D2297E366ED}" type="datetimeFigureOut">
              <a:rPr lang="zh-TW" altLang="en-US" smtClean="0"/>
              <a:t>2025/5/6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FF46A7-8249-AA7D-AEC2-146638DA1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CB1A4A-4369-900E-14E1-A002A8CEF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09E9-0890-4498-84EA-716C53E99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7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0D6E6D-6C4E-6EF8-EC33-1B04CC03B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白平衡實驗</a:t>
            </a:r>
            <a:r>
              <a:rPr lang="en-US" altLang="zh-TW" dirty="0"/>
              <a:t>-</a:t>
            </a:r>
            <a:r>
              <a:rPr lang="zh-TW" altLang="en-US" dirty="0"/>
              <a:t>減法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097A96-97C6-EA77-F157-4B7DF9A77D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報告日期：</a:t>
            </a:r>
            <a:r>
              <a:rPr lang="en-US" altLang="zh-TW" dirty="0"/>
              <a:t>2025.4.29</a:t>
            </a:r>
          </a:p>
          <a:p>
            <a:r>
              <a:rPr lang="zh-TW" altLang="en-US" dirty="0"/>
              <a:t>參與者：陳翰陞、王凱鋒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087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E52BC-3AD8-4FF9-4DAC-834203FB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2" y="0"/>
            <a:ext cx="11445815" cy="948906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用反射白與反射白運算，驗證演算法是否正確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FFDEBAD-F51A-E6C7-9B81-541DB511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2" y="948907"/>
            <a:ext cx="5337247" cy="2880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7DCC91-CE2B-084B-38BA-C3B9C4C66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3932130"/>
            <a:ext cx="5337248" cy="288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374A267-4D7D-E557-7498-08757CE4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31" y="948907"/>
            <a:ext cx="5395376" cy="288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4F49E67-B731-D4E4-AAE6-C9B0B5BBC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31" y="3932130"/>
            <a:ext cx="539537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5FA701-6C1A-FE35-24AD-15EBA0BE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相除的</a:t>
            </a:r>
            <a:r>
              <a:rPr lang="en-US" altLang="zh-TW" sz="4000" dirty="0"/>
              <a:t>PPG</a:t>
            </a:r>
            <a:r>
              <a:rPr lang="zh-TW" altLang="en-US" sz="4000" dirty="0"/>
              <a:t>變化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888D46C-BDF9-B5C3-B845-3D588D18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996"/>
            <a:ext cx="6096000" cy="174065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FE86842-B852-7945-3AAD-C81B4591A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492"/>
            <a:ext cx="6096000" cy="175026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D2F504C-6704-45C1-6AA5-DF3E04717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5107737"/>
            <a:ext cx="6096002" cy="175026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BB13414-94E8-6FBF-6454-800E17176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758385"/>
            <a:ext cx="6096003" cy="175026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37F1598-4748-4996-9C9E-DE70DC8D1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2930492"/>
            <a:ext cx="6096003" cy="175026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E755D7F-4CD0-0DCF-506B-5CCE18CC8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5107737"/>
            <a:ext cx="6096003" cy="175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2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269F-48AA-A770-19D9-59AD3268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9453A-31A0-96CE-EC92-B1595077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取</a:t>
            </a:r>
            <a:r>
              <a:rPr lang="en-US" altLang="zh-TW" sz="4000" dirty="0"/>
              <a:t>log</a:t>
            </a:r>
            <a:r>
              <a:rPr lang="zh-TW" altLang="en-US" sz="4000" dirty="0"/>
              <a:t>後相減的</a:t>
            </a:r>
            <a:r>
              <a:rPr lang="en-US" altLang="zh-TW" sz="4000" dirty="0"/>
              <a:t>PPG</a:t>
            </a:r>
            <a:r>
              <a:rPr lang="zh-TW" altLang="en-US" sz="4000" dirty="0"/>
              <a:t>變化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CCF8E78-0343-3F54-4E34-38A9DED94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996"/>
            <a:ext cx="6096000" cy="1740652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9A38A21-C703-E173-F3E8-99315FBCF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52" y="5115224"/>
            <a:ext cx="6103440" cy="174065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9636767-2DFD-FD30-7877-4E3BFC86C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52" y="2944793"/>
            <a:ext cx="6096000" cy="173853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97E88BB4-9D09-3049-C8D0-E9670BD85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48" y="767996"/>
            <a:ext cx="6103440" cy="174065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33E15FF-7A74-9C1F-F30D-9271A8B16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346"/>
            <a:ext cx="6103448" cy="1740654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FA27E6F7-2A50-CB37-A215-CA9CB083E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942671"/>
            <a:ext cx="6103440" cy="17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BB6B0-5415-CC74-C88B-16F6BB7A2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D6777-329C-10FD-BEC7-7B54DB3B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原始光譜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75CD6BE-0765-6A90-826C-E0F79F7A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7298"/>
            <a:ext cx="6100375" cy="33213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E1D5AFE-1AE0-638C-A9FC-467ED6CFD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299"/>
            <a:ext cx="6100375" cy="33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1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5F52C-6EAB-C5F4-6896-30AEDE4C5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校正後光譜</a:t>
            </a:r>
            <a:r>
              <a:rPr lang="en-US" altLang="zh-TW" sz="4000" dirty="0"/>
              <a:t>(</a:t>
            </a:r>
            <a:r>
              <a:rPr lang="zh-TW" altLang="en-US" sz="4000" dirty="0"/>
              <a:t>相除</a:t>
            </a:r>
            <a:r>
              <a:rPr lang="en-US" altLang="zh-TW" sz="4000" dirty="0"/>
              <a:t>)</a:t>
            </a:r>
            <a:r>
              <a:rPr lang="zh-TW" altLang="en-US" sz="4000" dirty="0"/>
              <a:t>，</a:t>
            </a:r>
            <a:r>
              <a:rPr lang="en-US" altLang="zh-TW" sz="4000" dirty="0"/>
              <a:t>maybe 0.2</a:t>
            </a:r>
            <a:r>
              <a:rPr lang="zh-TW" altLang="en-US" sz="4000" dirty="0"/>
              <a:t>效果最好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83CD0C-8C44-1F6D-397B-E2E9B963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17" y="2256782"/>
            <a:ext cx="3024000" cy="16317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623215C-39EB-8E82-E4A6-870614628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41" y="4090494"/>
            <a:ext cx="3024000" cy="16464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6D48B72-22DE-6D21-1C5A-9373F526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07" y="2256781"/>
            <a:ext cx="3024000" cy="164315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8EE1361-9BEE-B6D8-9B4A-B16E6B243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17" y="4058964"/>
            <a:ext cx="3024000" cy="16317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881E2B0A-A583-8C24-F285-DA50F7CCB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" y="1593664"/>
            <a:ext cx="3024000" cy="164643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A90E503-1798-E622-9552-9723AF065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41" y="1601000"/>
            <a:ext cx="3024000" cy="163176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A43B3DA-FAC4-A555-7965-CAD818D128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77" y="3235747"/>
            <a:ext cx="3024000" cy="164643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70CB91A-3E93-CF6F-023A-8870567D3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3083"/>
            <a:ext cx="3024000" cy="163176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658802F-CB2E-C76F-BA42-F4C0BB5C0A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41" y="4884797"/>
            <a:ext cx="3024000" cy="164643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7BCDD5C-A193-801A-64A5-05C48D046F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7830"/>
            <a:ext cx="3024000" cy="1646434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93ADB44-77F2-52CE-BD06-E06A7AD574D8}"/>
              </a:ext>
            </a:extLst>
          </p:cNvPr>
          <p:cNvSpPr/>
          <p:nvPr/>
        </p:nvSpPr>
        <p:spPr>
          <a:xfrm>
            <a:off x="1925577" y="684023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舊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C505A07-B74D-268C-506D-6DDB5E092F0A}"/>
              </a:ext>
            </a:extLst>
          </p:cNvPr>
          <p:cNvSpPr/>
          <p:nvPr/>
        </p:nvSpPr>
        <p:spPr>
          <a:xfrm>
            <a:off x="7772648" y="678641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新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423431E-42B7-A29F-B04F-C3F9F85CEAC7}"/>
              </a:ext>
            </a:extLst>
          </p:cNvPr>
          <p:cNvCxnSpPr>
            <a:cxnSpLocks/>
          </p:cNvCxnSpPr>
          <p:nvPr/>
        </p:nvCxnSpPr>
        <p:spPr>
          <a:xfrm>
            <a:off x="6106274" y="722134"/>
            <a:ext cx="0" cy="6048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3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CECD7-EBA4-2A36-E545-A10F69D4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412EC2-AF5A-3D49-BC34-D79ECEC4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校正後光譜</a:t>
            </a:r>
            <a:r>
              <a:rPr lang="en-US" altLang="zh-TW" sz="4000" dirty="0"/>
              <a:t>(</a:t>
            </a:r>
            <a:r>
              <a:rPr lang="zh-TW" altLang="en-US" sz="4000" dirty="0"/>
              <a:t>取</a:t>
            </a:r>
            <a:r>
              <a:rPr lang="en-US" altLang="zh-TW" sz="4000" dirty="0"/>
              <a:t>log</a:t>
            </a:r>
            <a:r>
              <a:rPr lang="zh-TW" altLang="en-US" sz="4000" dirty="0"/>
              <a:t>後相減</a:t>
            </a:r>
            <a:r>
              <a:rPr lang="en-US" altLang="zh-TW" sz="4000" dirty="0"/>
              <a:t>)</a:t>
            </a:r>
            <a:r>
              <a:rPr lang="zh-TW" altLang="en-US" sz="4000" dirty="0"/>
              <a:t>，</a:t>
            </a:r>
            <a:r>
              <a:rPr lang="en-US" altLang="zh-TW" sz="4000" dirty="0"/>
              <a:t>maybe 0.2</a:t>
            </a:r>
            <a:r>
              <a:rPr lang="zh-TW" altLang="en-US" sz="4000" dirty="0"/>
              <a:t>效果最好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F45D13D-F00C-9709-4879-9F33D1E31B57}"/>
              </a:ext>
            </a:extLst>
          </p:cNvPr>
          <p:cNvSpPr/>
          <p:nvPr/>
        </p:nvSpPr>
        <p:spPr>
          <a:xfrm>
            <a:off x="1925577" y="684023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舊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ADF4326-8387-B14F-7249-B8F261B10AF4}"/>
              </a:ext>
            </a:extLst>
          </p:cNvPr>
          <p:cNvSpPr/>
          <p:nvPr/>
        </p:nvSpPr>
        <p:spPr>
          <a:xfrm>
            <a:off x="7772648" y="678641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新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18684143-269A-37DB-9256-556D9ECC49C9}"/>
              </a:ext>
            </a:extLst>
          </p:cNvPr>
          <p:cNvCxnSpPr>
            <a:cxnSpLocks/>
          </p:cNvCxnSpPr>
          <p:nvPr/>
        </p:nvCxnSpPr>
        <p:spPr>
          <a:xfrm>
            <a:off x="6106274" y="722134"/>
            <a:ext cx="0" cy="6048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>
            <a:extLst>
              <a:ext uri="{FF2B5EF4-FFF2-40B4-BE49-F238E27FC236}">
                <a16:creationId xmlns:a16="http://schemas.microsoft.com/office/drawing/2014/main" id="{73AB5DDE-6EB4-6653-E1FB-FDBD0C54E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67" y="4204265"/>
            <a:ext cx="3024000" cy="1626930"/>
          </a:xfrm>
          <a:prstGeom prst="rect">
            <a:avLst/>
          </a:prstGeom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8F193D2A-005B-35F2-7F2B-F59772821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70" y="4190956"/>
            <a:ext cx="3024000" cy="1614182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A5C52F58-FFDE-FAE2-E484-F6878DE38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67" y="2311311"/>
            <a:ext cx="3024000" cy="1625326"/>
          </a:xfrm>
          <a:prstGeom prst="rect">
            <a:avLst/>
          </a:prstGeom>
        </p:spPr>
      </p:pic>
      <p:pic>
        <p:nvPicPr>
          <p:cNvPr id="63" name="圖片 62">
            <a:extLst>
              <a:ext uri="{FF2B5EF4-FFF2-40B4-BE49-F238E27FC236}">
                <a16:creationId xmlns:a16="http://schemas.microsoft.com/office/drawing/2014/main" id="{1F98EADA-2A04-F237-813C-CEB8939E2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79" y="2334247"/>
            <a:ext cx="3024000" cy="1614182"/>
          </a:xfrm>
          <a:prstGeom prst="rect">
            <a:avLst/>
          </a:prstGeom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5FEBDCC1-A2DB-875F-0481-63CA8EAA7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60" y="4901476"/>
            <a:ext cx="3024000" cy="1626930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72A68BDC-C779-075F-2028-F9E5B2CD2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" y="4901476"/>
            <a:ext cx="3024000" cy="1626930"/>
          </a:xfrm>
          <a:prstGeom prst="rect">
            <a:avLst/>
          </a:prstGeom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id="{C62470FD-B145-C84E-781A-0B08967B25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85" y="3205557"/>
            <a:ext cx="3024000" cy="1626930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16CC713F-7ECC-3C79-1CFC-81AB42534C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248"/>
            <a:ext cx="3024000" cy="1626930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082DADCB-7E73-95EE-3DD6-ABB73F167D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67" y="1509638"/>
            <a:ext cx="3024000" cy="1626930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B786E758-A924-D86D-D2CE-48C18CB06A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" y="1515020"/>
            <a:ext cx="3024000" cy="16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E93B3-6AA5-3F4F-C88A-9F8FBB7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8" y="0"/>
            <a:ext cx="12030924" cy="87330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0</a:t>
            </a:r>
            <a:r>
              <a:rPr lang="zh-TW" altLang="en-US" dirty="0"/>
              <a:t>號機比較自動曝光與固定固定曝光值</a:t>
            </a:r>
            <a:r>
              <a:rPr lang="en-US" altLang="zh-TW" dirty="0"/>
              <a:t>32</a:t>
            </a:r>
            <a:r>
              <a:rPr lang="zh-TW" altLang="en-US" dirty="0"/>
              <a:t>之頻譜</a:t>
            </a:r>
            <a:r>
              <a:rPr lang="en-US" altLang="zh-TW" dirty="0"/>
              <a:t>-</a:t>
            </a:r>
            <a:r>
              <a:rPr lang="zh-TW" altLang="en-US" dirty="0"/>
              <a:t>除法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32D8C8D-F3BF-34B0-E8BA-EFB51F07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79" y="4245527"/>
            <a:ext cx="4628476" cy="252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31B08BE-DE17-3A92-9668-26DA537C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80" y="1656335"/>
            <a:ext cx="4670093" cy="2520000"/>
          </a:xfrm>
          <a:prstGeom prst="rect">
            <a:avLst/>
          </a:prstGeom>
        </p:spPr>
      </p:pic>
      <p:pic>
        <p:nvPicPr>
          <p:cNvPr id="10" name="圖片 9" descr="一張含有 文字, 行, 繪圖, 圖表 的圖片&#10;&#10;AI 產生的內容可能不正確。">
            <a:extLst>
              <a:ext uri="{FF2B5EF4-FFF2-40B4-BE49-F238E27FC236}">
                <a16:creationId xmlns:a16="http://schemas.microsoft.com/office/drawing/2014/main" id="{634CFB0B-555A-18FE-FFB3-822F10B5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9" y="4245527"/>
            <a:ext cx="4670091" cy="2520000"/>
          </a:xfrm>
          <a:prstGeom prst="rect">
            <a:avLst/>
          </a:prstGeom>
        </p:spPr>
      </p:pic>
      <p:pic>
        <p:nvPicPr>
          <p:cNvPr id="12" name="圖片 11" descr="一張含有 文字, 行, 繪圖, 圖表 的圖片&#10;&#10;AI 產生的內容可能不正確。">
            <a:extLst>
              <a:ext uri="{FF2B5EF4-FFF2-40B4-BE49-F238E27FC236}">
                <a16:creationId xmlns:a16="http://schemas.microsoft.com/office/drawing/2014/main" id="{F11695F8-379D-3AB2-3B4B-DE6F3AF42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9" y="1656335"/>
            <a:ext cx="4670091" cy="2520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0FF8FC2-3602-120B-55DF-4C8B282EEA33}"/>
              </a:ext>
            </a:extLst>
          </p:cNvPr>
          <p:cNvSpPr/>
          <p:nvPr/>
        </p:nvSpPr>
        <p:spPr>
          <a:xfrm>
            <a:off x="3721046" y="940812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原圖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335EDE1-E93E-2FAE-7FC5-AA8B5A43BE3D}"/>
              </a:ext>
            </a:extLst>
          </p:cNvPr>
          <p:cNvSpPr/>
          <p:nvPr/>
        </p:nvSpPr>
        <p:spPr>
          <a:xfrm>
            <a:off x="8943896" y="934545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校正後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267D272-C2B7-C0E0-4FA7-82F456B52621}"/>
              </a:ext>
            </a:extLst>
          </p:cNvPr>
          <p:cNvSpPr/>
          <p:nvPr/>
        </p:nvSpPr>
        <p:spPr>
          <a:xfrm>
            <a:off x="0" y="2228671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自動曝光</a:t>
            </a:r>
            <a:endParaRPr lang="en-US" altLang="zh-TW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3939C34-BE94-75DC-2EA5-42D6ABDF6A15}"/>
              </a:ext>
            </a:extLst>
          </p:cNvPr>
          <p:cNvSpPr/>
          <p:nvPr/>
        </p:nvSpPr>
        <p:spPr>
          <a:xfrm>
            <a:off x="-1" y="4601500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固定曝光</a:t>
            </a:r>
            <a:endParaRPr lang="en-US" altLang="zh-TW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32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75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E93B3-6AA5-3F4F-C88A-9F8FBB7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29" y="92473"/>
            <a:ext cx="11470741" cy="87330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0</a:t>
            </a:r>
            <a:r>
              <a:rPr lang="zh-TW" altLang="en-US" sz="3600" dirty="0"/>
              <a:t>號機比較自動曝光與固定固定曝光值</a:t>
            </a:r>
            <a:r>
              <a:rPr lang="en-US" altLang="zh-TW" sz="3600" dirty="0"/>
              <a:t>32</a:t>
            </a:r>
            <a:r>
              <a:rPr lang="zh-TW" altLang="en-US" sz="3600" dirty="0"/>
              <a:t>之頻譜</a:t>
            </a:r>
            <a:r>
              <a:rPr lang="en-US" altLang="zh-TW" sz="3600" dirty="0"/>
              <a:t>-log</a:t>
            </a:r>
            <a:r>
              <a:rPr lang="zh-TW" altLang="en-US" sz="3600" dirty="0"/>
              <a:t>減法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7606D40-FCD4-8394-4C82-58A1D1763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8" y="1656335"/>
            <a:ext cx="4683965" cy="252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2FC9558-F8A0-E826-66B5-E2146594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38" y="4338000"/>
            <a:ext cx="4683962" cy="2520000"/>
          </a:xfrm>
          <a:prstGeom prst="rect">
            <a:avLst/>
          </a:prstGeom>
        </p:spPr>
      </p:pic>
      <p:pic>
        <p:nvPicPr>
          <p:cNvPr id="3" name="圖片 2" descr="一張含有 文字, 行, 繪圖, 圖表 的圖片&#10;&#10;AI 產生的內容可能不正確。">
            <a:extLst>
              <a:ext uri="{FF2B5EF4-FFF2-40B4-BE49-F238E27FC236}">
                <a16:creationId xmlns:a16="http://schemas.microsoft.com/office/drawing/2014/main" id="{43CB1F8B-E892-71C9-53DD-47F03C125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9" y="4245527"/>
            <a:ext cx="4670091" cy="2520000"/>
          </a:xfrm>
          <a:prstGeom prst="rect">
            <a:avLst/>
          </a:prstGeom>
        </p:spPr>
      </p:pic>
      <p:pic>
        <p:nvPicPr>
          <p:cNvPr id="5" name="圖片 4" descr="一張含有 文字, 行, 繪圖, 圖表 的圖片&#10;&#10;AI 產生的內容可能不正確。">
            <a:extLst>
              <a:ext uri="{FF2B5EF4-FFF2-40B4-BE49-F238E27FC236}">
                <a16:creationId xmlns:a16="http://schemas.microsoft.com/office/drawing/2014/main" id="{471ADA44-7963-B087-22EA-4AC8B2477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99" y="1656335"/>
            <a:ext cx="4670091" cy="252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31D3D69-14D9-1595-8DCA-972906341C7A}"/>
              </a:ext>
            </a:extLst>
          </p:cNvPr>
          <p:cNvSpPr/>
          <p:nvPr/>
        </p:nvSpPr>
        <p:spPr>
          <a:xfrm>
            <a:off x="3721046" y="940812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原圖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3D05AF-7C27-1C6B-F902-ADE1E22A3980}"/>
              </a:ext>
            </a:extLst>
          </p:cNvPr>
          <p:cNvSpPr/>
          <p:nvPr/>
        </p:nvSpPr>
        <p:spPr>
          <a:xfrm>
            <a:off x="8943896" y="934545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校正後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438170-7FBE-AD8E-9A31-2678C2089334}"/>
              </a:ext>
            </a:extLst>
          </p:cNvPr>
          <p:cNvSpPr/>
          <p:nvPr/>
        </p:nvSpPr>
        <p:spPr>
          <a:xfrm>
            <a:off x="0" y="2228671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自動曝光</a:t>
            </a:r>
            <a:endParaRPr lang="en-US" altLang="zh-TW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B85805B-6283-899C-FF11-EA8A366FB53D}"/>
              </a:ext>
            </a:extLst>
          </p:cNvPr>
          <p:cNvSpPr/>
          <p:nvPr/>
        </p:nvSpPr>
        <p:spPr>
          <a:xfrm>
            <a:off x="-1" y="4601500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固定曝光</a:t>
            </a:r>
            <a:endParaRPr lang="en-US" altLang="zh-TW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TW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32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53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705A-D94C-95A7-D41F-2D360CA2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DF9F8A-D011-0E68-A63D-F1231119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/>
              <a:t>反射白光譜量測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54EB28-895A-40FD-07E1-88894B82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9" y="1989000"/>
            <a:ext cx="5760000" cy="288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320A1EA-BC0C-CAE5-301E-B622F611E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09" y="2123320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5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CD96E-5375-4DFA-0585-0AF667AE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光譜量測方式比較</a:t>
            </a:r>
            <a:r>
              <a:rPr lang="en-US" altLang="zh-TW" dirty="0"/>
              <a:t>-</a:t>
            </a:r>
            <a:r>
              <a:rPr lang="zh-TW" altLang="en-US" dirty="0"/>
              <a:t>橫放</a:t>
            </a:r>
            <a:r>
              <a:rPr lang="en-US" altLang="zh-TW" dirty="0"/>
              <a:t>and</a:t>
            </a:r>
            <a:r>
              <a:rPr lang="zh-TW" altLang="en-US" dirty="0"/>
              <a:t>直放</a:t>
            </a:r>
          </a:p>
        </p:txBody>
      </p:sp>
      <p:pic>
        <p:nvPicPr>
          <p:cNvPr id="5" name="圖片 4" descr="一張含有 文字, 行, 繪圖, 圖表 的圖片&#10;&#10;AI 產生的內容可能不正確。">
            <a:extLst>
              <a:ext uri="{FF2B5EF4-FFF2-40B4-BE49-F238E27FC236}">
                <a16:creationId xmlns:a16="http://schemas.microsoft.com/office/drawing/2014/main" id="{5494A280-2F87-29DB-B260-80FF8595F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4" y="2351175"/>
            <a:ext cx="5940015" cy="3205256"/>
          </a:xfrm>
          <a:prstGeom prst="rect">
            <a:avLst/>
          </a:prstGeom>
        </p:spPr>
      </p:pic>
      <p:pic>
        <p:nvPicPr>
          <p:cNvPr id="3" name="光譜量測方式比較-橫放and直放">
            <a:hlinkClick r:id="" action="ppaction://media"/>
            <a:extLst>
              <a:ext uri="{FF2B5EF4-FFF2-40B4-BE49-F238E27FC236}">
                <a16:creationId xmlns:a16="http://schemas.microsoft.com/office/drawing/2014/main" id="{A3B43B4A-71BE-0556-CF73-D999A15ED0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352" y="821699"/>
            <a:ext cx="2845519" cy="50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68DC9-01E7-F8C1-0048-A571F343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實驗細節提要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570EC2-5AC9-7E8B-927D-09D09DDB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8834" cy="4351338"/>
          </a:xfrm>
        </p:spPr>
        <p:txBody>
          <a:bodyPr/>
          <a:lstStyle/>
          <a:p>
            <a:r>
              <a:rPr lang="zh-TW" altLang="en-US" dirty="0"/>
              <a:t>反射白光譜實驗皆在暗櫃進行</a:t>
            </a:r>
            <a:endParaRPr lang="en-US" altLang="zh-TW" dirty="0"/>
          </a:p>
          <a:p>
            <a:r>
              <a:rPr lang="zh-TW" altLang="en-US" dirty="0"/>
              <a:t>所有光譜實驗前皆會利用</a:t>
            </a:r>
            <a:r>
              <a:rPr lang="en-US" altLang="zh-TW" dirty="0"/>
              <a:t>Auto Exposure</a:t>
            </a:r>
            <a:r>
              <a:rPr lang="zh-TW" altLang="en-US" dirty="0"/>
              <a:t>尋找</a:t>
            </a:r>
            <a:r>
              <a:rPr lang="en-US" altLang="zh-TW" dirty="0"/>
              <a:t>integration time</a:t>
            </a:r>
          </a:p>
          <a:p>
            <a:r>
              <a:rPr lang="zh-TW" altLang="en-US" dirty="0"/>
              <a:t>利用</a:t>
            </a:r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W-type</a:t>
            </a:r>
            <a:r>
              <a:rPr lang="zh-TW" altLang="en-US" dirty="0"/>
              <a:t> </a:t>
            </a:r>
            <a:r>
              <a:rPr lang="en-US" altLang="zh-TW" dirty="0"/>
              <a:t>0</a:t>
            </a:r>
            <a:r>
              <a:rPr lang="zh-TW" altLang="en-US" dirty="0"/>
              <a:t>、</a:t>
            </a:r>
            <a:r>
              <a:rPr lang="en-US" altLang="zh-TW" dirty="0"/>
              <a:t>1</a:t>
            </a:r>
            <a:r>
              <a:rPr lang="zh-TW" altLang="en-US" dirty="0"/>
              <a:t>號機</a:t>
            </a:r>
            <a:r>
              <a:rPr lang="en-US" altLang="zh-TW" dirty="0"/>
              <a:t>(</a:t>
            </a:r>
            <a:r>
              <a:rPr lang="zh-TW" altLang="en-US" dirty="0"/>
              <a:t>舊、新機器</a:t>
            </a:r>
            <a:r>
              <a:rPr lang="en-US" altLang="zh-TW" dirty="0"/>
              <a:t>)</a:t>
            </a:r>
            <a:r>
              <a:rPr lang="zh-TW" altLang="en-US" dirty="0"/>
              <a:t>量測試驗者的左右手光譜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58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78112-CF39-CEF5-1432-851A7187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933"/>
          </a:xfrm>
        </p:spPr>
        <p:txBody>
          <a:bodyPr>
            <a:normAutofit/>
          </a:bodyPr>
          <a:lstStyle/>
          <a:p>
            <a:r>
              <a:rPr lang="zh-TW" altLang="en-US" dirty="0"/>
              <a:t>比較自動曝光與固定固定曝光值</a:t>
            </a:r>
            <a:r>
              <a:rPr lang="en-US" altLang="zh-TW" dirty="0"/>
              <a:t>32</a:t>
            </a:r>
            <a:r>
              <a:rPr lang="zh-TW" altLang="en-US" dirty="0"/>
              <a:t>之</a:t>
            </a:r>
            <a:r>
              <a:rPr lang="en-US" altLang="zh-TW" dirty="0"/>
              <a:t>PPG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77A2902-50CF-E31F-4527-B733F3A0A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52753"/>
            <a:ext cx="10515600" cy="3002623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32DF3B-59D0-BE24-6C91-A1C97AA71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376"/>
            <a:ext cx="10515600" cy="300262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617C22B-1069-5725-0693-E18041CB90DF}"/>
              </a:ext>
            </a:extLst>
          </p:cNvPr>
          <p:cNvSpPr/>
          <p:nvPr/>
        </p:nvSpPr>
        <p:spPr>
          <a:xfrm>
            <a:off x="130314" y="2107822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自動曝光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CA80DB-CEB9-D2DF-BAC8-B56E4EE7E52E}"/>
              </a:ext>
            </a:extLst>
          </p:cNvPr>
          <p:cNvSpPr/>
          <p:nvPr/>
        </p:nvSpPr>
        <p:spPr>
          <a:xfrm>
            <a:off x="1" y="4638792"/>
            <a:ext cx="1676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固定</a:t>
            </a:r>
            <a:endParaRPr lang="en-US" altLang="zh-TW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曝光值</a:t>
            </a:r>
            <a:r>
              <a:rPr lang="en-US" altLang="zh-TW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</a:t>
            </a:r>
            <a:endParaRPr lang="zh-TW" alt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59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AB808-64A9-C3FE-0B25-2F256FA5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9367A-C0BB-1697-0C45-C6A1A4A19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切割效果大概是</a:t>
            </a:r>
            <a:r>
              <a:rPr lang="en-US" altLang="zh-TW" dirty="0"/>
              <a:t>0.2</a:t>
            </a:r>
            <a:r>
              <a:rPr lang="zh-TW" altLang="en-US" dirty="0"/>
              <a:t>以下捨棄效果比較好</a:t>
            </a:r>
            <a:endParaRPr lang="en-US" altLang="zh-TW" dirty="0"/>
          </a:p>
          <a:p>
            <a:r>
              <a:rPr lang="zh-TW" altLang="en-US" dirty="0"/>
              <a:t>演算法會些微影響</a:t>
            </a:r>
            <a:r>
              <a:rPr lang="en-US" altLang="zh-TW" dirty="0"/>
              <a:t>PPG</a:t>
            </a:r>
          </a:p>
          <a:p>
            <a:r>
              <a:rPr lang="zh-TW" altLang="en-US" dirty="0"/>
              <a:t>相除或取</a:t>
            </a:r>
            <a:r>
              <a:rPr lang="en-US" altLang="zh-TW" dirty="0"/>
              <a:t>log</a:t>
            </a:r>
            <a:r>
              <a:rPr lang="zh-TW" altLang="en-US" dirty="0"/>
              <a:t>相減都差不多，只有些微差距</a:t>
            </a:r>
            <a:endParaRPr lang="en-US" altLang="zh-TW" dirty="0"/>
          </a:p>
          <a:p>
            <a:r>
              <a:rPr lang="zh-TW" altLang="en-US" dirty="0"/>
              <a:t>自動曝光與固定曝光</a:t>
            </a:r>
            <a:r>
              <a:rPr lang="en-US" altLang="zh-TW" dirty="0"/>
              <a:t>(</a:t>
            </a:r>
            <a:r>
              <a:rPr lang="zh-TW" altLang="en-US" dirty="0"/>
              <a:t>舊機器收的</a:t>
            </a:r>
            <a:r>
              <a:rPr lang="en-US" altLang="zh-TW" dirty="0"/>
              <a:t>)</a:t>
            </a:r>
            <a:r>
              <a:rPr lang="zh-TW" altLang="en-US" dirty="0"/>
              <a:t>的資料大概率無法通用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63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1AF083-3924-54DC-F14B-9AB3BD5B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資料處理方式</a:t>
            </a:r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python)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D1B6AF-CF02-8B6C-6B95-E23CE6AE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對</a:t>
            </a:r>
            <a:r>
              <a:rPr lang="en-US" altLang="zh-TW" dirty="0"/>
              <a:t>PPG</a:t>
            </a:r>
            <a:r>
              <a:rPr lang="zh-TW" altLang="en-US" dirty="0"/>
              <a:t>光譜與反射白光譜做</a:t>
            </a:r>
            <a:r>
              <a:rPr lang="en-US" altLang="zh-TW" dirty="0"/>
              <a:t>Min-Max Normalization(0~1)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將</a:t>
            </a:r>
            <a:r>
              <a:rPr lang="en-US" altLang="zh-TW" dirty="0"/>
              <a:t>PPG</a:t>
            </a:r>
            <a:r>
              <a:rPr lang="zh-TW" altLang="en-US" dirty="0"/>
              <a:t>光譜每一列都減去反射白光譜的值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PPG</a:t>
            </a:r>
            <a:r>
              <a:rPr lang="zh-TW" altLang="en-US" dirty="0"/>
              <a:t>光譜做平均後畫圖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4431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A0E006-A8D0-4776-FEB1-5D5E3B8B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/>
              <a:t>反射白光譜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CE1D76A-E82C-CB96-6963-7E9453539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9" y="3978000"/>
            <a:ext cx="5760000" cy="2880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0D4BA7-7844-5563-5C89-74ED23007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1165371"/>
            <a:ext cx="5760000" cy="288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8C94754-B353-E30A-85A1-D6638AA7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5371"/>
            <a:ext cx="5760000" cy="2880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52EFC6-5950-6667-DAF3-469A1C0E3B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" y="3978000"/>
            <a:ext cx="5760000" cy="2880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C3F0E19-FFC4-C857-1033-322805D15C9C}"/>
              </a:ext>
            </a:extLst>
          </p:cNvPr>
          <p:cNvSpPr/>
          <p:nvPr/>
        </p:nvSpPr>
        <p:spPr>
          <a:xfrm>
            <a:off x="140573" y="362405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舊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E7FC91-958C-709C-D568-B5EB1FEEFD09}"/>
              </a:ext>
            </a:extLst>
          </p:cNvPr>
          <p:cNvSpPr/>
          <p:nvPr/>
        </p:nvSpPr>
        <p:spPr>
          <a:xfrm>
            <a:off x="11426561" y="3691428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新</a:t>
            </a:r>
          </a:p>
        </p:txBody>
      </p:sp>
    </p:spTree>
    <p:extLst>
      <p:ext uri="{BB962C8B-B14F-4D97-AF65-F5344CB8AC3E}">
        <p14:creationId xmlns:p14="http://schemas.microsoft.com/office/powerpoint/2010/main" val="243707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87EAB-9F0D-C59D-04F0-7281962A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0"/>
            <a:ext cx="11254485" cy="1325563"/>
          </a:xfrm>
        </p:spPr>
        <p:txBody>
          <a:bodyPr/>
          <a:lstStyle/>
          <a:p>
            <a:r>
              <a:rPr lang="zh-TW" altLang="en-US" dirty="0"/>
              <a:t>校正前後</a:t>
            </a:r>
            <a:r>
              <a:rPr lang="en-US" altLang="zh-TW" dirty="0"/>
              <a:t>PPG</a:t>
            </a:r>
            <a:r>
              <a:rPr lang="zh-TW" altLang="en-US" dirty="0"/>
              <a:t>無變化</a:t>
            </a:r>
            <a:r>
              <a:rPr lang="en-US" altLang="zh-TW" dirty="0"/>
              <a:t>(PPG</a:t>
            </a:r>
            <a:r>
              <a:rPr lang="zh-TW" altLang="en-US" dirty="0"/>
              <a:t>計算方式是波長平均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1C7757D-FC9D-B4D2-E39F-53DEE538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8" y="1098000"/>
            <a:ext cx="10141539" cy="288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1433162-8759-D608-9D6E-E3D18624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0" y="3978000"/>
            <a:ext cx="1014153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44733-C299-D940-5A9A-368CEE92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/>
              <a:t>PPG</a:t>
            </a:r>
            <a:r>
              <a:rPr lang="zh-TW" altLang="en-US" dirty="0"/>
              <a:t>光譜</a:t>
            </a:r>
            <a:r>
              <a:rPr lang="en-US" altLang="zh-TW" dirty="0"/>
              <a:t>Normalization</a:t>
            </a:r>
            <a:r>
              <a:rPr lang="zh-TW" altLang="en-US" dirty="0"/>
              <a:t>前後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E59AFD7-6F21-E830-40B8-CEF4A969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3978000"/>
            <a:ext cx="5760000" cy="288000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B6E6B83-0C40-2560-25C1-9A7847690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1098000"/>
            <a:ext cx="5760000" cy="288000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F28F900D-7809-E877-27ED-11B68FF18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89" y="3978000"/>
            <a:ext cx="5760000" cy="2880000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50E37914-DDD0-63F4-7697-FEF715F38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89" y="1098000"/>
            <a:ext cx="57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13E867-EC76-3657-FCEE-72417A20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PPG</a:t>
            </a:r>
            <a:r>
              <a:rPr lang="zh-TW" altLang="en-US" dirty="0"/>
              <a:t>光譜每一列都減去反射白光譜</a:t>
            </a:r>
          </a:p>
        </p:txBody>
      </p:sp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2264C25C-9C87-10AC-8838-4337CE98D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40"/>
            <a:ext cx="6120000" cy="3292596"/>
          </a:xfr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3C20AAA6-587C-8C38-3763-23352ACC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2140"/>
            <a:ext cx="6120000" cy="329259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A653035-D0DB-C9D1-68F8-5F04960356F8}"/>
              </a:ext>
            </a:extLst>
          </p:cNvPr>
          <p:cNvSpPr/>
          <p:nvPr/>
        </p:nvSpPr>
        <p:spPr>
          <a:xfrm>
            <a:off x="2671281" y="2650733"/>
            <a:ext cx="1520575" cy="1910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1C394E7-90F4-D22C-E489-B78AFD5502D0}"/>
              </a:ext>
            </a:extLst>
          </p:cNvPr>
          <p:cNvSpPr/>
          <p:nvPr/>
        </p:nvSpPr>
        <p:spPr>
          <a:xfrm>
            <a:off x="1150706" y="4561727"/>
            <a:ext cx="1520575" cy="671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649C48-5AF3-7768-2D3F-16901100F837}"/>
              </a:ext>
            </a:extLst>
          </p:cNvPr>
          <p:cNvSpPr/>
          <p:nvPr/>
        </p:nvSpPr>
        <p:spPr>
          <a:xfrm>
            <a:off x="8791281" y="2650733"/>
            <a:ext cx="1520575" cy="778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DFFEAF-6B1C-98FD-F816-7A364547042A}"/>
              </a:ext>
            </a:extLst>
          </p:cNvPr>
          <p:cNvSpPr/>
          <p:nvPr/>
        </p:nvSpPr>
        <p:spPr>
          <a:xfrm>
            <a:off x="7263856" y="3430921"/>
            <a:ext cx="1520575" cy="1802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50617B-7AB2-A730-F8ED-07D1E593FFD7}"/>
              </a:ext>
            </a:extLst>
          </p:cNvPr>
          <p:cNvSpPr/>
          <p:nvPr/>
        </p:nvSpPr>
        <p:spPr>
          <a:xfrm>
            <a:off x="1625953" y="1557723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舊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CABDF73-8E07-BC53-B227-8DE39067FB23}"/>
              </a:ext>
            </a:extLst>
          </p:cNvPr>
          <p:cNvSpPr/>
          <p:nvPr/>
        </p:nvSpPr>
        <p:spPr>
          <a:xfrm>
            <a:off x="8117521" y="1531143"/>
            <a:ext cx="28680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號機 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新</a:t>
            </a:r>
            <a:r>
              <a:rPr lang="en-US" altLang="zh-TW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zh-TW" alt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9CD7D644-4A50-7756-8AFF-C1DFBE549A6B}"/>
              </a:ext>
            </a:extLst>
          </p:cNvPr>
          <p:cNvCxnSpPr/>
          <p:nvPr/>
        </p:nvCxnSpPr>
        <p:spPr>
          <a:xfrm>
            <a:off x="441960" y="5344160"/>
            <a:ext cx="70874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4AFB1831-161D-A8BD-BA7C-156753541C08}"/>
              </a:ext>
            </a:extLst>
          </p:cNvPr>
          <p:cNvCxnSpPr>
            <a:cxnSpLocks/>
          </p:cNvCxnSpPr>
          <p:nvPr/>
        </p:nvCxnSpPr>
        <p:spPr>
          <a:xfrm>
            <a:off x="1150706" y="5339080"/>
            <a:ext cx="760287" cy="50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C1E2FD79-1F7E-68B0-D756-04895185ACAD}"/>
              </a:ext>
            </a:extLst>
          </p:cNvPr>
          <p:cNvCxnSpPr>
            <a:cxnSpLocks/>
          </p:cNvCxnSpPr>
          <p:nvPr/>
        </p:nvCxnSpPr>
        <p:spPr>
          <a:xfrm>
            <a:off x="1921268" y="5339080"/>
            <a:ext cx="760287" cy="5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CD02550C-430F-6710-8C89-39CCE69DE6EA}"/>
              </a:ext>
            </a:extLst>
          </p:cNvPr>
          <p:cNvCxnSpPr>
            <a:cxnSpLocks/>
          </p:cNvCxnSpPr>
          <p:nvPr/>
        </p:nvCxnSpPr>
        <p:spPr>
          <a:xfrm>
            <a:off x="2691830" y="5339080"/>
            <a:ext cx="760287" cy="50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18C8C5CB-8A0E-AA8E-5602-5751DDF0D73D}"/>
              </a:ext>
            </a:extLst>
          </p:cNvPr>
          <p:cNvCxnSpPr>
            <a:cxnSpLocks/>
          </p:cNvCxnSpPr>
          <p:nvPr/>
        </p:nvCxnSpPr>
        <p:spPr>
          <a:xfrm>
            <a:off x="3462392" y="5339080"/>
            <a:ext cx="760287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741E9C1-8750-7EDC-B413-8DF2F5AE79DE}"/>
              </a:ext>
            </a:extLst>
          </p:cNvPr>
          <p:cNvCxnSpPr/>
          <p:nvPr/>
        </p:nvCxnSpPr>
        <p:spPr>
          <a:xfrm>
            <a:off x="6541411" y="5344160"/>
            <a:ext cx="70874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1D367C1-9472-80A6-3172-E0EA27F55BF3}"/>
              </a:ext>
            </a:extLst>
          </p:cNvPr>
          <p:cNvCxnSpPr>
            <a:cxnSpLocks/>
          </p:cNvCxnSpPr>
          <p:nvPr/>
        </p:nvCxnSpPr>
        <p:spPr>
          <a:xfrm>
            <a:off x="7250157" y="5339080"/>
            <a:ext cx="760287" cy="508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B83750CD-6176-1352-9C3E-882D0E635914}"/>
              </a:ext>
            </a:extLst>
          </p:cNvPr>
          <p:cNvCxnSpPr>
            <a:cxnSpLocks/>
          </p:cNvCxnSpPr>
          <p:nvPr/>
        </p:nvCxnSpPr>
        <p:spPr>
          <a:xfrm>
            <a:off x="8020719" y="5339080"/>
            <a:ext cx="760287" cy="5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92CA70C4-D827-F08F-FE5E-91D117A1EA04}"/>
              </a:ext>
            </a:extLst>
          </p:cNvPr>
          <p:cNvCxnSpPr>
            <a:cxnSpLocks/>
          </p:cNvCxnSpPr>
          <p:nvPr/>
        </p:nvCxnSpPr>
        <p:spPr>
          <a:xfrm>
            <a:off x="8791281" y="5339080"/>
            <a:ext cx="760287" cy="508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FAA7FBD-C8A3-8CEB-42F5-C1FC2F6022BB}"/>
              </a:ext>
            </a:extLst>
          </p:cNvPr>
          <p:cNvCxnSpPr>
            <a:cxnSpLocks/>
          </p:cNvCxnSpPr>
          <p:nvPr/>
        </p:nvCxnSpPr>
        <p:spPr>
          <a:xfrm>
            <a:off x="9561843" y="5339080"/>
            <a:ext cx="760287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03BE2E25-98B2-F09B-E454-6E40746782D2}"/>
              </a:ext>
            </a:extLst>
          </p:cNvPr>
          <p:cNvSpPr/>
          <p:nvPr/>
        </p:nvSpPr>
        <p:spPr>
          <a:xfrm>
            <a:off x="8781006" y="5233178"/>
            <a:ext cx="1520575" cy="25830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59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1A44-BED9-4548-84A0-C59F131B5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A34260-8277-D243-017A-BFA4A029C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校正演算法</a:t>
            </a:r>
            <a:r>
              <a:rPr lang="en-US" altLang="zh-TW" dirty="0"/>
              <a:t>(</a:t>
            </a:r>
            <a:r>
              <a:rPr lang="zh-TW" altLang="en-US" dirty="0"/>
              <a:t>除、</a:t>
            </a:r>
            <a:r>
              <a:rPr lang="en-US" altLang="zh-TW" dirty="0"/>
              <a:t>log</a:t>
            </a:r>
            <a:r>
              <a:rPr lang="zh-TW" altLang="en-US" dirty="0"/>
              <a:t>後相減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9F3D63-227B-E55B-338D-CFA222215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報告日期：</a:t>
            </a:r>
            <a:r>
              <a:rPr lang="en-US" altLang="zh-TW" dirty="0"/>
              <a:t>2025.4.28(2025.5.6)</a:t>
            </a:r>
          </a:p>
          <a:p>
            <a:r>
              <a:rPr lang="zh-TW" altLang="en-US" dirty="0"/>
              <a:t>作者：王凱鋒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933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34A00-B242-F0AB-A1EA-FD1C7C96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8A0EE-7AAD-406B-1D8D-3C5B8466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資料處理方式</a:t>
            </a:r>
            <a:r>
              <a:rPr lang="en-US" altLang="zh-TW" dirty="0"/>
              <a:t>(</a:t>
            </a:r>
            <a:r>
              <a:rPr lang="zh-TW" altLang="en-US" dirty="0"/>
              <a:t>使用</a:t>
            </a:r>
            <a:r>
              <a:rPr lang="en-US" altLang="zh-TW" dirty="0"/>
              <a:t>python)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A18FCE-C20C-EDB9-2EAE-9AC2F027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768970" cy="478220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相除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對</a:t>
            </a:r>
            <a:r>
              <a:rPr lang="en-US" altLang="zh-TW" dirty="0"/>
              <a:t>PPG</a:t>
            </a:r>
            <a:r>
              <a:rPr lang="zh-TW" altLang="en-US" dirty="0"/>
              <a:t>光譜與反射白光譜做</a:t>
            </a:r>
            <a:r>
              <a:rPr lang="en-US" altLang="zh-TW" dirty="0"/>
              <a:t>Min-Max Normalization(0~1)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捨棄正規化後的反射白光譜中</a:t>
            </a:r>
            <a:r>
              <a:rPr lang="en-US" altLang="zh-TW" dirty="0"/>
              <a:t>0.X</a:t>
            </a:r>
            <a:r>
              <a:rPr lang="zh-TW" altLang="en-US" dirty="0"/>
              <a:t>以下的值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將</a:t>
            </a:r>
            <a:r>
              <a:rPr lang="en-US" altLang="zh-TW" dirty="0"/>
              <a:t>PPG</a:t>
            </a:r>
            <a:r>
              <a:rPr lang="zh-TW" altLang="en-US" dirty="0"/>
              <a:t>光譜每一列都除反射白光譜的值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PPG</a:t>
            </a:r>
            <a:r>
              <a:rPr lang="zh-TW" altLang="en-US" dirty="0"/>
              <a:t>光譜做平均後畫圖</a:t>
            </a:r>
            <a:endParaRPr lang="en-US" altLang="zh-TW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CFC3D24-F370-F800-13CF-6BC6FFC614A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68970" cy="478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/>
              <a:t>取</a:t>
            </a:r>
            <a:r>
              <a:rPr lang="en-US" altLang="zh-TW" dirty="0"/>
              <a:t>log</a:t>
            </a:r>
            <a:r>
              <a:rPr lang="zh-TW" altLang="en-US" dirty="0"/>
              <a:t>後相減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對</a:t>
            </a:r>
            <a:r>
              <a:rPr lang="en-US" altLang="zh-TW" dirty="0"/>
              <a:t>PPG</a:t>
            </a:r>
            <a:r>
              <a:rPr lang="zh-TW" altLang="en-US" dirty="0"/>
              <a:t>光譜與反射白光譜做</a:t>
            </a:r>
            <a:r>
              <a:rPr lang="en-US" altLang="zh-TW" dirty="0"/>
              <a:t>Min-Max Normalization(0~1)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捨棄正規化後的反射白光譜中</a:t>
            </a:r>
            <a:r>
              <a:rPr lang="en-US" altLang="zh-TW" dirty="0"/>
              <a:t>0.X</a:t>
            </a:r>
            <a:r>
              <a:rPr lang="zh-TW" altLang="en-US" dirty="0"/>
              <a:t>以下的值，之後取</a:t>
            </a:r>
            <a:r>
              <a:rPr lang="en-US" altLang="zh-TW" dirty="0"/>
              <a:t>log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將</a:t>
            </a:r>
            <a:r>
              <a:rPr lang="en-US" altLang="zh-TW" dirty="0"/>
              <a:t>PPG</a:t>
            </a:r>
            <a:r>
              <a:rPr lang="zh-TW" altLang="en-US" dirty="0"/>
              <a:t>光譜每一列都減去反射白光譜的值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PPG</a:t>
            </a:r>
            <a:r>
              <a:rPr lang="zh-TW" altLang="en-US" dirty="0"/>
              <a:t>光譜做平均後畫圖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5689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476</Words>
  <Application>Microsoft Office PowerPoint</Application>
  <PresentationFormat>寬螢幕</PresentationFormat>
  <Paragraphs>69</Paragraphs>
  <Slides>21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佈景主題</vt:lpstr>
      <vt:lpstr>白平衡實驗-減法</vt:lpstr>
      <vt:lpstr>實驗細節提要</vt:lpstr>
      <vt:lpstr>資料處理方式(使用python)</vt:lpstr>
      <vt:lpstr>反射白光譜</vt:lpstr>
      <vt:lpstr>校正前後PPG無變化(PPG計算方式是波長平均)</vt:lpstr>
      <vt:lpstr>PPG光譜Normalization前後</vt:lpstr>
      <vt:lpstr>PPG光譜每一列都減去反射白光譜</vt:lpstr>
      <vt:lpstr>校正演算法(除、log後相減)</vt:lpstr>
      <vt:lpstr>資料處理方式(使用python)</vt:lpstr>
      <vt:lpstr>用反射白與反射白運算，驗證演算法是否正確</vt:lpstr>
      <vt:lpstr>相除的PPG變化</vt:lpstr>
      <vt:lpstr>取log後相減的PPG變化</vt:lpstr>
      <vt:lpstr>原始光譜</vt:lpstr>
      <vt:lpstr>校正後光譜(相除)，maybe 0.2效果最好</vt:lpstr>
      <vt:lpstr>校正後光譜(取log後相減)，maybe 0.2效果最好</vt:lpstr>
      <vt:lpstr>0號機比較自動曝光與固定固定曝光值32之頻譜-除法</vt:lpstr>
      <vt:lpstr>0號機比較自動曝光與固定固定曝光值32之頻譜-log減法</vt:lpstr>
      <vt:lpstr>反射白光譜量測</vt:lpstr>
      <vt:lpstr>光譜量測方式比較-橫放and直放</vt:lpstr>
      <vt:lpstr>比較自動曝光與固定固定曝光值32之PPG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33</cp:revision>
  <dcterms:created xsi:type="dcterms:W3CDTF">2025-04-20T14:18:49Z</dcterms:created>
  <dcterms:modified xsi:type="dcterms:W3CDTF">2025-05-06T15:25:49Z</dcterms:modified>
</cp:coreProperties>
</file>