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72" r:id="rId4"/>
    <p:sldId id="271" r:id="rId5"/>
    <p:sldId id="273" r:id="rId6"/>
    <p:sldId id="275" r:id="rId7"/>
  </p:sldIdLst>
  <p:sldSz cx="18288000" cy="10287000"/>
  <p:notesSz cx="6858000" cy="9144000"/>
  <p:embeddedFontLst>
    <p:embeddedFont>
      <p:font typeface="標楷體" panose="03000509000000000000" pitchFamily="65" charset="-12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EFED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22" autoAdjust="0"/>
  </p:normalViewPr>
  <p:slideViewPr>
    <p:cSldViewPr>
      <p:cViewPr varScale="1">
        <p:scale>
          <a:sx n="62" d="100"/>
          <a:sy n="62" d="100"/>
        </p:scale>
        <p:origin x="28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C628D7-79B7-49FA-8363-3C26F4C20393}" type="datetimeFigureOut">
              <a:rPr lang="zh-TW" altLang="en-US" smtClean="0"/>
              <a:t>2025/1/14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FF4EB-1D84-4C10-9C84-FB37755DBC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6992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028700" y="9239250"/>
            <a:ext cx="16230600" cy="0"/>
          </a:xfrm>
          <a:prstGeom prst="line">
            <a:avLst/>
          </a:prstGeom>
          <a:ln w="1905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" name="AutoShape 4"/>
          <p:cNvSpPr/>
          <p:nvPr/>
        </p:nvSpPr>
        <p:spPr>
          <a:xfrm>
            <a:off x="1028700" y="1028700"/>
            <a:ext cx="16230600" cy="0"/>
          </a:xfrm>
          <a:prstGeom prst="line">
            <a:avLst/>
          </a:prstGeom>
          <a:ln w="1905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5" name="Group 5"/>
          <p:cNvGrpSpPr/>
          <p:nvPr/>
        </p:nvGrpSpPr>
        <p:grpSpPr>
          <a:xfrm>
            <a:off x="1028700" y="2057400"/>
            <a:ext cx="3086100" cy="3086100"/>
            <a:chOff x="0" y="0"/>
            <a:chExt cx="812800" cy="8128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4EFED"/>
            </a:solidFill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00"/>
                </a:lnSpc>
              </a:pPr>
              <a:endParaRPr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2775416" y="4525831"/>
            <a:ext cx="12737168" cy="123533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0326"/>
              </a:lnSpc>
            </a:pPr>
            <a:r>
              <a:rPr lang="en-US" altLang="zh-TW" sz="7376" dirty="0">
                <a:solidFill>
                  <a:srgbClr val="000000"/>
                </a:solidFill>
                <a:latin typeface="+mj-lt"/>
              </a:rPr>
              <a:t>AWPPG</a:t>
            </a:r>
            <a:endParaRPr lang="en-US" sz="7376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F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5"/>
          <p:cNvGrpSpPr/>
          <p:nvPr/>
        </p:nvGrpSpPr>
        <p:grpSpPr>
          <a:xfrm>
            <a:off x="-3429000" y="-3221944"/>
            <a:ext cx="7679003" cy="7679003"/>
            <a:chOff x="0" y="0"/>
            <a:chExt cx="812800" cy="812800"/>
          </a:xfrm>
        </p:grpSpPr>
        <p:sp>
          <p:nvSpPr>
            <p:cNvPr id="15" name="Freeform 6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DFDFD"/>
            </a:solidFill>
            <a:ln>
              <a:solidFill>
                <a:srgbClr val="FDFDFD"/>
              </a:solidFill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" name="TextBox 7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00"/>
                </a:lnSpc>
              </a:pPr>
              <a:endParaRPr/>
            </a:p>
          </p:txBody>
        </p:sp>
      </p:grpSp>
      <p:sp>
        <p:nvSpPr>
          <p:cNvPr id="2" name="AutoShape 2"/>
          <p:cNvSpPr/>
          <p:nvPr/>
        </p:nvSpPr>
        <p:spPr>
          <a:xfrm>
            <a:off x="1028700" y="9239250"/>
            <a:ext cx="16230600" cy="0"/>
          </a:xfrm>
          <a:prstGeom prst="line">
            <a:avLst/>
          </a:prstGeom>
          <a:ln w="1905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8" name="TextBox 8"/>
          <p:cNvSpPr txBox="1"/>
          <p:nvPr/>
        </p:nvSpPr>
        <p:spPr>
          <a:xfrm>
            <a:off x="1371600" y="1409700"/>
            <a:ext cx="1143000" cy="132087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326"/>
              </a:lnSpc>
            </a:pPr>
            <a:r>
              <a:rPr lang="en-US" sz="8000" dirty="0">
                <a:solidFill>
                  <a:srgbClr val="000000"/>
                </a:solidFill>
                <a:latin typeface="+mj-lt"/>
              </a:rPr>
              <a:t>01</a:t>
            </a:r>
          </a:p>
        </p:txBody>
      </p:sp>
      <p:sp>
        <p:nvSpPr>
          <p:cNvPr id="13" name="矩形 12"/>
          <p:cNvSpPr/>
          <p:nvPr/>
        </p:nvSpPr>
        <p:spPr>
          <a:xfrm>
            <a:off x="8282225" y="4479375"/>
            <a:ext cx="1723549" cy="1328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0326"/>
              </a:lnSpc>
            </a:pPr>
            <a:r>
              <a:rPr lang="en-US" altLang="zh-TW" sz="80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HRV</a:t>
            </a:r>
          </a:p>
        </p:txBody>
      </p:sp>
    </p:spTree>
    <p:extLst>
      <p:ext uri="{BB962C8B-B14F-4D97-AF65-F5344CB8AC3E}">
        <p14:creationId xmlns:p14="http://schemas.microsoft.com/office/powerpoint/2010/main" val="3747174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028700" y="9239250"/>
            <a:ext cx="16230600" cy="0"/>
          </a:xfrm>
          <a:prstGeom prst="line">
            <a:avLst/>
          </a:prstGeom>
          <a:ln w="1905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" name="AutoShape 4"/>
          <p:cNvSpPr/>
          <p:nvPr/>
        </p:nvSpPr>
        <p:spPr>
          <a:xfrm>
            <a:off x="1028700" y="1028700"/>
            <a:ext cx="16230600" cy="0"/>
          </a:xfrm>
          <a:prstGeom prst="line">
            <a:avLst/>
          </a:prstGeom>
          <a:ln w="1905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" name="TextBox 8"/>
          <p:cNvSpPr txBox="1"/>
          <p:nvPr/>
        </p:nvSpPr>
        <p:spPr>
          <a:xfrm>
            <a:off x="1143000" y="1257300"/>
            <a:ext cx="2362200" cy="8151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TW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HRV</a:t>
            </a:r>
            <a:endParaRPr lang="en-US" sz="4000" b="1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0EADCFA8-6CDB-FBCA-8975-91DD9127351E}"/>
              </a:ext>
            </a:extLst>
          </p:cNvPr>
          <p:cNvSpPr txBox="1"/>
          <p:nvPr/>
        </p:nvSpPr>
        <p:spPr>
          <a:xfrm>
            <a:off x="3886200" y="2243227"/>
            <a:ext cx="11811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SDNN</a:t>
            </a:r>
          </a:p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定義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SDNN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是心率變異性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(HRV)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分析中廣泛使用的指標。它表示在給定時間段內連續正常心跳之間的時間間隔（稱為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NN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間隔）的標準偏差。它反映了整體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HRV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，常被用作自主神經系統對心臟調節的指標。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健康狀況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高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SDNN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：與良好的自主神經功能、低心血管疾病風險有關。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低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SDNN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：可能提示自主神經緩解，常見於慢性疾病（如糖尿病、心血管疾病）、憂鬱或高壓狀態。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RMSSD</a:t>
            </a:r>
          </a:p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定義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RMSSD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是心率變異性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(HRV)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分析中使用的時域指標。它透過測量連續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NN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間隔（正常到正常心跳）之間差異的均方根來量化心率的短期變化。它被廣泛認為是副交感神經（迷走神經）活動的可靠指標。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健康狀況：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高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RMSSD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：表示抑制的副交感神經活性，與良好的心肺功能、較低的壓力水平有關。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低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RMSSD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：可能提示自主神經功能不全，見於慢性疾病（如心血管疾病、糖尿病、憂鬱症）或壓力過大。</a:t>
            </a: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A945909F-CF4E-1E5E-9FC2-B1C5539E8B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166415"/>
              </p:ext>
            </p:extLst>
          </p:nvPr>
        </p:nvGraphicFramePr>
        <p:xfrm>
          <a:off x="3923270" y="6278042"/>
          <a:ext cx="4343400" cy="270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700">
                  <a:extLst>
                    <a:ext uri="{9D8B030D-6E8A-4147-A177-3AD203B41FA5}">
                      <a16:colId xmlns:a16="http://schemas.microsoft.com/office/drawing/2014/main" val="1437302893"/>
                    </a:ext>
                  </a:extLst>
                </a:gridCol>
                <a:gridCol w="2171700">
                  <a:extLst>
                    <a:ext uri="{9D8B030D-6E8A-4147-A177-3AD203B41FA5}">
                      <a16:colId xmlns:a16="http://schemas.microsoft.com/office/drawing/2014/main" val="1409235494"/>
                    </a:ext>
                  </a:extLst>
                </a:gridCol>
              </a:tblGrid>
              <a:tr h="677108"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種類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RMSSD</a:t>
                      </a:r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正常值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737433"/>
                  </a:ext>
                </a:extLst>
              </a:tr>
              <a:tr h="677108"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成人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20~100ms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95591"/>
                  </a:ext>
                </a:extLst>
              </a:tr>
              <a:tr h="677108"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運動員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60~150ms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571115"/>
                  </a:ext>
                </a:extLst>
              </a:tr>
              <a:tr h="677108"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兒童青少年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50~200ms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702507"/>
                  </a:ext>
                </a:extLst>
              </a:tr>
            </a:tbl>
          </a:graphicData>
        </a:graphic>
      </p:graphicFrame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D72110BB-96E1-2A21-B11D-98D068BB75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6560"/>
              </p:ext>
            </p:extLst>
          </p:nvPr>
        </p:nvGraphicFramePr>
        <p:xfrm>
          <a:off x="8610600" y="6278042"/>
          <a:ext cx="4343400" cy="270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143730289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40923549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599766951"/>
                    </a:ext>
                  </a:extLst>
                </a:gridCol>
              </a:tblGrid>
              <a:tr h="677108"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種類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量測時間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SDNN</a:t>
                      </a:r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正常值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737433"/>
                  </a:ext>
                </a:extLst>
              </a:tr>
              <a:tr h="677108"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成人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24hr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20~100ms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95591"/>
                  </a:ext>
                </a:extLst>
              </a:tr>
              <a:tr h="677108"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運動員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24hr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60~150ms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571115"/>
                  </a:ext>
                </a:extLst>
              </a:tr>
              <a:tr h="677108"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兒童青少年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24hr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50~200ms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702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727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028700" y="9239250"/>
            <a:ext cx="16230600" cy="0"/>
          </a:xfrm>
          <a:prstGeom prst="line">
            <a:avLst/>
          </a:prstGeom>
          <a:ln w="1905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" name="AutoShape 4"/>
          <p:cNvSpPr/>
          <p:nvPr/>
        </p:nvSpPr>
        <p:spPr>
          <a:xfrm>
            <a:off x="1028700" y="1028700"/>
            <a:ext cx="16230600" cy="0"/>
          </a:xfrm>
          <a:prstGeom prst="line">
            <a:avLst/>
          </a:prstGeom>
          <a:ln w="1905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" name="TextBox 8"/>
          <p:cNvSpPr txBox="1"/>
          <p:nvPr/>
        </p:nvSpPr>
        <p:spPr>
          <a:xfrm>
            <a:off x="1143000" y="1257300"/>
            <a:ext cx="2362200" cy="8151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TW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HRV</a:t>
            </a:r>
            <a:endParaRPr lang="en-US" sz="4000" b="1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3F93EE95-13C5-8347-7E01-3ABBA182FB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5259087"/>
            <a:ext cx="7412010" cy="3706005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9E6D9F1E-6AA5-2725-6660-4590300A77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822" y="1309037"/>
            <a:ext cx="7412010" cy="3706005"/>
          </a:xfrm>
          <a:prstGeom prst="rect">
            <a:avLst/>
          </a:prstGeom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C28E8B81-7504-2C98-DDBF-28EC80A64C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15800" y="1664880"/>
            <a:ext cx="3258005" cy="6868484"/>
          </a:xfrm>
          <a:prstGeom prst="rect">
            <a:avLst/>
          </a:prstGeom>
        </p:spPr>
      </p:pic>
      <p:sp>
        <p:nvSpPr>
          <p:cNvPr id="15" name="矩形 14">
            <a:extLst>
              <a:ext uri="{FF2B5EF4-FFF2-40B4-BE49-F238E27FC236}">
                <a16:creationId xmlns:a16="http://schemas.microsoft.com/office/drawing/2014/main" id="{91929065-7E85-6197-4C79-31B0017E1046}"/>
              </a:ext>
            </a:extLst>
          </p:cNvPr>
          <p:cNvSpPr/>
          <p:nvPr/>
        </p:nvSpPr>
        <p:spPr>
          <a:xfrm>
            <a:off x="11963400" y="5252909"/>
            <a:ext cx="3286562" cy="5333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7808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028700" y="9239250"/>
            <a:ext cx="16230600" cy="0"/>
          </a:xfrm>
          <a:prstGeom prst="line">
            <a:avLst/>
          </a:prstGeom>
          <a:ln w="1905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" name="AutoShape 4"/>
          <p:cNvSpPr/>
          <p:nvPr/>
        </p:nvSpPr>
        <p:spPr>
          <a:xfrm>
            <a:off x="1028700" y="1028700"/>
            <a:ext cx="16230600" cy="0"/>
          </a:xfrm>
          <a:prstGeom prst="line">
            <a:avLst/>
          </a:prstGeom>
          <a:ln w="1905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" name="TextBox 8"/>
          <p:cNvSpPr txBox="1"/>
          <p:nvPr/>
        </p:nvSpPr>
        <p:spPr>
          <a:xfrm>
            <a:off x="1143000" y="1257300"/>
            <a:ext cx="2362200" cy="8151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TW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HRV</a:t>
            </a:r>
            <a:endParaRPr lang="en-US" sz="4000" b="1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52740B89-A852-DFF2-0DC9-AC39676F1B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5295900"/>
            <a:ext cx="7408800" cy="3704400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884D8414-F389-6FC8-D1B5-99C66A075E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310100"/>
            <a:ext cx="7408800" cy="3704400"/>
          </a:xfrm>
          <a:prstGeom prst="rect">
            <a:avLst/>
          </a:prstGeom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A28CCE8E-DBB3-36A5-E687-E6870A5155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01600" y="1375836"/>
            <a:ext cx="3134162" cy="7535327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E08245AC-761E-EF9A-918F-992130FFD4E9}"/>
              </a:ext>
            </a:extLst>
          </p:cNvPr>
          <p:cNvSpPr/>
          <p:nvPr/>
        </p:nvSpPr>
        <p:spPr>
          <a:xfrm>
            <a:off x="12649200" y="6438900"/>
            <a:ext cx="3286562" cy="5333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6589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1028700" y="9239250"/>
            <a:ext cx="16230600" cy="0"/>
          </a:xfrm>
          <a:prstGeom prst="line">
            <a:avLst/>
          </a:prstGeom>
          <a:ln w="1905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4" name="AutoShape 4"/>
          <p:cNvSpPr/>
          <p:nvPr/>
        </p:nvSpPr>
        <p:spPr>
          <a:xfrm>
            <a:off x="1028700" y="1028700"/>
            <a:ext cx="16230600" cy="0"/>
          </a:xfrm>
          <a:prstGeom prst="line">
            <a:avLst/>
          </a:prstGeom>
          <a:ln w="1905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" name="TextBox 8"/>
          <p:cNvSpPr txBox="1"/>
          <p:nvPr/>
        </p:nvSpPr>
        <p:spPr>
          <a:xfrm>
            <a:off x="1143000" y="1257300"/>
            <a:ext cx="2362200" cy="8151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TW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HRV</a:t>
            </a:r>
            <a:endParaRPr lang="en-US" sz="4000" b="1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0EADCFA8-6CDB-FBCA-8975-91DD9127351E}"/>
              </a:ext>
            </a:extLst>
          </p:cNvPr>
          <p:cNvSpPr txBox="1"/>
          <p:nvPr/>
        </p:nvSpPr>
        <p:spPr>
          <a:xfrm>
            <a:off x="4267200" y="3625261"/>
            <a:ext cx="11811000" cy="3017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可以透過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HRV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數值做資料篩選，選出較正常的數據做訓練。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RMSSD300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以下的資料較能夠看出正常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PPG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擴充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PPG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資料集，目前資料數量不足。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訓練時該使用甚麼當作輸入，以及結果要得出甚麼。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0824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305</Words>
  <Application>Microsoft Office PowerPoint</Application>
  <PresentationFormat>自訂</PresentationFormat>
  <Paragraphs>43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0" baseType="lpstr">
      <vt:lpstr>Arial</vt:lpstr>
      <vt:lpstr>標楷體</vt:lpstr>
      <vt:lpstr>Calibri</vt:lpstr>
      <vt:lpstr>Office Theme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Minimalist Beige Brand Guidelines Presentation</dc:title>
  <cp:lastModifiedBy>翰陞 陳</cp:lastModifiedBy>
  <cp:revision>30</cp:revision>
  <dcterms:created xsi:type="dcterms:W3CDTF">2006-08-16T00:00:00Z</dcterms:created>
  <dcterms:modified xsi:type="dcterms:W3CDTF">2025-01-14T14:52:33Z</dcterms:modified>
  <dc:identifier>DAFz8JwMsA0</dc:identifier>
</cp:coreProperties>
</file>