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72" r:id="rId9"/>
  </p:sldIdLst>
  <p:sldSz cx="18288000" cy="10287000"/>
  <p:notesSz cx="6858000" cy="9144000"/>
  <p:embeddedFontLst>
    <p:embeddedFont>
      <p:font typeface="Wingdings 3" panose="05040102010807070707" pitchFamily="18" charset="2"/>
      <p:regular r:id="rId11"/>
    </p:embeddedFont>
    <p:embeddedFont>
      <p:font typeface="標楷體" panose="03000509000000000000" pitchFamily="65" charset="-12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FE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6CFC0-EDA7-4584-BC4C-7785990A1AA4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2E486606-50E2-4026-B442-887311B50F41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數據收集</a:t>
          </a:r>
        </a:p>
      </dgm:t>
    </dgm:pt>
    <dgm:pt modelId="{B3B4138D-ACCD-454B-AD29-53E11AC902C0}" type="parTrans" cxnId="{3C603182-F974-4E90-835E-4E74EB3073D2}">
      <dgm:prSet/>
      <dgm:spPr/>
      <dgm:t>
        <a:bodyPr/>
        <a:lstStyle/>
        <a:p>
          <a:endParaRPr lang="zh-TW" altLang="en-US"/>
        </a:p>
      </dgm:t>
    </dgm:pt>
    <dgm:pt modelId="{CD759274-3101-4397-8B8C-3FA665FFF9DA}" type="sibTrans" cxnId="{3C603182-F974-4E90-835E-4E74EB3073D2}">
      <dgm:prSet/>
      <dgm:spPr/>
      <dgm:t>
        <a:bodyPr/>
        <a:lstStyle/>
        <a:p>
          <a:endParaRPr lang="zh-TW" altLang="en-US"/>
        </a:p>
      </dgm:t>
    </dgm:pt>
    <dgm:pt modelId="{5D758156-E61C-40D5-BC9C-C45D6B1B0F4C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透過裝置收集血液光譜資訊，共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135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個波長，每人收集大約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200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筆數據</a:t>
          </a:r>
          <a:r>
            <a:rPr lang="zh-TW" altLang="en-US" sz="2400" dirty="0"/>
            <a:t>。</a:t>
          </a:r>
        </a:p>
      </dgm:t>
    </dgm:pt>
    <dgm:pt modelId="{6FBF120A-A61D-4B32-9A4D-441C50135E19}" type="parTrans" cxnId="{93D50921-D499-43C3-B58F-DC6B2FD044F1}">
      <dgm:prSet/>
      <dgm:spPr/>
      <dgm:t>
        <a:bodyPr/>
        <a:lstStyle/>
        <a:p>
          <a:endParaRPr lang="zh-TW" altLang="en-US"/>
        </a:p>
      </dgm:t>
    </dgm:pt>
    <dgm:pt modelId="{488C6111-02A2-4327-ABD6-D9C98C2F5042}" type="sibTrans" cxnId="{93D50921-D499-43C3-B58F-DC6B2FD044F1}">
      <dgm:prSet/>
      <dgm:spPr/>
      <dgm:t>
        <a:bodyPr/>
        <a:lstStyle/>
        <a:p>
          <a:endParaRPr lang="zh-TW" altLang="en-US"/>
        </a:p>
      </dgm:t>
    </dgm:pt>
    <dgm:pt modelId="{DDD5A1EF-8B21-4817-9E12-5B9177232B4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特徵提取</a:t>
          </a:r>
        </a:p>
      </dgm:t>
    </dgm:pt>
    <dgm:pt modelId="{29FE97BF-9029-45F3-AB2B-556C8C583C55}" type="parTrans" cxnId="{E46E241F-234C-4F84-95FA-A826971DB2A3}">
      <dgm:prSet/>
      <dgm:spPr/>
      <dgm:t>
        <a:bodyPr/>
        <a:lstStyle/>
        <a:p>
          <a:endParaRPr lang="zh-TW" altLang="en-US"/>
        </a:p>
      </dgm:t>
    </dgm:pt>
    <dgm:pt modelId="{0AD83ABB-A228-4188-B3B1-F7D4454C624E}" type="sibTrans" cxnId="{E46E241F-234C-4F84-95FA-A826971DB2A3}">
      <dgm:prSet/>
      <dgm:spPr/>
      <dgm:t>
        <a:bodyPr/>
        <a:lstStyle/>
        <a:p>
          <a:endParaRPr lang="zh-TW" altLang="en-US"/>
        </a:p>
      </dgm:t>
    </dgm:pt>
    <dgm:pt modelId="{1376DE8A-B4C1-48A7-AB8C-411B97D827ED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將收集數據濾除不必要的雜訊，轉換成時頻譜圖。</a:t>
          </a:r>
        </a:p>
      </dgm:t>
    </dgm:pt>
    <dgm:pt modelId="{0B872BC2-E173-40E9-881B-6B0B71023AC8}" type="parTrans" cxnId="{D76ACA25-4218-4B9D-B16F-2F27AC473AAD}">
      <dgm:prSet/>
      <dgm:spPr/>
      <dgm:t>
        <a:bodyPr/>
        <a:lstStyle/>
        <a:p>
          <a:endParaRPr lang="zh-TW" altLang="en-US"/>
        </a:p>
      </dgm:t>
    </dgm:pt>
    <dgm:pt modelId="{7900227B-DAE4-4E96-B58A-7C573650B702}" type="sibTrans" cxnId="{D76ACA25-4218-4B9D-B16F-2F27AC473AAD}">
      <dgm:prSet/>
      <dgm:spPr/>
      <dgm:t>
        <a:bodyPr/>
        <a:lstStyle/>
        <a:p>
          <a:endParaRPr lang="zh-TW" altLang="en-US"/>
        </a:p>
      </dgm:t>
    </dgm:pt>
    <dgm:pt modelId="{72669013-90DD-4BEE-9113-DF8BC70F2619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模型訓練</a:t>
          </a:r>
        </a:p>
      </dgm:t>
    </dgm:pt>
    <dgm:pt modelId="{4D871ECB-7C4C-4DA9-837E-86389A229562}" type="parTrans" cxnId="{A354ACA7-F5AF-476D-8DE0-F66AD4325C15}">
      <dgm:prSet/>
      <dgm:spPr/>
      <dgm:t>
        <a:bodyPr/>
        <a:lstStyle/>
        <a:p>
          <a:endParaRPr lang="zh-TW" altLang="en-US"/>
        </a:p>
      </dgm:t>
    </dgm:pt>
    <dgm:pt modelId="{B2518BD7-9F14-4CE7-9D0E-5CF7CCA74759}" type="sibTrans" cxnId="{A354ACA7-F5AF-476D-8DE0-F66AD4325C15}">
      <dgm:prSet/>
      <dgm:spPr/>
      <dgm:t>
        <a:bodyPr/>
        <a:lstStyle/>
        <a:p>
          <a:endParaRPr lang="zh-TW" altLang="en-US"/>
        </a:p>
      </dgm:t>
    </dgm:pt>
    <dgm:pt modelId="{6DC931D7-FDEA-4A95-B6BA-FEA2F04F051F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透過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rPr>
            <a:t>CNN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模型進行訓練，如</a:t>
          </a:r>
          <a:r>
            <a:rPr lang="en-US" altLang="zh-TW" sz="2400" dirty="0" err="1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GoogLeNet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、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VGG16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、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VGG19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、</a:t>
          </a:r>
          <a:r>
            <a: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ResNet50V2</a:t>
          </a:r>
          <a:r>
            <a:rPr lang="zh-TW" altLang="en-US" sz="27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endParaRPr lang="zh-TW" altLang="en-US" sz="2700" dirty="0"/>
        </a:p>
      </dgm:t>
    </dgm:pt>
    <dgm:pt modelId="{9B08557D-AE81-44AE-A186-4668B0EB1864}" type="parTrans" cxnId="{7D279F29-A928-41A0-8124-4580A7515F63}">
      <dgm:prSet/>
      <dgm:spPr/>
      <dgm:t>
        <a:bodyPr/>
        <a:lstStyle/>
        <a:p>
          <a:endParaRPr lang="zh-TW" altLang="en-US"/>
        </a:p>
      </dgm:t>
    </dgm:pt>
    <dgm:pt modelId="{AA59A942-A226-457E-AB7B-5342DED12237}" type="sibTrans" cxnId="{7D279F29-A928-41A0-8124-4580A7515F63}">
      <dgm:prSet/>
      <dgm:spPr/>
      <dgm:t>
        <a:bodyPr/>
        <a:lstStyle/>
        <a:p>
          <a:endParaRPr lang="zh-TW" altLang="en-US"/>
        </a:p>
      </dgm:t>
    </dgm:pt>
    <dgm:pt modelId="{72F6A766-A986-4799-90C5-407E28F003D8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性能評估</a:t>
          </a:r>
        </a:p>
      </dgm:t>
    </dgm:pt>
    <dgm:pt modelId="{03DDD155-1CAB-48E0-9AF8-B9DB1DE0266B}" type="parTrans" cxnId="{AE58DC05-D367-4FA7-96A0-F7368363953C}">
      <dgm:prSet/>
      <dgm:spPr/>
      <dgm:t>
        <a:bodyPr/>
        <a:lstStyle/>
        <a:p>
          <a:endParaRPr lang="zh-TW" altLang="en-US"/>
        </a:p>
      </dgm:t>
    </dgm:pt>
    <dgm:pt modelId="{C1D88B17-4F6D-4D9A-BD27-E3486174937F}" type="sibTrans" cxnId="{AE58DC05-D367-4FA7-96A0-F7368363953C}">
      <dgm:prSet/>
      <dgm:spPr/>
      <dgm:t>
        <a:bodyPr/>
        <a:lstStyle/>
        <a:p>
          <a:endParaRPr lang="zh-TW" altLang="en-US"/>
        </a:p>
      </dgm:t>
    </dgm:pt>
    <dgm:pt modelId="{412459D3-5B73-42EE-BC38-25CC80AC6E68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將訓練好的模型，透過獨立的驗證集進行效能評估。</a:t>
          </a:r>
        </a:p>
      </dgm:t>
    </dgm:pt>
    <dgm:pt modelId="{21CE3272-0AF2-4B10-8CE9-8D6AB8381D99}" type="parTrans" cxnId="{D3F8BB5C-FBE4-4033-8BB3-685318243F18}">
      <dgm:prSet/>
      <dgm:spPr/>
      <dgm:t>
        <a:bodyPr/>
        <a:lstStyle/>
        <a:p>
          <a:endParaRPr lang="zh-TW" altLang="en-US"/>
        </a:p>
      </dgm:t>
    </dgm:pt>
    <dgm:pt modelId="{5D4DF775-8980-4994-8490-4AB9EB008AA9}" type="sibTrans" cxnId="{D3F8BB5C-FBE4-4033-8BB3-685318243F18}">
      <dgm:prSet/>
      <dgm:spPr/>
      <dgm:t>
        <a:bodyPr/>
        <a:lstStyle/>
        <a:p>
          <a:endParaRPr lang="zh-TW" altLang="en-US"/>
        </a:p>
      </dgm:t>
    </dgm:pt>
    <dgm:pt modelId="{2F8D4957-2BC0-45B3-A4DD-F5F69645524C}" type="pres">
      <dgm:prSet presAssocID="{6446CFC0-EDA7-4584-BC4C-7785990A1AA4}" presName="linearFlow" presStyleCnt="0">
        <dgm:presLayoutVars>
          <dgm:dir/>
          <dgm:animLvl val="lvl"/>
          <dgm:resizeHandles val="exact"/>
        </dgm:presLayoutVars>
      </dgm:prSet>
      <dgm:spPr/>
    </dgm:pt>
    <dgm:pt modelId="{711262C3-0E4B-4794-87FD-47E92DEAB9B6}" type="pres">
      <dgm:prSet presAssocID="{2E486606-50E2-4026-B442-887311B50F41}" presName="composite" presStyleCnt="0"/>
      <dgm:spPr/>
    </dgm:pt>
    <dgm:pt modelId="{6BFD1FB1-D8EB-4863-BA6F-DFBC24511758}" type="pres">
      <dgm:prSet presAssocID="{2E486606-50E2-4026-B442-887311B50F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6B7FE8C-3310-45A7-9ED3-86513B104616}" type="pres">
      <dgm:prSet presAssocID="{2E486606-50E2-4026-B442-887311B50F41}" presName="descendantText" presStyleLbl="alignAcc1" presStyleIdx="0" presStyleCnt="4">
        <dgm:presLayoutVars>
          <dgm:bulletEnabled val="1"/>
        </dgm:presLayoutVars>
      </dgm:prSet>
      <dgm:spPr/>
    </dgm:pt>
    <dgm:pt modelId="{009D9BE2-8D52-45AA-8FEE-D1A5C8B43D02}" type="pres">
      <dgm:prSet presAssocID="{CD759274-3101-4397-8B8C-3FA665FFF9DA}" presName="sp" presStyleCnt="0"/>
      <dgm:spPr/>
    </dgm:pt>
    <dgm:pt modelId="{90035E6B-9816-4B66-BCAB-4E86C4A69B72}" type="pres">
      <dgm:prSet presAssocID="{DDD5A1EF-8B21-4817-9E12-5B9177232B48}" presName="composite" presStyleCnt="0"/>
      <dgm:spPr/>
    </dgm:pt>
    <dgm:pt modelId="{3A08F0DA-606C-43E8-8EBD-B5EF843C6335}" type="pres">
      <dgm:prSet presAssocID="{DDD5A1EF-8B21-4817-9E12-5B9177232B4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8AAA2AE-CE2C-4FE2-8B0F-086CD088F5C2}" type="pres">
      <dgm:prSet presAssocID="{DDD5A1EF-8B21-4817-9E12-5B9177232B48}" presName="descendantText" presStyleLbl="alignAcc1" presStyleIdx="1" presStyleCnt="4">
        <dgm:presLayoutVars>
          <dgm:bulletEnabled val="1"/>
        </dgm:presLayoutVars>
      </dgm:prSet>
      <dgm:spPr/>
    </dgm:pt>
    <dgm:pt modelId="{6F8BA5E5-D83F-4DB5-9AA3-08E79B1E4516}" type="pres">
      <dgm:prSet presAssocID="{0AD83ABB-A228-4188-B3B1-F7D4454C624E}" presName="sp" presStyleCnt="0"/>
      <dgm:spPr/>
    </dgm:pt>
    <dgm:pt modelId="{32B5FB18-BAAD-4AA3-84D2-26A996475536}" type="pres">
      <dgm:prSet presAssocID="{72669013-90DD-4BEE-9113-DF8BC70F2619}" presName="composite" presStyleCnt="0"/>
      <dgm:spPr/>
    </dgm:pt>
    <dgm:pt modelId="{07547308-CB08-4B73-AB58-E8A215F3E715}" type="pres">
      <dgm:prSet presAssocID="{72669013-90DD-4BEE-9113-DF8BC70F261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066BB23-1385-4054-A285-ADE3D7DC8761}" type="pres">
      <dgm:prSet presAssocID="{72669013-90DD-4BEE-9113-DF8BC70F2619}" presName="descendantText" presStyleLbl="alignAcc1" presStyleIdx="2" presStyleCnt="4">
        <dgm:presLayoutVars>
          <dgm:bulletEnabled val="1"/>
        </dgm:presLayoutVars>
      </dgm:prSet>
      <dgm:spPr/>
    </dgm:pt>
    <dgm:pt modelId="{B5FF37A5-F610-40E8-BCCB-29F70A6A4F45}" type="pres">
      <dgm:prSet presAssocID="{B2518BD7-9F14-4CE7-9D0E-5CF7CCA74759}" presName="sp" presStyleCnt="0"/>
      <dgm:spPr/>
    </dgm:pt>
    <dgm:pt modelId="{1818898D-79B4-4B96-990E-588D3BF5291F}" type="pres">
      <dgm:prSet presAssocID="{72F6A766-A986-4799-90C5-407E28F003D8}" presName="composite" presStyleCnt="0"/>
      <dgm:spPr/>
    </dgm:pt>
    <dgm:pt modelId="{74EA8B82-318C-4137-97DC-FB7A80ACB356}" type="pres">
      <dgm:prSet presAssocID="{72F6A766-A986-4799-90C5-407E28F003D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0872BAD-8D86-4562-8ECD-803672B53A3C}" type="pres">
      <dgm:prSet presAssocID="{72F6A766-A986-4799-90C5-407E28F003D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E58DC05-D367-4FA7-96A0-F7368363953C}" srcId="{6446CFC0-EDA7-4584-BC4C-7785990A1AA4}" destId="{72F6A766-A986-4799-90C5-407E28F003D8}" srcOrd="3" destOrd="0" parTransId="{03DDD155-1CAB-48E0-9AF8-B9DB1DE0266B}" sibTransId="{C1D88B17-4F6D-4D9A-BD27-E3486174937F}"/>
    <dgm:cxn modelId="{D1DE2915-E4C8-4A7E-A409-7E45BC6F07D9}" type="presOf" srcId="{DDD5A1EF-8B21-4817-9E12-5B9177232B48}" destId="{3A08F0DA-606C-43E8-8EBD-B5EF843C6335}" srcOrd="0" destOrd="0" presId="urn:microsoft.com/office/officeart/2005/8/layout/chevron2"/>
    <dgm:cxn modelId="{E46E241F-234C-4F84-95FA-A826971DB2A3}" srcId="{6446CFC0-EDA7-4584-BC4C-7785990A1AA4}" destId="{DDD5A1EF-8B21-4817-9E12-5B9177232B48}" srcOrd="1" destOrd="0" parTransId="{29FE97BF-9029-45F3-AB2B-556C8C583C55}" sibTransId="{0AD83ABB-A228-4188-B3B1-F7D4454C624E}"/>
    <dgm:cxn modelId="{93D50921-D499-43C3-B58F-DC6B2FD044F1}" srcId="{2E486606-50E2-4026-B442-887311B50F41}" destId="{5D758156-E61C-40D5-BC9C-C45D6B1B0F4C}" srcOrd="0" destOrd="0" parTransId="{6FBF120A-A61D-4B32-9A4D-441C50135E19}" sibTransId="{488C6111-02A2-4327-ABD6-D9C98C2F5042}"/>
    <dgm:cxn modelId="{D76ACA25-4218-4B9D-B16F-2F27AC473AAD}" srcId="{DDD5A1EF-8B21-4817-9E12-5B9177232B48}" destId="{1376DE8A-B4C1-48A7-AB8C-411B97D827ED}" srcOrd="0" destOrd="0" parTransId="{0B872BC2-E173-40E9-881B-6B0B71023AC8}" sibTransId="{7900227B-DAE4-4E96-B58A-7C573650B702}"/>
    <dgm:cxn modelId="{7D279F29-A928-41A0-8124-4580A7515F63}" srcId="{72669013-90DD-4BEE-9113-DF8BC70F2619}" destId="{6DC931D7-FDEA-4A95-B6BA-FEA2F04F051F}" srcOrd="0" destOrd="0" parTransId="{9B08557D-AE81-44AE-A186-4668B0EB1864}" sibTransId="{AA59A942-A226-457E-AB7B-5342DED12237}"/>
    <dgm:cxn modelId="{F3FC972C-3129-4C86-B724-A1152A481B19}" type="presOf" srcId="{72F6A766-A986-4799-90C5-407E28F003D8}" destId="{74EA8B82-318C-4137-97DC-FB7A80ACB356}" srcOrd="0" destOrd="0" presId="urn:microsoft.com/office/officeart/2005/8/layout/chevron2"/>
    <dgm:cxn modelId="{FA5EAF2D-E562-4423-8373-AF002CAF2E07}" type="presOf" srcId="{1376DE8A-B4C1-48A7-AB8C-411B97D827ED}" destId="{88AAA2AE-CE2C-4FE2-8B0F-086CD088F5C2}" srcOrd="0" destOrd="0" presId="urn:microsoft.com/office/officeart/2005/8/layout/chevron2"/>
    <dgm:cxn modelId="{D3F8BB5C-FBE4-4033-8BB3-685318243F18}" srcId="{72F6A766-A986-4799-90C5-407E28F003D8}" destId="{412459D3-5B73-42EE-BC38-25CC80AC6E68}" srcOrd="0" destOrd="0" parTransId="{21CE3272-0AF2-4B10-8CE9-8D6AB8381D99}" sibTransId="{5D4DF775-8980-4994-8490-4AB9EB008AA9}"/>
    <dgm:cxn modelId="{57E30861-8CBD-48CA-BBA1-59FECA6FAA70}" type="presOf" srcId="{72669013-90DD-4BEE-9113-DF8BC70F2619}" destId="{07547308-CB08-4B73-AB58-E8A215F3E715}" srcOrd="0" destOrd="0" presId="urn:microsoft.com/office/officeart/2005/8/layout/chevron2"/>
    <dgm:cxn modelId="{07A05A69-0565-46AD-BA58-3B11A85CD06C}" type="presOf" srcId="{412459D3-5B73-42EE-BC38-25CC80AC6E68}" destId="{10872BAD-8D86-4562-8ECD-803672B53A3C}" srcOrd="0" destOrd="0" presId="urn:microsoft.com/office/officeart/2005/8/layout/chevron2"/>
    <dgm:cxn modelId="{0B6E6E78-B538-48A6-B459-C40AC87D56C7}" type="presOf" srcId="{6DC931D7-FDEA-4A95-B6BA-FEA2F04F051F}" destId="{B066BB23-1385-4054-A285-ADE3D7DC8761}" srcOrd="0" destOrd="0" presId="urn:microsoft.com/office/officeart/2005/8/layout/chevron2"/>
    <dgm:cxn modelId="{E3E3247A-23C1-4E73-9471-59D3C8C698B7}" type="presOf" srcId="{6446CFC0-EDA7-4584-BC4C-7785990A1AA4}" destId="{2F8D4957-2BC0-45B3-A4DD-F5F69645524C}" srcOrd="0" destOrd="0" presId="urn:microsoft.com/office/officeart/2005/8/layout/chevron2"/>
    <dgm:cxn modelId="{3C603182-F974-4E90-835E-4E74EB3073D2}" srcId="{6446CFC0-EDA7-4584-BC4C-7785990A1AA4}" destId="{2E486606-50E2-4026-B442-887311B50F41}" srcOrd="0" destOrd="0" parTransId="{B3B4138D-ACCD-454B-AD29-53E11AC902C0}" sibTransId="{CD759274-3101-4397-8B8C-3FA665FFF9DA}"/>
    <dgm:cxn modelId="{0EF2779A-D9C5-4C63-A58C-DCBB1107DE6F}" type="presOf" srcId="{5D758156-E61C-40D5-BC9C-C45D6B1B0F4C}" destId="{76B7FE8C-3310-45A7-9ED3-86513B104616}" srcOrd="0" destOrd="0" presId="urn:microsoft.com/office/officeart/2005/8/layout/chevron2"/>
    <dgm:cxn modelId="{A354ACA7-F5AF-476D-8DE0-F66AD4325C15}" srcId="{6446CFC0-EDA7-4584-BC4C-7785990A1AA4}" destId="{72669013-90DD-4BEE-9113-DF8BC70F2619}" srcOrd="2" destOrd="0" parTransId="{4D871ECB-7C4C-4DA9-837E-86389A229562}" sibTransId="{B2518BD7-9F14-4CE7-9D0E-5CF7CCA74759}"/>
    <dgm:cxn modelId="{8B3CA7BB-835E-4C94-BEBE-FD1C6729E540}" type="presOf" srcId="{2E486606-50E2-4026-B442-887311B50F41}" destId="{6BFD1FB1-D8EB-4863-BA6F-DFBC24511758}" srcOrd="0" destOrd="0" presId="urn:microsoft.com/office/officeart/2005/8/layout/chevron2"/>
    <dgm:cxn modelId="{B1EC7B40-7B4A-40AF-95C3-7DB593C1973E}" type="presParOf" srcId="{2F8D4957-2BC0-45B3-A4DD-F5F69645524C}" destId="{711262C3-0E4B-4794-87FD-47E92DEAB9B6}" srcOrd="0" destOrd="0" presId="urn:microsoft.com/office/officeart/2005/8/layout/chevron2"/>
    <dgm:cxn modelId="{82869ADD-F342-4EDD-ADB2-A153AED459E4}" type="presParOf" srcId="{711262C3-0E4B-4794-87FD-47E92DEAB9B6}" destId="{6BFD1FB1-D8EB-4863-BA6F-DFBC24511758}" srcOrd="0" destOrd="0" presId="urn:microsoft.com/office/officeart/2005/8/layout/chevron2"/>
    <dgm:cxn modelId="{50AB4B77-80BB-4EBE-AC63-2C35B8DCEBC2}" type="presParOf" srcId="{711262C3-0E4B-4794-87FD-47E92DEAB9B6}" destId="{76B7FE8C-3310-45A7-9ED3-86513B104616}" srcOrd="1" destOrd="0" presId="urn:microsoft.com/office/officeart/2005/8/layout/chevron2"/>
    <dgm:cxn modelId="{734B9289-0510-4D07-9B15-6B841886F87D}" type="presParOf" srcId="{2F8D4957-2BC0-45B3-A4DD-F5F69645524C}" destId="{009D9BE2-8D52-45AA-8FEE-D1A5C8B43D02}" srcOrd="1" destOrd="0" presId="urn:microsoft.com/office/officeart/2005/8/layout/chevron2"/>
    <dgm:cxn modelId="{AED35733-67E6-4E3A-8D8A-A1B47DD8E39C}" type="presParOf" srcId="{2F8D4957-2BC0-45B3-A4DD-F5F69645524C}" destId="{90035E6B-9816-4B66-BCAB-4E86C4A69B72}" srcOrd="2" destOrd="0" presId="urn:microsoft.com/office/officeart/2005/8/layout/chevron2"/>
    <dgm:cxn modelId="{CD90D76B-2702-488E-BE34-75ED716E1118}" type="presParOf" srcId="{90035E6B-9816-4B66-BCAB-4E86C4A69B72}" destId="{3A08F0DA-606C-43E8-8EBD-B5EF843C6335}" srcOrd="0" destOrd="0" presId="urn:microsoft.com/office/officeart/2005/8/layout/chevron2"/>
    <dgm:cxn modelId="{6950D40B-D757-46FE-ADA2-96187F0C5771}" type="presParOf" srcId="{90035E6B-9816-4B66-BCAB-4E86C4A69B72}" destId="{88AAA2AE-CE2C-4FE2-8B0F-086CD088F5C2}" srcOrd="1" destOrd="0" presId="urn:microsoft.com/office/officeart/2005/8/layout/chevron2"/>
    <dgm:cxn modelId="{8E982181-84D8-43AF-8277-CC6711ACC435}" type="presParOf" srcId="{2F8D4957-2BC0-45B3-A4DD-F5F69645524C}" destId="{6F8BA5E5-D83F-4DB5-9AA3-08E79B1E4516}" srcOrd="3" destOrd="0" presId="urn:microsoft.com/office/officeart/2005/8/layout/chevron2"/>
    <dgm:cxn modelId="{52932631-77D7-4EC9-A4CF-8F4467F6E530}" type="presParOf" srcId="{2F8D4957-2BC0-45B3-A4DD-F5F69645524C}" destId="{32B5FB18-BAAD-4AA3-84D2-26A996475536}" srcOrd="4" destOrd="0" presId="urn:microsoft.com/office/officeart/2005/8/layout/chevron2"/>
    <dgm:cxn modelId="{F68D7CD5-980C-425F-9921-A154F2B6BEDE}" type="presParOf" srcId="{32B5FB18-BAAD-4AA3-84D2-26A996475536}" destId="{07547308-CB08-4B73-AB58-E8A215F3E715}" srcOrd="0" destOrd="0" presId="urn:microsoft.com/office/officeart/2005/8/layout/chevron2"/>
    <dgm:cxn modelId="{B5797294-152B-48D9-96F4-E0686A8DD98D}" type="presParOf" srcId="{32B5FB18-BAAD-4AA3-84D2-26A996475536}" destId="{B066BB23-1385-4054-A285-ADE3D7DC8761}" srcOrd="1" destOrd="0" presId="urn:microsoft.com/office/officeart/2005/8/layout/chevron2"/>
    <dgm:cxn modelId="{17E188A5-499C-49EF-9169-964D34B78631}" type="presParOf" srcId="{2F8D4957-2BC0-45B3-A4DD-F5F69645524C}" destId="{B5FF37A5-F610-40E8-BCCB-29F70A6A4F45}" srcOrd="5" destOrd="0" presId="urn:microsoft.com/office/officeart/2005/8/layout/chevron2"/>
    <dgm:cxn modelId="{4EB20B6D-9BB2-4678-B07B-2732698B4FDD}" type="presParOf" srcId="{2F8D4957-2BC0-45B3-A4DD-F5F69645524C}" destId="{1818898D-79B4-4B96-990E-588D3BF5291F}" srcOrd="6" destOrd="0" presId="urn:microsoft.com/office/officeart/2005/8/layout/chevron2"/>
    <dgm:cxn modelId="{C5A7E1C5-769D-447E-9C86-60E5F4D631CA}" type="presParOf" srcId="{1818898D-79B4-4B96-990E-588D3BF5291F}" destId="{74EA8B82-318C-4137-97DC-FB7A80ACB356}" srcOrd="0" destOrd="0" presId="urn:microsoft.com/office/officeart/2005/8/layout/chevron2"/>
    <dgm:cxn modelId="{E9F2B439-E812-42B8-BE1C-3F46932913F4}" type="presParOf" srcId="{1818898D-79B4-4B96-990E-588D3BF5291F}" destId="{10872BAD-8D86-4562-8ECD-803672B53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1FB1-D8EB-4863-BA6F-DFBC24511758}">
      <dsp:nvSpPr>
        <dsp:cNvPr id="0" name=""/>
        <dsp:cNvSpPr/>
      </dsp:nvSpPr>
      <dsp:spPr>
        <a:xfrm rot="5400000">
          <a:off x="-217071" y="219452"/>
          <a:ext cx="1447142" cy="1012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數據收集</a:t>
          </a:r>
        </a:p>
      </dsp:txBody>
      <dsp:txXfrm rot="-5400000">
        <a:off x="1" y="508881"/>
        <a:ext cx="1012999" cy="434143"/>
      </dsp:txXfrm>
    </dsp:sp>
    <dsp:sp modelId="{76B7FE8C-3310-45A7-9ED3-86513B104616}">
      <dsp:nvSpPr>
        <dsp:cNvPr id="0" name=""/>
        <dsp:cNvSpPr/>
      </dsp:nvSpPr>
      <dsp:spPr>
        <a:xfrm rot="5400000">
          <a:off x="6170278" y="-5154898"/>
          <a:ext cx="940642" cy="1125520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透過裝置收集血液光譜資訊，共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135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個波長，每人收集大約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200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筆數據</a:t>
          </a:r>
          <a:r>
            <a:rPr lang="zh-TW" altLang="en-US" sz="2400" kern="1200" dirty="0"/>
            <a:t>。</a:t>
          </a:r>
        </a:p>
      </dsp:txBody>
      <dsp:txXfrm rot="-5400000">
        <a:off x="1012999" y="48299"/>
        <a:ext cx="11209282" cy="848806"/>
      </dsp:txXfrm>
    </dsp:sp>
    <dsp:sp modelId="{3A08F0DA-606C-43E8-8EBD-B5EF843C6335}">
      <dsp:nvSpPr>
        <dsp:cNvPr id="0" name=""/>
        <dsp:cNvSpPr/>
      </dsp:nvSpPr>
      <dsp:spPr>
        <a:xfrm rot="5400000">
          <a:off x="-217071" y="1521950"/>
          <a:ext cx="1447142" cy="1012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標楷體" panose="03000509000000000000" pitchFamily="65" charset="-120"/>
              <a:ea typeface="標楷體" panose="03000509000000000000" pitchFamily="65" charset="-120"/>
            </a:rPr>
            <a:t>特徵提取</a:t>
          </a:r>
        </a:p>
      </dsp:txBody>
      <dsp:txXfrm rot="-5400000">
        <a:off x="1" y="1811379"/>
        <a:ext cx="1012999" cy="434143"/>
      </dsp:txXfrm>
    </dsp:sp>
    <dsp:sp modelId="{88AAA2AE-CE2C-4FE2-8B0F-086CD088F5C2}">
      <dsp:nvSpPr>
        <dsp:cNvPr id="0" name=""/>
        <dsp:cNvSpPr/>
      </dsp:nvSpPr>
      <dsp:spPr>
        <a:xfrm rot="5400000">
          <a:off x="6170278" y="-3852399"/>
          <a:ext cx="940642" cy="1125520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將收集數據濾除不必要的雜訊，轉換成時頻譜圖。</a:t>
          </a:r>
        </a:p>
      </dsp:txBody>
      <dsp:txXfrm rot="-5400000">
        <a:off x="1012999" y="1350798"/>
        <a:ext cx="11209282" cy="848806"/>
      </dsp:txXfrm>
    </dsp:sp>
    <dsp:sp modelId="{07547308-CB08-4B73-AB58-E8A215F3E715}">
      <dsp:nvSpPr>
        <dsp:cNvPr id="0" name=""/>
        <dsp:cNvSpPr/>
      </dsp:nvSpPr>
      <dsp:spPr>
        <a:xfrm rot="5400000">
          <a:off x="-217071" y="2824448"/>
          <a:ext cx="1447142" cy="1012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標楷體" panose="03000509000000000000" pitchFamily="65" charset="-120"/>
              <a:ea typeface="標楷體" panose="03000509000000000000" pitchFamily="65" charset="-120"/>
            </a:rPr>
            <a:t>模型訓練</a:t>
          </a:r>
        </a:p>
      </dsp:txBody>
      <dsp:txXfrm rot="-5400000">
        <a:off x="1" y="3113877"/>
        <a:ext cx="1012999" cy="434143"/>
      </dsp:txXfrm>
    </dsp:sp>
    <dsp:sp modelId="{B066BB23-1385-4054-A285-ADE3D7DC8761}">
      <dsp:nvSpPr>
        <dsp:cNvPr id="0" name=""/>
        <dsp:cNvSpPr/>
      </dsp:nvSpPr>
      <dsp:spPr>
        <a:xfrm rot="5400000">
          <a:off x="6170278" y="-2549901"/>
          <a:ext cx="940642" cy="1125520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透過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CNN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模型進行訓練，如</a:t>
          </a:r>
          <a:r>
            <a:rPr lang="en-US" altLang="zh-TW" sz="2400" kern="1200" dirty="0" err="1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GoogLeNet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、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VGG16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、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VGG19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、</a:t>
          </a:r>
          <a:r>
            <a: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ResNet50V2</a:t>
          </a:r>
          <a:r>
            <a:rPr lang="zh-TW" altLang="en-US" sz="27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endParaRPr lang="zh-TW" altLang="en-US" sz="2700" kern="1200" dirty="0"/>
        </a:p>
      </dsp:txBody>
      <dsp:txXfrm rot="-5400000">
        <a:off x="1012999" y="2653296"/>
        <a:ext cx="11209282" cy="848806"/>
      </dsp:txXfrm>
    </dsp:sp>
    <dsp:sp modelId="{74EA8B82-318C-4137-97DC-FB7A80ACB356}">
      <dsp:nvSpPr>
        <dsp:cNvPr id="0" name=""/>
        <dsp:cNvSpPr/>
      </dsp:nvSpPr>
      <dsp:spPr>
        <a:xfrm rot="5400000">
          <a:off x="-217071" y="4126947"/>
          <a:ext cx="1447142" cy="10129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性能評估</a:t>
          </a:r>
        </a:p>
      </dsp:txBody>
      <dsp:txXfrm rot="-5400000">
        <a:off x="1" y="4416376"/>
        <a:ext cx="1012999" cy="434143"/>
      </dsp:txXfrm>
    </dsp:sp>
    <dsp:sp modelId="{10872BAD-8D86-4562-8ECD-803672B53A3C}">
      <dsp:nvSpPr>
        <dsp:cNvPr id="0" name=""/>
        <dsp:cNvSpPr/>
      </dsp:nvSpPr>
      <dsp:spPr>
        <a:xfrm rot="5400000">
          <a:off x="6170278" y="-1247403"/>
          <a:ext cx="940642" cy="11255200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將訓練好的模型，透過獨立的驗證集進行效能評估。</a:t>
          </a:r>
        </a:p>
      </dsp:txBody>
      <dsp:txXfrm rot="-5400000">
        <a:off x="1012999" y="3955794"/>
        <a:ext cx="11209282" cy="84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28D7-79B7-49FA-8363-3C26F4C20393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F4EB-1D84-4C10-9C84-FB37755DBC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99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20574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FED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75416" y="4525831"/>
            <a:ext cx="12737168" cy="1235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26"/>
              </a:lnSpc>
            </a:pPr>
            <a:r>
              <a:rPr lang="en-US" altLang="zh-TW" sz="7376" dirty="0">
                <a:solidFill>
                  <a:srgbClr val="000000"/>
                </a:solidFill>
                <a:latin typeface="+mj-lt"/>
              </a:rPr>
              <a:t>AWPPG</a:t>
            </a:r>
            <a:endParaRPr lang="en-US" sz="7376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"/>
          <p:cNvGrpSpPr/>
          <p:nvPr/>
        </p:nvGrpSpPr>
        <p:grpSpPr>
          <a:xfrm>
            <a:off x="-3429000" y="-3221944"/>
            <a:ext cx="7679003" cy="7679003"/>
            <a:chOff x="0" y="0"/>
            <a:chExt cx="812800" cy="812800"/>
          </a:xfrm>
        </p:grpSpPr>
        <p:sp>
          <p:nvSpPr>
            <p:cNvPr id="15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solidFill>
                <a:srgbClr val="FDFDFD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371600" y="1409700"/>
            <a:ext cx="1143000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26"/>
              </a:lnSpc>
            </a:pPr>
            <a:r>
              <a:rPr lang="en-US" sz="8000" dirty="0">
                <a:solidFill>
                  <a:srgbClr val="000000"/>
                </a:solidFill>
                <a:latin typeface="+mj-lt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5973901" y="4479375"/>
            <a:ext cx="6340197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326"/>
              </a:lnSpc>
            </a:pPr>
            <a:r>
              <a:rPr lang="zh-TW" altLang="en-US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研究概念框架</a:t>
            </a:r>
            <a:endParaRPr lang="en-US" altLang="zh-TW" sz="8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17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1143000" y="1257300"/>
            <a:ext cx="7620000" cy="82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全波段光體積描記圖法（</a:t>
            </a:r>
            <a:r>
              <a:rPr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AWPPG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E3A0CB3-0CA2-6E58-9713-3A3855ADEE84}"/>
              </a:ext>
            </a:extLst>
          </p:cNvPr>
          <p:cNvSpPr txBox="1"/>
          <p:nvPr/>
        </p:nvSpPr>
        <p:spPr>
          <a:xfrm>
            <a:off x="2971800" y="2610002"/>
            <a:ext cx="1257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TW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PPG</a:t>
            </a:r>
            <a:r>
              <a:rPr lang="zh-TW" altLang="zh-TW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（光體積描記圖法）是種利用光學原理測量血液體積變化的非侵入性技術。當光照射到皮膚時，隨心臟的搏動，血液的流量會發生改變，導致穿透或反射的光量產生相應的變化，如圖</a:t>
            </a:r>
            <a:r>
              <a:rPr lang="x-none" altLang="zh-TW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x-none" altLang="zh-TW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AWPPG(All-wavelength, AW-PPG)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，通過全波長的量測獲得更全面、更多維度的生理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數據，如圖</a:t>
            </a:r>
            <a:r>
              <a:rPr lang="x-none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2~4</a:t>
            </a:r>
            <a:r>
              <a:rPr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以研究出各項血液數值模型。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7951738-7B93-946F-4338-E73C5F446FAD}"/>
              </a:ext>
            </a:extLst>
          </p:cNvPr>
          <p:cNvSpPr txBox="1"/>
          <p:nvPr/>
        </p:nvSpPr>
        <p:spPr>
          <a:xfrm>
            <a:off x="5156520" y="5983093"/>
            <a:ext cx="3443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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</a:t>
            </a:r>
            <a:r>
              <a:rPr lang="zh-TW" altLang="en-US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波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段的</a:t>
            </a:r>
            <a:r>
              <a:rPr lang="zh-TW" altLang="zh-TW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光量變化</a:t>
            </a:r>
            <a:endParaRPr lang="zh-TW" altLang="en-US" sz="1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C0FB06-458A-88C4-15DA-BC62E28145A9}"/>
              </a:ext>
            </a:extLst>
          </p:cNvPr>
          <p:cNvSpPr txBox="1"/>
          <p:nvPr/>
        </p:nvSpPr>
        <p:spPr>
          <a:xfrm>
            <a:off x="10238657" y="5983093"/>
            <a:ext cx="30131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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瞬時</a:t>
            </a:r>
            <a:r>
              <a:rPr lang="zh-TW" altLang="zh-TW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各波</a:t>
            </a:r>
            <a:r>
              <a:rPr lang="zh-TW" altLang="en-US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段的</a:t>
            </a:r>
            <a:r>
              <a:rPr lang="zh-TW" altLang="zh-TW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光量</a:t>
            </a:r>
            <a:endParaRPr lang="zh-TW" altLang="en-US" sz="1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52822D-455D-3EC5-FD35-5392045EF508}"/>
              </a:ext>
            </a:extLst>
          </p:cNvPr>
          <p:cNvSpPr txBox="1"/>
          <p:nvPr/>
        </p:nvSpPr>
        <p:spPr>
          <a:xfrm>
            <a:off x="5364037" y="8707630"/>
            <a:ext cx="2882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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 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3D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16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加入時間軸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DF76A27-F244-C51C-CF81-11779A0439BB}"/>
              </a:ext>
            </a:extLst>
          </p:cNvPr>
          <p:cNvSpPr txBox="1"/>
          <p:nvPr/>
        </p:nvSpPr>
        <p:spPr>
          <a:xfrm>
            <a:off x="10012695" y="8714830"/>
            <a:ext cx="3729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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4 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時頻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譜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(3D</a:t>
            </a:r>
            <a:r>
              <a:rPr lang="zh-TW" altLang="en-US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zh-TW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高度轉顏色</a:t>
            </a:r>
            <a:r>
              <a:rPr lang="x-none" altLang="zh-TW" sz="16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16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8C6943A-16A0-BB10-1031-328453222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/>
        </p:blipFill>
        <p:spPr>
          <a:xfrm>
            <a:off x="4911577" y="4080967"/>
            <a:ext cx="3851423" cy="183159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14BCAE4-6EFA-F031-7C6B-CE1DEC59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3" b="10872"/>
          <a:stretch/>
        </p:blipFill>
        <p:spPr>
          <a:xfrm>
            <a:off x="4918225" y="6432707"/>
            <a:ext cx="3851423" cy="210242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0F62FA4-9F77-3A78-72DA-40A33CE80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/>
        </p:blipFill>
        <p:spPr>
          <a:xfrm>
            <a:off x="9841283" y="4080967"/>
            <a:ext cx="3851423" cy="183159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86E2837-C176-4AE7-92BC-5CB7B684B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/>
        </p:blipFill>
        <p:spPr>
          <a:xfrm>
            <a:off x="9841283" y="6440100"/>
            <a:ext cx="3851423" cy="21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1143000" y="1257300"/>
            <a:ext cx="2362200" cy="82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研究流程</a:t>
            </a:r>
            <a:endParaRPr lang="en-US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6" name="資料庫圖表 15">
            <a:extLst>
              <a:ext uri="{FF2B5EF4-FFF2-40B4-BE49-F238E27FC236}">
                <a16:creationId xmlns:a16="http://schemas.microsoft.com/office/drawing/2014/main" id="{E7EC200C-7079-DBA3-B18D-FA3DE3AC9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172020"/>
              </p:ext>
            </p:extLst>
          </p:nvPr>
        </p:nvGraphicFramePr>
        <p:xfrm>
          <a:off x="3009900" y="2933700"/>
          <a:ext cx="12268200" cy="535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1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1143000" y="1257300"/>
            <a:ext cx="2362200" cy="815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裝置元件</a:t>
            </a:r>
            <a:endParaRPr lang="en-US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899589-18CB-3424-4C1D-A083B0A89719}"/>
              </a:ext>
            </a:extLst>
          </p:cNvPr>
          <p:cNvSpPr/>
          <p:nvPr/>
        </p:nvSpPr>
        <p:spPr>
          <a:xfrm>
            <a:off x="6094119" y="2838502"/>
            <a:ext cx="2928585" cy="1958817"/>
          </a:xfrm>
          <a:custGeom>
            <a:avLst/>
            <a:gdLst/>
            <a:ahLst/>
            <a:cxnLst/>
            <a:rect l="l" t="t" r="r" b="b"/>
            <a:pathLst>
              <a:path w="3560772" h="2406890">
                <a:moveTo>
                  <a:pt x="0" y="0"/>
                </a:moveTo>
                <a:lnTo>
                  <a:pt x="3560771" y="0"/>
                </a:lnTo>
                <a:lnTo>
                  <a:pt x="3560771" y="2406890"/>
                </a:lnTo>
                <a:lnTo>
                  <a:pt x="0" y="2406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82" t="-33466" r="-33806" b="-16244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A2DF9EB-250D-1CED-B5A1-6D68730BD3BB}"/>
              </a:ext>
            </a:extLst>
          </p:cNvPr>
          <p:cNvSpPr/>
          <p:nvPr/>
        </p:nvSpPr>
        <p:spPr>
          <a:xfrm>
            <a:off x="14063043" y="1872078"/>
            <a:ext cx="1525127" cy="1082278"/>
          </a:xfrm>
          <a:custGeom>
            <a:avLst/>
            <a:gdLst/>
            <a:ahLst/>
            <a:cxnLst/>
            <a:rect l="l" t="t" r="r" b="b"/>
            <a:pathLst>
              <a:path w="1854353" h="1329845">
                <a:moveTo>
                  <a:pt x="0" y="0"/>
                </a:moveTo>
                <a:lnTo>
                  <a:pt x="1854353" y="0"/>
                </a:lnTo>
                <a:lnTo>
                  <a:pt x="1854353" y="1329844"/>
                </a:lnTo>
                <a:lnTo>
                  <a:pt x="0" y="13298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23" t="-34782" r="-10023" b="-32612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04D35B9-09C6-A4A9-CABB-0AD72DA6A2F9}"/>
              </a:ext>
            </a:extLst>
          </p:cNvPr>
          <p:cNvSpPr/>
          <p:nvPr/>
        </p:nvSpPr>
        <p:spPr>
          <a:xfrm>
            <a:off x="13954767" y="3133012"/>
            <a:ext cx="1741678" cy="1473800"/>
          </a:xfrm>
          <a:custGeom>
            <a:avLst/>
            <a:gdLst/>
            <a:ahLst/>
            <a:cxnLst/>
            <a:rect l="l" t="t" r="r" b="b"/>
            <a:pathLst>
              <a:path w="2117650" h="1810927">
                <a:moveTo>
                  <a:pt x="0" y="0"/>
                </a:moveTo>
                <a:lnTo>
                  <a:pt x="2117651" y="0"/>
                </a:lnTo>
                <a:lnTo>
                  <a:pt x="2117651" y="1810927"/>
                </a:lnTo>
                <a:lnTo>
                  <a:pt x="0" y="1810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098" t="-49354" r="-33557" b="-44360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044FC09-14A8-A097-FCE4-A6BD536682E8}"/>
              </a:ext>
            </a:extLst>
          </p:cNvPr>
          <p:cNvSpPr txBox="1"/>
          <p:nvPr/>
        </p:nvSpPr>
        <p:spPr>
          <a:xfrm>
            <a:off x="2897953" y="4593869"/>
            <a:ext cx="2362200" cy="1138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59"/>
              </a:lnSpc>
              <a:buFont typeface="Wingdings 3" panose="05040102010807070707" pitchFamily="18" charset="2"/>
              <a:buChar char="p"/>
            </a:pPr>
            <a:r>
              <a:rPr lang="zh-TW" altLang="en-US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微處理器</a:t>
            </a:r>
            <a:r>
              <a:rPr 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esp32-s</a:t>
            </a:r>
          </a:p>
          <a:p>
            <a:pPr>
              <a:lnSpc>
                <a:spcPts val="4759"/>
              </a:lnSpc>
            </a:pP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469C6DD4-8082-DF1B-D29D-F7C7ED092F17}"/>
              </a:ext>
            </a:extLst>
          </p:cNvPr>
          <p:cNvSpPr txBox="1"/>
          <p:nvPr/>
        </p:nvSpPr>
        <p:spPr>
          <a:xfrm>
            <a:off x="5842970" y="4599895"/>
            <a:ext cx="34308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buFont typeface="Wingdings 3" panose="05040102010807070707" pitchFamily="18" charset="2"/>
              <a:buChar char="p"/>
            </a:pPr>
            <a:r>
              <a:rPr lang="zh-TW" altLang="en-US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光譜儀</a:t>
            </a:r>
            <a:r>
              <a:rPr lang="en-US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nanolambda</a:t>
            </a:r>
            <a:r>
              <a:rPr 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 nsp32</a:t>
            </a:r>
          </a:p>
          <a:p>
            <a:pPr algn="ctr"/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接收多波長光譜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0BD5435-736C-6534-F04D-D08FBEBB8FE1}"/>
              </a:ext>
            </a:extLst>
          </p:cNvPr>
          <p:cNvSpPr txBox="1"/>
          <p:nvPr/>
        </p:nvSpPr>
        <p:spPr>
          <a:xfrm>
            <a:off x="9524998" y="4597741"/>
            <a:ext cx="36297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buFont typeface="Wingdings 3" panose="05040102010807070707" pitchFamily="18" charset="2"/>
              <a:buChar char="p"/>
            </a:pPr>
            <a:r>
              <a:rPr lang="zh-TW" altLang="en-US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顯示器</a:t>
            </a:r>
            <a:r>
              <a:rPr 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240x320 ILI9341 TFT</a:t>
            </a:r>
          </a:p>
          <a:p>
            <a:pPr algn="ctr"/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使用者介面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6B387B8C-6226-077B-7C37-0264FF0075DF}"/>
              </a:ext>
            </a:extLst>
          </p:cNvPr>
          <p:cNvSpPr txBox="1"/>
          <p:nvPr/>
        </p:nvSpPr>
        <p:spPr>
          <a:xfrm>
            <a:off x="13188504" y="4597742"/>
            <a:ext cx="32742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spcBef>
                <a:spcPct val="0"/>
              </a:spcBef>
              <a:buFont typeface="Wingdings 3" panose="05040102010807070707" pitchFamily="18" charset="2"/>
              <a:buChar char="p"/>
            </a:pPr>
            <a:r>
              <a:rPr lang="en-US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SD卡和SD卡模組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  <a:p>
            <a:pPr algn="ctr">
              <a:spcBef>
                <a:spcPct val="0"/>
              </a:spcBef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儲存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B32B23A-E6CC-6944-59F4-9D297E8ACC6D}"/>
              </a:ext>
            </a:extLst>
          </p:cNvPr>
          <p:cNvSpPr/>
          <p:nvPr/>
        </p:nvSpPr>
        <p:spPr>
          <a:xfrm>
            <a:off x="2797799" y="2838502"/>
            <a:ext cx="2562509" cy="1752600"/>
          </a:xfrm>
          <a:custGeom>
            <a:avLst/>
            <a:gdLst/>
            <a:ahLst/>
            <a:cxnLst/>
            <a:rect l="l" t="t" r="r" b="b"/>
            <a:pathLst>
              <a:path w="3540224" h="2902544">
                <a:moveTo>
                  <a:pt x="0" y="0"/>
                </a:moveTo>
                <a:lnTo>
                  <a:pt x="3540224" y="0"/>
                </a:lnTo>
                <a:lnTo>
                  <a:pt x="3540224" y="2902544"/>
                </a:lnTo>
                <a:lnTo>
                  <a:pt x="0" y="29025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FA712FC-D853-839E-E399-1B99BA8F770C}"/>
              </a:ext>
            </a:extLst>
          </p:cNvPr>
          <p:cNvSpPr/>
          <p:nvPr/>
        </p:nvSpPr>
        <p:spPr>
          <a:xfrm>
            <a:off x="9788967" y="1843777"/>
            <a:ext cx="2812445" cy="2782967"/>
          </a:xfrm>
          <a:custGeom>
            <a:avLst/>
            <a:gdLst/>
            <a:ahLst/>
            <a:cxnLst/>
            <a:rect l="l" t="t" r="r" b="b"/>
            <a:pathLst>
              <a:path w="3419561" h="3419561">
                <a:moveTo>
                  <a:pt x="0" y="0"/>
                </a:moveTo>
                <a:lnTo>
                  <a:pt x="3419561" y="0"/>
                </a:lnTo>
                <a:lnTo>
                  <a:pt x="3419561" y="3419561"/>
                </a:lnTo>
                <a:lnTo>
                  <a:pt x="0" y="3419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C0EF171D-A5BF-1A30-06EE-7612BB68D643}"/>
              </a:ext>
            </a:extLst>
          </p:cNvPr>
          <p:cNvSpPr/>
          <p:nvPr/>
        </p:nvSpPr>
        <p:spPr>
          <a:xfrm>
            <a:off x="4345497" y="5695899"/>
            <a:ext cx="5330022" cy="2530276"/>
          </a:xfrm>
          <a:custGeom>
            <a:avLst/>
            <a:gdLst/>
            <a:ahLst/>
            <a:cxnLst/>
            <a:rect l="l" t="t" r="r" b="b"/>
            <a:pathLst>
              <a:path w="10049210" h="4619272">
                <a:moveTo>
                  <a:pt x="0" y="0"/>
                </a:moveTo>
                <a:lnTo>
                  <a:pt x="10049211" y="0"/>
                </a:lnTo>
                <a:lnTo>
                  <a:pt x="10049211" y="4619272"/>
                </a:lnTo>
                <a:lnTo>
                  <a:pt x="0" y="46192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C343BA98-4E11-B7AF-277B-9BDC072C90BD}"/>
              </a:ext>
            </a:extLst>
          </p:cNvPr>
          <p:cNvSpPr/>
          <p:nvPr/>
        </p:nvSpPr>
        <p:spPr>
          <a:xfrm>
            <a:off x="9855791" y="5516787"/>
            <a:ext cx="2968145" cy="2793083"/>
          </a:xfrm>
          <a:custGeom>
            <a:avLst/>
            <a:gdLst/>
            <a:ahLst/>
            <a:cxnLst/>
            <a:rect l="l" t="t" r="r" b="b"/>
            <a:pathLst>
              <a:path w="4813530" h="4533060">
                <a:moveTo>
                  <a:pt x="0" y="0"/>
                </a:moveTo>
                <a:lnTo>
                  <a:pt x="4813530" y="0"/>
                </a:lnTo>
                <a:lnTo>
                  <a:pt x="4813530" y="4533060"/>
                </a:lnTo>
                <a:lnTo>
                  <a:pt x="0" y="4533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470" r="-1163" b="-5240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6BEADDEC-88FD-AFEC-9EFA-8108222286A4}"/>
              </a:ext>
            </a:extLst>
          </p:cNvPr>
          <p:cNvSpPr txBox="1"/>
          <p:nvPr/>
        </p:nvSpPr>
        <p:spPr>
          <a:xfrm>
            <a:off x="7960078" y="8351345"/>
            <a:ext cx="34308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buFont typeface="Wingdings 3" panose="05040102010807070707" pitchFamily="18" charset="2"/>
              <a:buChar char="p"/>
            </a:pPr>
            <a:r>
              <a:rPr lang="zh-TW" altLang="en-US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自製光源模組</a:t>
            </a:r>
            <a:endParaRPr lang="en-US" altLang="zh-TW" sz="2000" kern="0" spc="-1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ctr"/>
            <a:r>
              <a:rPr lang="zh-TW" altLang="en-US" sz="2000" kern="0" spc="-1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作為光源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956847-1674-457A-054D-64FBBB7F24A4}"/>
              </a:ext>
            </a:extLst>
          </p:cNvPr>
          <p:cNvSpPr txBox="1"/>
          <p:nvPr/>
        </p:nvSpPr>
        <p:spPr>
          <a:xfrm>
            <a:off x="12970838" y="6440896"/>
            <a:ext cx="29285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白光可以提供全波段的光譜，但有些波段比較弱到或因為人體皮膚吸收光的特性，所以放了綠光以及近紅外光補足該波段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476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1143000" y="1257300"/>
            <a:ext cx="2362200" cy="815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裝置元件</a:t>
            </a:r>
            <a:endParaRPr lang="en-US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ECBF376-4452-7FEB-157E-1F5F6C10C226}"/>
              </a:ext>
            </a:extLst>
          </p:cNvPr>
          <p:cNvSpPr/>
          <p:nvPr/>
        </p:nvSpPr>
        <p:spPr>
          <a:xfrm>
            <a:off x="4419601" y="2314580"/>
            <a:ext cx="5791200" cy="2819395"/>
          </a:xfrm>
          <a:custGeom>
            <a:avLst/>
            <a:gdLst/>
            <a:ahLst/>
            <a:cxnLst/>
            <a:rect l="l" t="t" r="r" b="b"/>
            <a:pathLst>
              <a:path w="7223967" h="3769942">
                <a:moveTo>
                  <a:pt x="0" y="0"/>
                </a:moveTo>
                <a:lnTo>
                  <a:pt x="7223967" y="0"/>
                </a:lnTo>
                <a:lnTo>
                  <a:pt x="7223967" y="3769942"/>
                </a:lnTo>
                <a:lnTo>
                  <a:pt x="0" y="3769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C297DBC-E76A-C5FF-6503-88E25A92F09E}"/>
              </a:ext>
            </a:extLst>
          </p:cNvPr>
          <p:cNvSpPr/>
          <p:nvPr/>
        </p:nvSpPr>
        <p:spPr>
          <a:xfrm>
            <a:off x="10737732" y="2314588"/>
            <a:ext cx="3101835" cy="2819387"/>
          </a:xfrm>
          <a:custGeom>
            <a:avLst/>
            <a:gdLst/>
            <a:ahLst/>
            <a:cxnLst/>
            <a:rect l="l" t="t" r="r" b="b"/>
            <a:pathLst>
              <a:path w="4093399" h="3769942">
                <a:moveTo>
                  <a:pt x="0" y="0"/>
                </a:moveTo>
                <a:lnTo>
                  <a:pt x="4093398" y="0"/>
                </a:lnTo>
                <a:lnTo>
                  <a:pt x="4093398" y="3769942"/>
                </a:lnTo>
                <a:lnTo>
                  <a:pt x="0" y="3769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1245413-9EEA-7456-5A7B-C0600207EA05}"/>
              </a:ext>
            </a:extLst>
          </p:cNvPr>
          <p:cNvSpPr/>
          <p:nvPr/>
        </p:nvSpPr>
        <p:spPr>
          <a:xfrm>
            <a:off x="6425515" y="6134100"/>
            <a:ext cx="3280730" cy="2539596"/>
          </a:xfrm>
          <a:custGeom>
            <a:avLst/>
            <a:gdLst/>
            <a:ahLst/>
            <a:cxnLst/>
            <a:rect l="l" t="t" r="r" b="b"/>
            <a:pathLst>
              <a:path w="5250740" h="3865858">
                <a:moveTo>
                  <a:pt x="0" y="0"/>
                </a:moveTo>
                <a:lnTo>
                  <a:pt x="5250740" y="0"/>
                </a:lnTo>
                <a:lnTo>
                  <a:pt x="5250740" y="3865858"/>
                </a:lnTo>
                <a:lnTo>
                  <a:pt x="0" y="38658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DA76F3-9FB3-18EB-2272-3C65720AA80E}"/>
              </a:ext>
            </a:extLst>
          </p:cNvPr>
          <p:cNvSpPr/>
          <p:nvPr/>
        </p:nvSpPr>
        <p:spPr>
          <a:xfrm>
            <a:off x="9781499" y="6588089"/>
            <a:ext cx="2531865" cy="1631618"/>
          </a:xfrm>
          <a:custGeom>
            <a:avLst/>
            <a:gdLst/>
            <a:ahLst/>
            <a:cxnLst/>
            <a:rect l="l" t="t" r="r" b="b"/>
            <a:pathLst>
              <a:path w="4934372" h="2694427">
                <a:moveTo>
                  <a:pt x="0" y="0"/>
                </a:moveTo>
                <a:lnTo>
                  <a:pt x="4934372" y="0"/>
                </a:lnTo>
                <a:lnTo>
                  <a:pt x="4934372" y="2694427"/>
                </a:lnTo>
                <a:lnTo>
                  <a:pt x="0" y="26944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1E0334DD-8A53-B3B7-A0C2-04A020386F6E}"/>
              </a:ext>
            </a:extLst>
          </p:cNvPr>
          <p:cNvSpPr txBox="1"/>
          <p:nvPr/>
        </p:nvSpPr>
        <p:spPr>
          <a:xfrm>
            <a:off x="7924800" y="5066877"/>
            <a:ext cx="3887769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59"/>
              </a:lnSpc>
              <a:buFont typeface="Wingdings 3" panose="05040102010807070707" pitchFamily="18" charset="2"/>
              <a:buChar char="p"/>
            </a:pPr>
            <a:r>
              <a:rPr lang="zh-TW" altLang="en-US" sz="2000" kern="0" spc="-1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自製主要電路板連接所有元件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3C3E1480-C2FA-26AF-6D73-830A04299CB6}"/>
              </a:ext>
            </a:extLst>
          </p:cNvPr>
          <p:cNvSpPr txBox="1"/>
          <p:nvPr/>
        </p:nvSpPr>
        <p:spPr>
          <a:xfrm>
            <a:off x="8525145" y="8521902"/>
            <a:ext cx="2362200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59"/>
              </a:lnSpc>
              <a:buFont typeface="Wingdings 3" panose="05040102010807070707" pitchFamily="18" charset="2"/>
              <a:buChar char="p"/>
            </a:pPr>
            <a:r>
              <a:rPr 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3D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T Chinese"/>
                <a:sym typeface="Noto Sans T Chinese"/>
              </a:rPr>
              <a:t>列印裝置外殼</a:t>
            </a:r>
            <a:endParaRPr 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T Chinese"/>
              <a:sym typeface="Noto Sans T Chinese"/>
            </a:endParaRPr>
          </a:p>
        </p:txBody>
      </p:sp>
    </p:spTree>
    <p:extLst>
      <p:ext uri="{BB962C8B-B14F-4D97-AF65-F5344CB8AC3E}">
        <p14:creationId xmlns:p14="http://schemas.microsoft.com/office/powerpoint/2010/main" val="283780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"/>
          <p:cNvGrpSpPr/>
          <p:nvPr/>
        </p:nvGrpSpPr>
        <p:grpSpPr>
          <a:xfrm>
            <a:off x="-3429000" y="-3221944"/>
            <a:ext cx="7679003" cy="7679003"/>
            <a:chOff x="0" y="0"/>
            <a:chExt cx="812800" cy="812800"/>
          </a:xfrm>
        </p:grpSpPr>
        <p:sp>
          <p:nvSpPr>
            <p:cNvPr id="15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solidFill>
                <a:srgbClr val="FDFDFD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371600" y="1409700"/>
            <a:ext cx="1143000" cy="1261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326"/>
              </a:lnSpc>
            </a:pPr>
            <a:r>
              <a:rPr lang="en-US" sz="8000" dirty="0">
                <a:solidFill>
                  <a:srgbClr val="000000"/>
                </a:solidFill>
                <a:latin typeface="+mj-lt"/>
              </a:rPr>
              <a:t>02</a:t>
            </a:r>
          </a:p>
        </p:txBody>
      </p:sp>
      <p:sp>
        <p:nvSpPr>
          <p:cNvPr id="13" name="矩形 12"/>
          <p:cNvSpPr/>
          <p:nvPr/>
        </p:nvSpPr>
        <p:spPr>
          <a:xfrm>
            <a:off x="5204460" y="4479375"/>
            <a:ext cx="6853158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326"/>
              </a:lnSpc>
            </a:pPr>
            <a:r>
              <a:rPr lang="en-US" altLang="zh-TW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AWPPG</a:t>
            </a:r>
            <a:r>
              <a:rPr lang="zh-TW" altLang="en-US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裝置架構</a:t>
            </a:r>
            <a:endParaRPr lang="en-US" altLang="zh-TW" sz="8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309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1143000" y="1257300"/>
            <a:ext cx="4038600" cy="815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AWPPG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裝置架構圖</a:t>
            </a:r>
            <a:endParaRPr lang="en-US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510DBA-1FBD-DFD6-8B0C-4DE32A32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04649"/>
            <a:ext cx="7696200" cy="379084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75C9121-C49E-E407-22E1-22D2A1EF61CC}"/>
              </a:ext>
            </a:extLst>
          </p:cNvPr>
          <p:cNvSpPr txBox="1"/>
          <p:nvPr/>
        </p:nvSpPr>
        <p:spPr>
          <a:xfrm>
            <a:off x="4533900" y="2301059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SPI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是一種用於在數位電子設備之間傳輸資料的通訊協定。使用多條線路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包括時脈線、資料線和控制線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來與多個周邊進行全雙工通信，本專題用於微處理器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(esp32-s)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和周邊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感測器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nsp32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LCD ili9341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SD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之間通訊。</a:t>
            </a:r>
            <a:endParaRPr lang="en-US" altLang="zh-TW" sz="1800" kern="0" spc="-1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just"/>
            <a:r>
              <a:rPr lang="en-US" altLang="zh-TW" sz="1800" kern="0" spc="-1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1800" kern="0" spc="-1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I2C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是一種用於連接數位積體電路之間的串行通訊協定。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I2C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通訊只需要兩條線路：時脈線和資料線，因此佔用較少的引腳。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I2C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支援多點通信，允許多個設備在同一總線上進行通信，並且具有多層尋址功能。本專題用於光源模組的驅動晶片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(TCA6507RUER)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與微處理器</a:t>
            </a:r>
            <a:r>
              <a:rPr lang="en-US" altLang="zh-TW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(esp32-s)</a:t>
            </a:r>
            <a:r>
              <a:rPr lang="zh-TW" altLang="en-US" sz="18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的連接。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E9A668-B04D-61B9-6CA0-15350EC3E96E}"/>
              </a:ext>
            </a:extLst>
          </p:cNvPr>
          <p:cNvSpPr txBox="1"/>
          <p:nvPr/>
        </p:nvSpPr>
        <p:spPr>
          <a:xfrm>
            <a:off x="4533900" y="8195491"/>
            <a:ext cx="271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altLang="zh-TW" sz="2000" kern="0" spc="-1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3" panose="05040102010807070707" pitchFamily="18" charset="2"/>
              </a:rPr>
              <a:t>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硬體架構</a:t>
            </a:r>
            <a:endParaRPr lang="zh-TW" altLang="en-US" sz="2000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EB9118EC-51C8-9B43-AF99-24DB2316E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42047"/>
              </p:ext>
            </p:extLst>
          </p:nvPr>
        </p:nvGraphicFramePr>
        <p:xfrm>
          <a:off x="10210800" y="5653142"/>
          <a:ext cx="6591300" cy="17435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1487342960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704681635"/>
                    </a:ext>
                  </a:extLst>
                </a:gridCol>
              </a:tblGrid>
              <a:tr h="58117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光源波段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340~1010 </a:t>
                      </a: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每五單位一個波段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075690"/>
                  </a:ext>
                </a:extLst>
              </a:tr>
              <a:tr h="58117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取樣頻率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10Hz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72976"/>
                  </a:ext>
                </a:extLst>
              </a:tr>
              <a:tr h="58117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資料儲存容量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16GB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08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45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447</Words>
  <Application>Microsoft Office PowerPoint</Application>
  <PresentationFormat>自訂</PresentationFormat>
  <Paragraphs>44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標楷體</vt:lpstr>
      <vt:lpstr>Wingdings 3</vt:lpstr>
      <vt:lpstr>Calibri</vt:lpstr>
      <vt:lpstr>Times New Roman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Beige Brand Guidelines Presentation</dc:title>
  <cp:lastModifiedBy>翰陞 陳</cp:lastModifiedBy>
  <cp:revision>25</cp:revision>
  <dcterms:created xsi:type="dcterms:W3CDTF">2006-08-16T00:00:00Z</dcterms:created>
  <dcterms:modified xsi:type="dcterms:W3CDTF">2024-12-24T13:36:38Z</dcterms:modified>
  <dc:identifier>DAFz8JwMsA0</dc:identifier>
</cp:coreProperties>
</file>