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0" r:id="rId2"/>
    <p:sldId id="331" r:id="rId3"/>
    <p:sldId id="332" r:id="rId4"/>
    <p:sldId id="334" r:id="rId5"/>
    <p:sldId id="333" r:id="rId6"/>
    <p:sldId id="335" r:id="rId7"/>
    <p:sldId id="336" r:id="rId8"/>
    <p:sldId id="337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5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DDE86-D5E0-4771-A6C0-96E7203A5AF8}" type="datetimeFigureOut">
              <a:rPr lang="zh-TW" altLang="en-US" smtClean="0"/>
              <a:t>2024/11/26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00151-2ABE-4437-941B-2CCBFEFFF7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2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1D4FC-D678-4DCB-8186-ACEB6DDD531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4435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985392-148D-F7DE-3F6C-2EFBA08ED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0605606-39AD-1CA8-9682-0426221C9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D7EBD02-3DD0-CFE8-33BD-83408D4F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654F-F90F-4C2A-9CE7-7283743AAE05}" type="datetimeFigureOut">
              <a:rPr lang="zh-TW" altLang="en-US" smtClean="0"/>
              <a:t>2024/11/26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71398B-A052-0D9F-767E-3272F7AA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C61149-0C70-0D2F-5A7A-8395BDF22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69F0-B419-459F-AAF3-9077E1154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532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2DDB0F-40E7-EC01-4658-25BD12A82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DA0A7B9-E186-898D-D007-5A3B2ED96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FA6A6D-91E2-3C22-8DFA-E51156ED5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654F-F90F-4C2A-9CE7-7283743AAE05}" type="datetimeFigureOut">
              <a:rPr lang="zh-TW" altLang="en-US" smtClean="0"/>
              <a:t>2024/11/26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C757C5-A739-9F9E-A268-4B2F095FD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B21E76-7A65-094E-DC58-08DED8B69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69F0-B419-459F-AAF3-9077E1154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686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21B7172-88DF-EDDA-C3B0-D558220A46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7ECDCA9-29B3-BF57-5B36-14F3E9337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679B92-2032-1D77-7465-E6E29F817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654F-F90F-4C2A-9CE7-7283743AAE05}" type="datetimeFigureOut">
              <a:rPr lang="zh-TW" altLang="en-US" smtClean="0"/>
              <a:t>2024/11/26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C931C43-AEDA-4EDC-5F72-9D0D6F30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B93FE6-85C6-75F2-FA89-C3B887D2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69F0-B419-459F-AAF3-9077E1154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45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00C188-DFAD-3BD1-951C-669411F3B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C158C0-9E68-BC5D-6828-59AB9448A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5835A12-1046-D453-D89D-00579C862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654F-F90F-4C2A-9CE7-7283743AAE05}" type="datetimeFigureOut">
              <a:rPr lang="zh-TW" altLang="en-US" smtClean="0"/>
              <a:t>2024/11/26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0DEB1FC-FBBA-7868-EF7C-E4C286B3C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F7B5CD4-7D3D-44A6-41E6-7E4F94FF6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69F0-B419-459F-AAF3-9077E1154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94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E158B1-9651-3787-75FA-7FF3CAEBC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2B9E0AC-AED2-2B26-0FF8-8717F119C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AE116C-3A3E-B83F-98A2-C0DBCCCF8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654F-F90F-4C2A-9CE7-7283743AAE05}" type="datetimeFigureOut">
              <a:rPr lang="zh-TW" altLang="en-US" smtClean="0"/>
              <a:t>2024/11/26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7AC450-50BF-5B88-6EED-3DEECA5EB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C0AD2A0-E727-282B-D535-5F9B356CD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69F0-B419-459F-AAF3-9077E1154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613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DE0190-A35D-F93C-2E5F-986F54221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7596F8-EA2C-6549-05CA-7159CF2B1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680B84F-B8A7-EA63-4AF5-EC7CD4A9E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2DF61E5-08D3-B4DA-4581-2960CBC0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654F-F90F-4C2A-9CE7-7283743AAE05}" type="datetimeFigureOut">
              <a:rPr lang="zh-TW" altLang="en-US" smtClean="0"/>
              <a:t>2024/11/26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A7990D9-A2C9-1490-8F8C-0E51C6D9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455363E-A7A8-BB6A-3623-FB780F973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69F0-B419-459F-AAF3-9077E1154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27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D00CDF-926D-406E-1D44-4E3B048E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96C3C60-AFD2-70E9-745F-BA2A74F1A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317A20C-E2F7-B14A-E2EF-B9ABD1368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FE4FED6-0FBC-6F73-1CDD-F2E8311E12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B7EF57F-D5FD-7800-A1B3-835EF5BEB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5353028-CACD-BEE9-DB3E-E3ABB7574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654F-F90F-4C2A-9CE7-7283743AAE05}" type="datetimeFigureOut">
              <a:rPr lang="zh-TW" altLang="en-US" smtClean="0"/>
              <a:t>2024/11/26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2BCA50D-A6B2-9619-49EF-507B7F71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F3F7EEB-B5CA-6A58-9CEC-9519D173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69F0-B419-459F-AAF3-9077E1154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334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CDA0C2-4D31-5538-86E7-EEC93E88C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7831B90-297A-B1D4-18A9-F40D7DD58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654F-F90F-4C2A-9CE7-7283743AAE05}" type="datetimeFigureOut">
              <a:rPr lang="zh-TW" altLang="en-US" smtClean="0"/>
              <a:t>2024/11/26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ED210C5-9134-CCBD-14E1-287F3C674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8B27694-51D3-DACB-67B9-E420D3634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69F0-B419-459F-AAF3-9077E1154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545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1C65023-D220-7847-EF4B-43492B8F5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654F-F90F-4C2A-9CE7-7283743AAE05}" type="datetimeFigureOut">
              <a:rPr lang="zh-TW" altLang="en-US" smtClean="0"/>
              <a:t>2024/11/26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ACF72FD-1959-1436-5A01-99D4E42B2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182EF2E-BA25-D056-8CAD-200ED28D4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69F0-B419-459F-AAF3-9077E1154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87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0F2320-2950-17B2-037A-030D9890D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0C842CB-8D19-B200-306A-AA3600A97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DB373D2-1CC5-75B2-89DE-09C0939DF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E8D6825-083C-BDA9-3946-76914BA00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654F-F90F-4C2A-9CE7-7283743AAE05}" type="datetimeFigureOut">
              <a:rPr lang="zh-TW" altLang="en-US" smtClean="0"/>
              <a:t>2024/11/26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CA66422-AE9A-09B6-5AD7-709809AF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4879CCC-F645-06B7-78B7-99A06581F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69F0-B419-459F-AAF3-9077E1154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730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BE5E5B-A821-D946-A7C5-51A51C983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A018C9C-7C04-D80F-FA03-DD827EFF96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EC30BD5-CC29-E74A-1CC1-27C690043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5DF8C4C-FD7F-E2FC-FA35-2BF61D9F6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654F-F90F-4C2A-9CE7-7283743AAE05}" type="datetimeFigureOut">
              <a:rPr lang="zh-TW" altLang="en-US" smtClean="0"/>
              <a:t>2024/11/26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C6FFC2B-D673-2F79-1FA4-AC9C9E061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2B82B8B-B0E7-60B9-378C-B2733F2CC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69F0-B419-459F-AAF3-9077E1154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710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6091D86-6209-4A7B-42BD-CC6A20C59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05D7521-54E4-51B4-70C0-E9971539E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BFD30D-8A81-C401-19DD-C32650D4F8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C654F-F90F-4C2A-9CE7-7283743AAE05}" type="datetimeFigureOut">
              <a:rPr lang="zh-TW" altLang="en-US" smtClean="0"/>
              <a:t>2024/11/26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B6267F-E2A1-3D3A-AB63-3967FCCE4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9F00BC-285F-4D69-1FDE-B8C772E03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69F0-B419-459F-AAF3-9077E1154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06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6956B2-D87D-97F1-CBDA-321BB15EC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altLang="zh-TW"/>
              <a:t>1119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624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B19B13-22D9-6ED9-0BEF-891E88906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數據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947C5-3CBD-47E5-B639-FAA5A8DEE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資料集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人數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:53870</a:t>
            </a:r>
          </a:p>
          <a:p>
            <a:pPr lvl="1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PPG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紀錄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:2589448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分為訓練集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70%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開發資料集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10%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用於訓練和調整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DNN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，測試集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20%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用來驗證，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DNN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輸出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0~1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的分數，越高則糖尿病可能性越大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額外驗證集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:7806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位新參與者與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181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位新診所患者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根據血糖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HbA1c(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正常值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4.6~5.6%) HR HRV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病人自述等判斷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收集方法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IOS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APP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Azumio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量測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PPG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資料處理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去除異常值、濾除雜訊，並將訊號平滑處理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PPG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取樣至固定長度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103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3627CD-C1BB-BB69-CA76-A029B1EA4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模型架構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718590-0344-8F30-1188-9ABB71F06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4099560" cy="4486275"/>
          </a:xfrm>
        </p:spPr>
        <p:txBody>
          <a:bodyPr>
            <a:normAutofit/>
          </a:bodyPr>
          <a:lstStyle/>
          <a:p>
            <a:r>
              <a:rPr lang="zh-TW" altLang="en-US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神經網路有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39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層，由卷積層組成，初始濾波器大小為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，濾波器數量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(N)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。增加而增加，在每個卷積層之後，以 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0.2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的機率應用批量正規化、修正線性活化和 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dropout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。最終的</a:t>
            </a:r>
            <a:r>
              <a:rPr lang="en-US" altLang="zh-TW" b="0" i="0" dirty="0" err="1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Softmax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層產生了糖尿病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非糖尿病類別的輸出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DNN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分數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E97DA80-B6C0-D7C4-D269-5FC84AA88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680" y="1411840"/>
            <a:ext cx="5781120" cy="495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46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AA97DE-AD26-9B30-6404-2E3E9C64C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超參數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7534F76-E7A6-31E9-CE41-B85CF3980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585"/>
            <a:ext cx="3825240" cy="4351338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調整超參數以達到最佳的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AUC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ROC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曲線下），同時防止模型過度擬合。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6239E91-9E67-1F12-F9CB-989D7323C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599" y="1665916"/>
            <a:ext cx="6348497" cy="457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8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DBD562-1020-95B1-7A2D-D8261DDD6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模型訓練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DC14924-BE7E-7113-6C16-BD4AA3711C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93025"/>
            <a:ext cx="9631680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優化器：使用Rectified Adam，該算法在處理深度神經網路時能夠提供更穩定的速度收斂。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學習率調整：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初始學習率設定為0.001，並根據模型收斂情況動態調整學習率。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使用提前停止方法，如果在8次迭代後發現發展​​集上的表現不再提升，則訓練停止，以防止過度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擬合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批次大小：設定為512，以在記憶體能力和訓練速度之間取得平衡。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類別權重：糖尿病患者在資料集中的比例較低，為平衡樣本的影響，訓練時給糖尿病樣本相應的類別權重（10:1） </a:t>
            </a:r>
          </a:p>
        </p:txBody>
      </p:sp>
    </p:spTree>
    <p:extLst>
      <p:ext uri="{BB962C8B-B14F-4D97-AF65-F5344CB8AC3E}">
        <p14:creationId xmlns:p14="http://schemas.microsoft.com/office/powerpoint/2010/main" val="295465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DBD4C5-FF9C-AFAA-1056-CF70FA606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模型評估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F4BD6D4-FB67-D930-2A08-810EB64461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99524"/>
            <a:ext cx="10728960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測試集評估：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使用集合來評估模型的最終結果，計算ROC曲線下的AUC值。。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靈敏度：75%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特異度：65%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迴歸分析：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進一步驗證DNN分數與傳統糖尿病因子（如年齡、性別、BMI等）結合後的預測能力，提升AUC至0.830。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4291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046AC4-B506-D966-97E6-86E156C45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總結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7AE2FA-0796-F50A-C44A-AAE54E1A1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計算不同閥值下的靈敏度與特異度，最終使用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DNN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分數為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0.427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做為閥值，在靈敏度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75%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與特異度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65%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達到最佳平衡。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根據需求閥值可調整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靈敏度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：能正確辨識糖尿病患者的比例。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特異度：能正確排除非糖尿病患者的比例。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如果目標是減少糖尿病漏診，那麼優先考慮較高的閾值。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如果目標是減少誤診，則優先考慮高特異度的閾值。 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9203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08F280-4267-6F2E-AF22-08E03A778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訓練方法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1FE209-0002-796E-9713-CD87B93EE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425"/>
            <a:ext cx="10515600" cy="4351338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4000" b="1" dirty="0"/>
              <a:t>去除雜訊與偵測異常訊號</a:t>
            </a:r>
          </a:p>
          <a:p>
            <a:pPr lvl="1"/>
            <a:r>
              <a:rPr lang="zh-TW" altLang="en-US" sz="3600" b="1" dirty="0"/>
              <a:t>濾波處理</a:t>
            </a:r>
            <a:r>
              <a:rPr lang="zh-TW" altLang="en-US" sz="3600" dirty="0"/>
              <a:t>：</a:t>
            </a:r>
          </a:p>
          <a:p>
            <a:pPr marL="1200150" lvl="2" indent="-285750"/>
            <a:r>
              <a:rPr lang="zh-TW" altLang="en-US" sz="3200" dirty="0"/>
              <a:t>使用低通濾波器（</a:t>
            </a:r>
            <a:r>
              <a:rPr lang="en-US" altLang="zh-TW" sz="3200" dirty="0"/>
              <a:t>~0.4 Hz </a:t>
            </a:r>
            <a:r>
              <a:rPr lang="zh-TW" altLang="en-US" sz="3200" dirty="0"/>
              <a:t>和 </a:t>
            </a:r>
            <a:r>
              <a:rPr lang="en-US" altLang="zh-TW" sz="3200" dirty="0"/>
              <a:t>~10 Hz</a:t>
            </a:r>
            <a:r>
              <a:rPr lang="zh-TW" altLang="en-US" sz="3200" dirty="0"/>
              <a:t>）來去除高頻雜訊與背景波動，保留 </a:t>
            </a:r>
            <a:r>
              <a:rPr lang="en-US" altLang="zh-TW" sz="3200" dirty="0"/>
              <a:t>PPG </a:t>
            </a:r>
            <a:r>
              <a:rPr lang="zh-TW" altLang="en-US" sz="3200" dirty="0"/>
              <a:t>波形的主要特徵。</a:t>
            </a:r>
          </a:p>
          <a:p>
            <a:pPr marL="1200150" lvl="2" indent="-285750"/>
            <a:r>
              <a:rPr lang="zh-TW" altLang="en-US" sz="3200" dirty="0"/>
              <a:t>第一個濾波器用於去除低頻趨勢（如基線漂移），而第二個濾波器則用於去除高頻雜訊。</a:t>
            </a:r>
          </a:p>
          <a:p>
            <a:pPr lvl="1"/>
            <a:r>
              <a:rPr lang="zh-TW" altLang="en-US" sz="3600" b="1" dirty="0"/>
              <a:t>偵測並去除異常信號</a:t>
            </a:r>
            <a:r>
              <a:rPr lang="zh-TW" altLang="en-US" sz="3600" dirty="0"/>
              <a:t>：</a:t>
            </a:r>
          </a:p>
          <a:p>
            <a:pPr marL="1200150" lvl="2" indent="-285750"/>
            <a:r>
              <a:rPr lang="zh-TW" altLang="en-US" sz="3200" dirty="0"/>
              <a:t>如果訊號長度小於 </a:t>
            </a:r>
            <a:r>
              <a:rPr lang="en-US" altLang="zh-TW" sz="3200" b="1" dirty="0"/>
              <a:t>5 </a:t>
            </a:r>
            <a:r>
              <a:rPr lang="zh-TW" altLang="en-US" sz="3200" b="1" dirty="0"/>
              <a:t>秒</a:t>
            </a:r>
            <a:r>
              <a:rPr lang="zh-TW" altLang="en-US" sz="3200" dirty="0"/>
              <a:t> 或波形振幅為 </a:t>
            </a:r>
            <a:r>
              <a:rPr lang="en-US" altLang="zh-TW" sz="3200" b="1" dirty="0"/>
              <a:t>0</a:t>
            </a:r>
            <a:r>
              <a:rPr lang="zh-TW" altLang="en-US" sz="3200" dirty="0"/>
              <a:t>（表示無效訊號），則會被直接移除。</a:t>
            </a:r>
          </a:p>
          <a:p>
            <a:pPr marL="1200150" lvl="2" indent="-285750"/>
            <a:r>
              <a:rPr lang="zh-TW" altLang="en-US" sz="3200" dirty="0"/>
              <a:t>只保留心率 </a:t>
            </a:r>
            <a:r>
              <a:rPr lang="en-US" altLang="zh-TW" sz="3200" dirty="0"/>
              <a:t>(HR) </a:t>
            </a:r>
            <a:r>
              <a:rPr lang="zh-TW" altLang="en-US" sz="3200" dirty="0"/>
              <a:t>在 </a:t>
            </a:r>
            <a:r>
              <a:rPr lang="en-US" altLang="zh-TW" sz="3200" b="1" dirty="0"/>
              <a:t>20 </a:t>
            </a:r>
            <a:r>
              <a:rPr lang="zh-TW" altLang="en-US" sz="3200" b="1" dirty="0"/>
              <a:t>至 </a:t>
            </a:r>
            <a:r>
              <a:rPr lang="en-US" altLang="zh-TW" sz="3200" b="1" dirty="0"/>
              <a:t>220 </a:t>
            </a:r>
            <a:r>
              <a:rPr lang="zh-TW" altLang="en-US" sz="3200" b="1" dirty="0"/>
              <a:t>次</a:t>
            </a:r>
            <a:r>
              <a:rPr lang="en-US" altLang="zh-TW" sz="3200" b="1" dirty="0"/>
              <a:t>/</a:t>
            </a:r>
            <a:r>
              <a:rPr lang="zh-TW" altLang="en-US" sz="3200" b="1" dirty="0"/>
              <a:t>分鐘</a:t>
            </a:r>
            <a:r>
              <a:rPr lang="zh-TW" altLang="en-US" sz="3200" dirty="0"/>
              <a:t> 範圍內的資料，過高或過低的心率值被視為非生理性，通常為雜訊。</a:t>
            </a:r>
          </a:p>
          <a:p>
            <a:r>
              <a:rPr lang="zh-TW" altLang="en-US" sz="4000" b="1" dirty="0"/>
              <a:t>訊號標準化與插值</a:t>
            </a:r>
          </a:p>
          <a:p>
            <a:pPr lvl="1"/>
            <a:r>
              <a:rPr lang="zh-TW" altLang="en-US" sz="3600" b="1" dirty="0"/>
              <a:t>標準化處理</a:t>
            </a:r>
            <a:r>
              <a:rPr lang="zh-TW" altLang="en-US" sz="3600" dirty="0"/>
              <a:t>：</a:t>
            </a:r>
          </a:p>
          <a:p>
            <a:pPr marL="1200150" lvl="2" indent="-285750"/>
            <a:r>
              <a:rPr lang="zh-TW" altLang="en-US" sz="3200" dirty="0"/>
              <a:t>所有 </a:t>
            </a:r>
            <a:r>
              <a:rPr lang="en-US" altLang="zh-TW" sz="3200" dirty="0"/>
              <a:t>PPG </a:t>
            </a:r>
            <a:r>
              <a:rPr lang="zh-TW" altLang="en-US" sz="3200" dirty="0"/>
              <a:t>訊號都根據 </a:t>
            </a:r>
            <a:r>
              <a:rPr lang="zh-TW" altLang="en-US" sz="3200" b="1" dirty="0"/>
              <a:t>整個訓練數據集的平均值和標準差</a:t>
            </a:r>
            <a:r>
              <a:rPr lang="zh-TW" altLang="en-US" sz="3200" dirty="0"/>
              <a:t> 進行標準化處理，以確保模型訓練過程中的資料一致性。</a:t>
            </a:r>
          </a:p>
          <a:p>
            <a:pPr lvl="1"/>
            <a:r>
              <a:rPr lang="zh-TW" altLang="en-US" sz="3600" b="1" dirty="0"/>
              <a:t>調整取樣率</a:t>
            </a:r>
            <a:r>
              <a:rPr lang="zh-TW" altLang="en-US" sz="3600" dirty="0"/>
              <a:t>：</a:t>
            </a:r>
          </a:p>
          <a:p>
            <a:pPr marL="1200150" lvl="2" indent="-285750"/>
            <a:r>
              <a:rPr lang="zh-TW" altLang="en-US" sz="3200" dirty="0"/>
              <a:t>只保留取樣率為 </a:t>
            </a:r>
            <a:r>
              <a:rPr lang="en-US" altLang="zh-TW" sz="3200" b="1" dirty="0"/>
              <a:t>100 Hz </a:t>
            </a:r>
            <a:r>
              <a:rPr lang="zh-TW" altLang="en-US" sz="3200" b="1" dirty="0"/>
              <a:t>或 </a:t>
            </a:r>
            <a:r>
              <a:rPr lang="en-US" altLang="zh-TW" sz="3200" b="1" dirty="0"/>
              <a:t>120 Hz</a:t>
            </a:r>
            <a:r>
              <a:rPr lang="zh-TW" altLang="en-US" sz="3200" dirty="0"/>
              <a:t> 的 </a:t>
            </a:r>
            <a:r>
              <a:rPr lang="en-US" altLang="zh-TW" sz="3200" dirty="0"/>
              <a:t>PPG </a:t>
            </a:r>
            <a:r>
              <a:rPr lang="zh-TW" altLang="en-US" sz="3200" dirty="0"/>
              <a:t>資料。若資料取樣率為 </a:t>
            </a:r>
            <a:r>
              <a:rPr lang="en-US" altLang="zh-TW" sz="3200" dirty="0"/>
              <a:t>100 Hz</a:t>
            </a:r>
            <a:r>
              <a:rPr lang="zh-TW" altLang="en-US" sz="3200" dirty="0"/>
              <a:t>，則使用 </a:t>
            </a:r>
            <a:r>
              <a:rPr lang="zh-TW" altLang="en-US" sz="3200" b="1" dirty="0"/>
              <a:t>插值法</a:t>
            </a:r>
            <a:r>
              <a:rPr lang="zh-TW" altLang="en-US" sz="3200" dirty="0"/>
              <a:t> </a:t>
            </a:r>
            <a:r>
              <a:rPr lang="en-US" altLang="zh-TW" sz="3200" dirty="0"/>
              <a:t>(Polyphase Method) </a:t>
            </a:r>
            <a:r>
              <a:rPr lang="zh-TW" altLang="en-US" sz="3200" dirty="0"/>
              <a:t>升取樣到 </a:t>
            </a:r>
            <a:r>
              <a:rPr lang="en-US" altLang="zh-TW" sz="3200" dirty="0"/>
              <a:t>120 Hz</a:t>
            </a:r>
            <a:r>
              <a:rPr lang="zh-TW" altLang="en-US" sz="3200" dirty="0"/>
              <a:t>，以減少取樣頻率差異對模型的影響。</a:t>
            </a:r>
          </a:p>
          <a:p>
            <a:r>
              <a:rPr lang="zh-TW" altLang="en-US" sz="4000" b="1" dirty="0"/>
              <a:t>分段與裁剪</a:t>
            </a:r>
          </a:p>
          <a:p>
            <a:pPr lvl="1"/>
            <a:r>
              <a:rPr lang="zh-TW" altLang="en-US" sz="3600" b="1" dirty="0"/>
              <a:t>固定訊號長度</a:t>
            </a:r>
            <a:r>
              <a:rPr lang="zh-TW" altLang="en-US" sz="3600" dirty="0"/>
              <a:t>：</a:t>
            </a:r>
          </a:p>
          <a:p>
            <a:pPr marL="1200150" lvl="2" indent="-285750"/>
            <a:r>
              <a:rPr lang="en-US" altLang="zh-TW" sz="3200" dirty="0"/>
              <a:t>PPG </a:t>
            </a:r>
            <a:r>
              <a:rPr lang="zh-TW" altLang="en-US" sz="3200" dirty="0"/>
              <a:t>訊號會被調整為固定長度（約 </a:t>
            </a:r>
            <a:r>
              <a:rPr lang="en-US" altLang="zh-TW" sz="3200" b="1" dirty="0"/>
              <a:t>21.3 </a:t>
            </a:r>
            <a:r>
              <a:rPr lang="zh-TW" altLang="en-US" sz="3200" b="1" dirty="0"/>
              <a:t>秒</a:t>
            </a:r>
            <a:r>
              <a:rPr lang="zh-TW" altLang="en-US" sz="3200" dirty="0"/>
              <a:t>，相當於 </a:t>
            </a:r>
            <a:r>
              <a:rPr lang="en-US" altLang="zh-TW" sz="3200" dirty="0"/>
              <a:t>2560 </a:t>
            </a:r>
            <a:r>
              <a:rPr lang="zh-TW" altLang="en-US" sz="3200" dirty="0"/>
              <a:t>個樣本點）。如果訊號不足該長度，會進行 </a:t>
            </a:r>
            <a:r>
              <a:rPr lang="zh-TW" altLang="en-US" sz="3200" b="1" dirty="0"/>
              <a:t>零填充 </a:t>
            </a:r>
            <a:r>
              <a:rPr lang="en-US" altLang="zh-TW" sz="3200" b="1" dirty="0"/>
              <a:t>(Zero Padding)</a:t>
            </a:r>
            <a:r>
              <a:rPr lang="zh-TW" altLang="en-US" sz="3200" dirty="0"/>
              <a:t>；如果訊號過長，則會 </a:t>
            </a:r>
            <a:r>
              <a:rPr lang="zh-TW" altLang="en-US" sz="3200" b="1" dirty="0"/>
              <a:t>裁剪</a:t>
            </a:r>
            <a:r>
              <a:rPr lang="zh-TW" altLang="en-US" sz="3200" dirty="0"/>
              <a:t> 到固定長度。</a:t>
            </a:r>
          </a:p>
          <a:p>
            <a:pPr lvl="1"/>
            <a:r>
              <a:rPr lang="zh-TW" altLang="en-US" sz="3600" b="1" dirty="0"/>
              <a:t>去除訊號開頭和結尾的雜訊</a:t>
            </a:r>
            <a:r>
              <a:rPr lang="zh-TW" altLang="en-US" sz="3600" dirty="0"/>
              <a:t>：</a:t>
            </a:r>
          </a:p>
          <a:p>
            <a:pPr marL="1200150" lvl="2" indent="-285750"/>
            <a:r>
              <a:rPr lang="zh-TW" altLang="en-US" sz="3200" dirty="0"/>
              <a:t>為了減少訊號開頭和結尾可能存在的雜訊，研究團隊在訓練模型時，從每筆 </a:t>
            </a:r>
            <a:r>
              <a:rPr lang="en-US" altLang="zh-TW" sz="3200" dirty="0"/>
              <a:t>PPG </a:t>
            </a:r>
            <a:r>
              <a:rPr lang="zh-TW" altLang="en-US" sz="3200" dirty="0"/>
              <a:t>訊號的開頭裁剪掉 </a:t>
            </a:r>
            <a:r>
              <a:rPr lang="en-US" altLang="zh-TW" sz="3200" b="1" dirty="0"/>
              <a:t>2 </a:t>
            </a:r>
            <a:r>
              <a:rPr lang="zh-TW" altLang="en-US" sz="3200" b="1" dirty="0"/>
              <a:t>個心跳週期</a:t>
            </a:r>
            <a:r>
              <a:rPr lang="zh-TW" altLang="en-US" sz="3200" dirty="0"/>
              <a:t>，從結尾裁剪掉 </a:t>
            </a:r>
            <a:r>
              <a:rPr lang="en-US" altLang="zh-TW" sz="3200" b="1" dirty="0"/>
              <a:t>1 </a:t>
            </a:r>
            <a:r>
              <a:rPr lang="zh-TW" altLang="en-US" sz="3200" b="1" dirty="0"/>
              <a:t>個心跳週期</a:t>
            </a:r>
            <a:r>
              <a:rPr lang="zh-TW" altLang="en-US" sz="3200" dirty="0"/>
              <a:t>。</a:t>
            </a:r>
          </a:p>
          <a:p>
            <a:r>
              <a:rPr lang="zh-TW" altLang="en-US" sz="4000" b="1" dirty="0"/>
              <a:t>心跳間隔與變異性計算</a:t>
            </a:r>
          </a:p>
          <a:p>
            <a:pPr lvl="1"/>
            <a:r>
              <a:rPr lang="zh-TW" altLang="en-US" sz="3600" b="1" dirty="0"/>
              <a:t>心跳檢測</a:t>
            </a:r>
            <a:r>
              <a:rPr lang="zh-TW" altLang="en-US" sz="3600" dirty="0"/>
              <a:t>：</a:t>
            </a:r>
          </a:p>
          <a:p>
            <a:pPr marL="1200150" lvl="2" indent="-285750"/>
            <a:r>
              <a:rPr lang="zh-TW" altLang="en-US" sz="3200" dirty="0"/>
              <a:t>識別 </a:t>
            </a:r>
            <a:r>
              <a:rPr lang="en-US" altLang="zh-TW" sz="3200" dirty="0"/>
              <a:t>PPG </a:t>
            </a:r>
            <a:r>
              <a:rPr lang="zh-TW" altLang="en-US" sz="3200" dirty="0"/>
              <a:t>波形中每個心跳週期的上升緣，用來計算心率 </a:t>
            </a:r>
            <a:r>
              <a:rPr lang="en-US" altLang="zh-TW" sz="3200" dirty="0"/>
              <a:t>(HR) </a:t>
            </a:r>
            <a:r>
              <a:rPr lang="zh-TW" altLang="en-US" sz="3200" dirty="0"/>
              <a:t>和 </a:t>
            </a:r>
            <a:r>
              <a:rPr lang="zh-TW" altLang="en-US" sz="3200" b="1" dirty="0"/>
              <a:t>心率變異性 </a:t>
            </a:r>
            <a:r>
              <a:rPr lang="en-US" altLang="zh-TW" sz="3200" b="1" dirty="0"/>
              <a:t>(Heart Rate Variability, HRV)</a:t>
            </a:r>
            <a:r>
              <a:rPr lang="zh-TW" altLang="en-US" sz="3200" dirty="0"/>
              <a:t>，進一步用於模型訓練。</a:t>
            </a:r>
          </a:p>
          <a:p>
            <a:pPr lvl="1"/>
            <a:r>
              <a:rPr lang="zh-TW" altLang="en-US" sz="3600" b="1" dirty="0"/>
              <a:t>提取心跳特徵</a:t>
            </a:r>
            <a:r>
              <a:rPr lang="zh-TW" altLang="en-US" sz="3600" dirty="0"/>
              <a:t>：</a:t>
            </a:r>
          </a:p>
          <a:p>
            <a:pPr marL="1200150" lvl="2" indent="-285750"/>
            <a:r>
              <a:rPr lang="zh-TW" altLang="en-US" sz="3200" dirty="0"/>
              <a:t>提取心跳間隔 </a:t>
            </a:r>
            <a:r>
              <a:rPr lang="en-US" altLang="zh-TW" sz="3200" dirty="0"/>
              <a:t>(Peak-to-Peak Intervals) </a:t>
            </a:r>
            <a:r>
              <a:rPr lang="zh-TW" altLang="en-US" sz="3200" dirty="0"/>
              <a:t>與波形形狀，以作為判斷糖尿病風險的特徵。</a:t>
            </a:r>
          </a:p>
          <a:p>
            <a:r>
              <a:rPr lang="en-US" altLang="zh-TW" sz="4000" b="1" dirty="0"/>
              <a:t>5. </a:t>
            </a:r>
            <a:r>
              <a:rPr lang="zh-TW" altLang="en-US" sz="4000" b="1" dirty="0"/>
              <a:t>資料分配</a:t>
            </a:r>
          </a:p>
          <a:p>
            <a:pPr lvl="1"/>
            <a:r>
              <a:rPr lang="zh-TW" altLang="en-US" sz="3600" dirty="0"/>
              <a:t>最終處理後的 </a:t>
            </a:r>
            <a:r>
              <a:rPr lang="en-US" altLang="zh-TW" sz="3600" dirty="0"/>
              <a:t>PPG </a:t>
            </a:r>
            <a:r>
              <a:rPr lang="zh-TW" altLang="en-US" sz="3600" dirty="0"/>
              <a:t>訊號被分成三個子集：</a:t>
            </a:r>
            <a:r>
              <a:rPr lang="zh-TW" altLang="en-US" sz="3600" b="1" dirty="0"/>
              <a:t>訓練集 </a:t>
            </a:r>
            <a:r>
              <a:rPr lang="en-US" altLang="zh-TW" sz="3600" b="1" dirty="0"/>
              <a:t>(70%)</a:t>
            </a:r>
            <a:r>
              <a:rPr lang="zh-TW" altLang="en-US" sz="3600" dirty="0"/>
              <a:t>、</a:t>
            </a:r>
            <a:r>
              <a:rPr lang="zh-TW" altLang="en-US" sz="3600" b="1" dirty="0"/>
              <a:t>開發集 </a:t>
            </a:r>
            <a:r>
              <a:rPr lang="en-US" altLang="zh-TW" sz="3600" b="1" dirty="0"/>
              <a:t>(10%)</a:t>
            </a:r>
            <a:r>
              <a:rPr lang="zh-TW" altLang="en-US" sz="3600" dirty="0"/>
              <a:t> 和 </a:t>
            </a:r>
            <a:r>
              <a:rPr lang="zh-TW" altLang="en-US" sz="3600" b="1" dirty="0"/>
              <a:t>測試集 </a:t>
            </a:r>
            <a:r>
              <a:rPr lang="en-US" altLang="zh-TW" sz="3600" b="1" dirty="0"/>
              <a:t>(20%)</a:t>
            </a:r>
            <a:r>
              <a:rPr lang="zh-TW" altLang="en-US" sz="3600" dirty="0"/>
              <a:t>，確保模型的泛化能力。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6597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943</Words>
  <Application>Microsoft Office PowerPoint</Application>
  <PresentationFormat>寬螢幕</PresentationFormat>
  <Paragraphs>65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標楷體</vt:lpstr>
      <vt:lpstr>Arial</vt:lpstr>
      <vt:lpstr>Calibri</vt:lpstr>
      <vt:lpstr>Calibri Light</vt:lpstr>
      <vt:lpstr>Office 佈景主題</vt:lpstr>
      <vt:lpstr>1119</vt:lpstr>
      <vt:lpstr>數據</vt:lpstr>
      <vt:lpstr>模型架構</vt:lpstr>
      <vt:lpstr>超參數</vt:lpstr>
      <vt:lpstr>模型訓練</vt:lpstr>
      <vt:lpstr>模型評估</vt:lpstr>
      <vt:lpstr>總結</vt:lpstr>
      <vt:lpstr>訓練方法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1119</dc:title>
  <dc:creator>翰陞 陳</dc:creator>
  <cp:lastModifiedBy>翰陞 陳</cp:lastModifiedBy>
  <cp:revision>1</cp:revision>
  <dcterms:created xsi:type="dcterms:W3CDTF">2024-11-26T12:13:48Z</dcterms:created>
  <dcterms:modified xsi:type="dcterms:W3CDTF">2024-11-26T12:13:57Z</dcterms:modified>
</cp:coreProperties>
</file>