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59" r:id="rId4"/>
    <p:sldId id="261" r:id="rId5"/>
    <p:sldId id="260" r:id="rId6"/>
    <p:sldId id="262" r:id="rId7"/>
    <p:sldId id="263" r:id="rId8"/>
    <p:sldId id="28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8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6B50B4F-42FB-4A20-A7FC-9D257516FE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27AC5360-40AC-4EE9-B4AB-6B6814A470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9331E453-9A10-4081-AA62-6AF9F74198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64590-4791-4798-9AEC-5E300DA53AE4}" type="datetimeFigureOut">
              <a:rPr lang="zh-TW" altLang="en-US" smtClean="0"/>
              <a:t>2024/10/22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C776AFEF-E1D6-431C-B567-2630EDEEC7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EF70B6E-8E55-42E2-B39F-949B5CFF3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22257-448E-47A1-BA89-3492C612406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33896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7EC1C82-3488-45C3-BDEF-0BC456DAC4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7BEF289C-D7BD-41B2-A916-00CA292F71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E1C907F3-B181-4E96-8787-24A605B6AD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64590-4791-4798-9AEC-5E300DA53AE4}" type="datetimeFigureOut">
              <a:rPr lang="zh-TW" altLang="en-US" smtClean="0"/>
              <a:t>2024/10/22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0FFEE4C8-D210-49C4-A09B-D254097A3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A17AF65-E55D-4C79-90B3-4DED565EB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22257-448E-47A1-BA89-3492C612406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4681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C977249A-C75E-4890-BF9D-D229715E98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5A5EBC22-96D7-4A19-AAAB-3130899137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62543076-010B-4DB6-9515-5B99A4DD45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64590-4791-4798-9AEC-5E300DA53AE4}" type="datetimeFigureOut">
              <a:rPr lang="zh-TW" altLang="en-US" smtClean="0"/>
              <a:t>2024/10/22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1DC2FC3-EBA2-440C-B467-BD7EF6023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6CF94142-026F-417B-B58C-3714B5800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22257-448E-47A1-BA89-3492C612406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98305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DF756DA-0B06-4FE2-96D1-B6335A2C5C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3247DB2-3B62-4622-BC0F-A4400C7DCD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74688D4D-373E-4FB8-8A93-F0AF0F7F9D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64590-4791-4798-9AEC-5E300DA53AE4}" type="datetimeFigureOut">
              <a:rPr lang="zh-TW" altLang="en-US" smtClean="0"/>
              <a:t>2024/10/22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16AC4E7B-D10A-4B59-A905-BDC14A17C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D1DA7166-F44B-480E-A089-B594F944B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22257-448E-47A1-BA89-3492C612406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803493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AC32579-4606-4BA3-98BB-AC494814C6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311E01B1-56A3-4D15-B20E-49A867521E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C2F6C3AF-1DC3-4932-B010-8AAE2045D4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64590-4791-4798-9AEC-5E300DA53AE4}" type="datetimeFigureOut">
              <a:rPr lang="zh-TW" altLang="en-US" smtClean="0"/>
              <a:t>2024/10/22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58F78EB9-CC0C-4F12-BDD7-9088B891C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10DB57A-C1CB-484D-A048-D80DCF7F0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22257-448E-47A1-BA89-3492C612406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58966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EA73F25-A4AD-4A49-8F22-4895F401F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7800ACC-BCB4-4073-9740-649347595C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03350E01-6057-4FEA-B5DB-AC22EE235D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118D9A0C-76CC-4155-8C33-303F477E37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64590-4791-4798-9AEC-5E300DA53AE4}" type="datetimeFigureOut">
              <a:rPr lang="zh-TW" altLang="en-US" smtClean="0"/>
              <a:t>2024/10/22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B5E23D9D-A752-4D44-B47F-D3DAD6626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E9E0FA9A-56A4-42E6-9729-9236D8489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22257-448E-47A1-BA89-3492C612406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84230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696FB12-EFDC-4DDC-AF49-07B268985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63F9822A-AD4A-4805-AEA5-354CB6A97D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B0E7EFF0-0EE6-4AC8-84DA-58E5489571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722303C4-EBCB-4E4D-8A32-16592A4B35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4FDCFD40-3297-49AB-A8CD-44334E7968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7CCFF3D8-49AB-4DF4-901F-318745A84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64590-4791-4798-9AEC-5E300DA53AE4}" type="datetimeFigureOut">
              <a:rPr lang="zh-TW" altLang="en-US" smtClean="0"/>
              <a:t>2024/10/22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6FAD8F69-FE2C-4E39-9CA4-2661974B0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73865AF6-3A5D-4788-A4F6-32C9FD0E6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22257-448E-47A1-BA89-3492C612406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5915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1D6746-7AB6-44F0-9BEA-9627852AC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2139EDD4-C53E-4212-829F-5EE9B2F42A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64590-4791-4798-9AEC-5E300DA53AE4}" type="datetimeFigureOut">
              <a:rPr lang="zh-TW" altLang="en-US" smtClean="0"/>
              <a:t>2024/10/22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856A82AB-4B7B-4508-BCC3-31869891DA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F2007B5C-5242-45A6-8B6A-9A352CCAA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22257-448E-47A1-BA89-3492C612406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13824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1E7060B0-668E-4E4B-89B0-504961B457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64590-4791-4798-9AEC-5E300DA53AE4}" type="datetimeFigureOut">
              <a:rPr lang="zh-TW" altLang="en-US" smtClean="0"/>
              <a:t>2024/10/22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FDA03A3E-282F-4931-9903-984E86043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37DB2FD0-9562-44D9-AC39-A456E4975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22257-448E-47A1-BA89-3492C612406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513265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0532006-2B63-4ADB-B8FE-542EE78C8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9E8044F-EAD9-4B65-86F7-535E9E412A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B82E6A1B-1CAA-487B-9F3A-A5BDB76A61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8E0B7069-E056-4A11-9183-4E52BEDA84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64590-4791-4798-9AEC-5E300DA53AE4}" type="datetimeFigureOut">
              <a:rPr lang="zh-TW" altLang="en-US" smtClean="0"/>
              <a:t>2024/10/22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2EED5FA1-B3C7-4CA7-B275-3BA68DA5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76C14792-9401-4552-9EE5-56926DC5D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22257-448E-47A1-BA89-3492C612406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84548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A3E6E7B-7E37-4D30-8880-B177788276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1CEFEACA-7A43-4ACF-B698-4EEBF4D650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BEC2007E-6B0D-45B9-A460-B23B3F9CE2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88A73710-7A00-4CC6-A607-8F45B3303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64590-4791-4798-9AEC-5E300DA53AE4}" type="datetimeFigureOut">
              <a:rPr lang="zh-TW" altLang="en-US" smtClean="0"/>
              <a:t>2024/10/22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5E488E2A-1327-45B5-8BF3-8242C8BAC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EC28D7BE-4660-4735-B73E-CF08E2CC3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22257-448E-47A1-BA89-3492C612406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62453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F4E81983-8978-4D4D-A5B1-A99BCDE7CD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C4D20B09-E2C7-4525-9F89-71F4459E35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433E26DB-D51A-4F7C-A0DD-BE5C70D9F3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E64590-4791-4798-9AEC-5E300DA53AE4}" type="datetimeFigureOut">
              <a:rPr lang="zh-TW" altLang="en-US" smtClean="0"/>
              <a:t>2024/10/22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0F3E46FB-774C-4F16-9A23-01D0B30F0B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6FFC5D11-1810-4AE4-8EEF-3FCBC6E9A7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022257-448E-47A1-BA89-3492C612406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28638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68F860E-0442-46E2-9967-F5DCECC6F37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/>
              <a:t>葡萄糖實驗波段整理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F98FB5CB-803C-4685-A75B-7FE81E1B004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8689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B8099C3-A06D-4D04-AD3B-380860D775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陳翰陞</a:t>
            </a:r>
            <a:r>
              <a:rPr lang="en-US" altLang="zh-TW" dirty="0"/>
              <a:t>_</a:t>
            </a:r>
            <a:r>
              <a:rPr lang="zh-TW" altLang="en-US" dirty="0"/>
              <a:t>飯後</a:t>
            </a:r>
            <a:r>
              <a:rPr lang="en-US" altLang="zh-TW" dirty="0"/>
              <a:t>1h</a:t>
            </a:r>
            <a:endParaRPr lang="zh-TW" altLang="en-US" dirty="0"/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EF71C0B3-41E5-4ED5-869D-2199E7CA83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18877"/>
            <a:ext cx="12192000" cy="4344944"/>
          </a:xfrm>
          <a:prstGeom prst="rect">
            <a:avLst/>
          </a:prstGeom>
        </p:spPr>
      </p:pic>
      <p:sp>
        <p:nvSpPr>
          <p:cNvPr id="11" name="文字方塊 10">
            <a:extLst>
              <a:ext uri="{FF2B5EF4-FFF2-40B4-BE49-F238E27FC236}">
                <a16:creationId xmlns:a16="http://schemas.microsoft.com/office/drawing/2014/main" id="{A588F3D7-9FED-4ADA-A79D-74CD2B5CD480}"/>
              </a:ext>
            </a:extLst>
          </p:cNvPr>
          <p:cNvSpPr txBox="1"/>
          <p:nvPr/>
        </p:nvSpPr>
        <p:spPr>
          <a:xfrm>
            <a:off x="609600" y="2015386"/>
            <a:ext cx="536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3D</a:t>
            </a: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A9126847-4C9F-43C2-B65E-7A33B79DF584}"/>
              </a:ext>
            </a:extLst>
          </p:cNvPr>
          <p:cNvSpPr txBox="1"/>
          <p:nvPr/>
        </p:nvSpPr>
        <p:spPr>
          <a:xfrm>
            <a:off x="2165007" y="2015386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波段</a:t>
            </a:r>
            <a:r>
              <a:rPr lang="en-US" altLang="zh-TW" dirty="0"/>
              <a:t>_</a:t>
            </a:r>
            <a:r>
              <a:rPr lang="zh-TW" altLang="en-US" dirty="0"/>
              <a:t>未平均</a:t>
            </a: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65865E9C-B985-4F74-9B49-98702C47B749}"/>
              </a:ext>
            </a:extLst>
          </p:cNvPr>
          <p:cNvSpPr txBox="1"/>
          <p:nvPr/>
        </p:nvSpPr>
        <p:spPr>
          <a:xfrm>
            <a:off x="6333740" y="2015386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時間</a:t>
            </a:r>
            <a:r>
              <a:rPr lang="en-US" altLang="zh-TW" dirty="0"/>
              <a:t>_</a:t>
            </a:r>
            <a:r>
              <a:rPr lang="zh-TW" altLang="en-US" dirty="0"/>
              <a:t>未平均</a:t>
            </a: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422302E0-581D-4369-A722-9F5A9B1CD89C}"/>
              </a:ext>
            </a:extLst>
          </p:cNvPr>
          <p:cNvSpPr txBox="1"/>
          <p:nvPr/>
        </p:nvSpPr>
        <p:spPr>
          <a:xfrm>
            <a:off x="4302421" y="2015386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波段</a:t>
            </a:r>
            <a:r>
              <a:rPr lang="en-US" altLang="zh-TW" dirty="0"/>
              <a:t>_</a:t>
            </a:r>
            <a:r>
              <a:rPr lang="zh-TW" altLang="en-US" dirty="0"/>
              <a:t>平均</a:t>
            </a: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F07E9B0F-410B-4797-8819-1390C34E95DE}"/>
              </a:ext>
            </a:extLst>
          </p:cNvPr>
          <p:cNvSpPr txBox="1"/>
          <p:nvPr/>
        </p:nvSpPr>
        <p:spPr>
          <a:xfrm>
            <a:off x="8572230" y="2015386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時間</a:t>
            </a:r>
            <a:r>
              <a:rPr lang="en-US" altLang="zh-TW" dirty="0"/>
              <a:t>_</a:t>
            </a:r>
            <a:r>
              <a:rPr lang="zh-TW" altLang="en-US" dirty="0"/>
              <a:t>平均</a:t>
            </a:r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9688EF69-441E-4616-907C-BF436799BA3D}"/>
              </a:ext>
            </a:extLst>
          </p:cNvPr>
          <p:cNvSpPr txBox="1"/>
          <p:nvPr/>
        </p:nvSpPr>
        <p:spPr>
          <a:xfrm>
            <a:off x="10705237" y="2015386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濾波後</a:t>
            </a:r>
          </a:p>
        </p:txBody>
      </p:sp>
    </p:spTree>
    <p:extLst>
      <p:ext uri="{BB962C8B-B14F-4D97-AF65-F5344CB8AC3E}">
        <p14:creationId xmlns:p14="http://schemas.microsoft.com/office/powerpoint/2010/main" val="5287852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3FA256C-F726-48E8-880A-65CB65C717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陳翰陞</a:t>
            </a:r>
            <a:r>
              <a:rPr lang="en-US" altLang="zh-TW" dirty="0"/>
              <a:t>_</a:t>
            </a:r>
            <a:r>
              <a:rPr lang="zh-TW" altLang="en-US" dirty="0"/>
              <a:t>飯後</a:t>
            </a:r>
            <a:r>
              <a:rPr lang="en-US" altLang="zh-TW" dirty="0"/>
              <a:t>2h</a:t>
            </a:r>
            <a:endParaRPr lang="zh-TW" altLang="en-US" dirty="0"/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AF07C648-A544-4B20-9966-009257DE74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84718"/>
            <a:ext cx="12192000" cy="4361012"/>
          </a:xfrm>
          <a:prstGeom prst="rect">
            <a:avLst/>
          </a:prstGeom>
        </p:spPr>
      </p:pic>
      <p:sp>
        <p:nvSpPr>
          <p:cNvPr id="17" name="文字方塊 16">
            <a:extLst>
              <a:ext uri="{FF2B5EF4-FFF2-40B4-BE49-F238E27FC236}">
                <a16:creationId xmlns:a16="http://schemas.microsoft.com/office/drawing/2014/main" id="{46FA2FDE-24EE-409A-88C3-0FCF08C1BADB}"/>
              </a:ext>
            </a:extLst>
          </p:cNvPr>
          <p:cNvSpPr txBox="1"/>
          <p:nvPr/>
        </p:nvSpPr>
        <p:spPr>
          <a:xfrm>
            <a:off x="609600" y="2015386"/>
            <a:ext cx="536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3D</a:t>
            </a:r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0F02724C-753F-4526-88F9-FEE478B40365}"/>
              </a:ext>
            </a:extLst>
          </p:cNvPr>
          <p:cNvSpPr txBox="1"/>
          <p:nvPr/>
        </p:nvSpPr>
        <p:spPr>
          <a:xfrm>
            <a:off x="2165007" y="2015386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波段</a:t>
            </a:r>
            <a:r>
              <a:rPr lang="en-US" altLang="zh-TW" dirty="0"/>
              <a:t>_</a:t>
            </a:r>
            <a:r>
              <a:rPr lang="zh-TW" altLang="en-US" dirty="0"/>
              <a:t>未平均</a:t>
            </a:r>
          </a:p>
        </p:txBody>
      </p: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7D908A2C-A5B9-438B-A033-A470C408A881}"/>
              </a:ext>
            </a:extLst>
          </p:cNvPr>
          <p:cNvSpPr txBox="1"/>
          <p:nvPr/>
        </p:nvSpPr>
        <p:spPr>
          <a:xfrm>
            <a:off x="6333740" y="2015386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時間</a:t>
            </a:r>
            <a:r>
              <a:rPr lang="en-US" altLang="zh-TW" dirty="0"/>
              <a:t>_</a:t>
            </a:r>
            <a:r>
              <a:rPr lang="zh-TW" altLang="en-US" dirty="0"/>
              <a:t>未平均</a:t>
            </a:r>
          </a:p>
        </p:txBody>
      </p: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915B5D23-BC84-4E91-B02E-3AD58AED85E7}"/>
              </a:ext>
            </a:extLst>
          </p:cNvPr>
          <p:cNvSpPr txBox="1"/>
          <p:nvPr/>
        </p:nvSpPr>
        <p:spPr>
          <a:xfrm>
            <a:off x="4302421" y="2015386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波段</a:t>
            </a:r>
            <a:r>
              <a:rPr lang="en-US" altLang="zh-TW" dirty="0"/>
              <a:t>_</a:t>
            </a:r>
            <a:r>
              <a:rPr lang="zh-TW" altLang="en-US" dirty="0"/>
              <a:t>平均</a:t>
            </a:r>
          </a:p>
        </p:txBody>
      </p: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ABBBD388-40A5-4540-9D31-3AC53BA97AD9}"/>
              </a:ext>
            </a:extLst>
          </p:cNvPr>
          <p:cNvSpPr txBox="1"/>
          <p:nvPr/>
        </p:nvSpPr>
        <p:spPr>
          <a:xfrm>
            <a:off x="8572230" y="2015386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時間</a:t>
            </a:r>
            <a:r>
              <a:rPr lang="en-US" altLang="zh-TW" dirty="0"/>
              <a:t>_</a:t>
            </a:r>
            <a:r>
              <a:rPr lang="zh-TW" altLang="en-US" dirty="0"/>
              <a:t>平均</a:t>
            </a:r>
          </a:p>
        </p:txBody>
      </p: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151F7D0A-1106-401D-A848-29CA77A26B38}"/>
              </a:ext>
            </a:extLst>
          </p:cNvPr>
          <p:cNvSpPr txBox="1"/>
          <p:nvPr/>
        </p:nvSpPr>
        <p:spPr>
          <a:xfrm>
            <a:off x="10705237" y="2015386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濾波後</a:t>
            </a:r>
          </a:p>
        </p:txBody>
      </p:sp>
    </p:spTree>
    <p:extLst>
      <p:ext uri="{BB962C8B-B14F-4D97-AF65-F5344CB8AC3E}">
        <p14:creationId xmlns:p14="http://schemas.microsoft.com/office/powerpoint/2010/main" val="24950853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6E142C8-D4DE-4765-AF46-6DA751FAB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張芮綺</a:t>
            </a:r>
            <a:r>
              <a:rPr lang="en-US" altLang="zh-TW" dirty="0"/>
              <a:t>_</a:t>
            </a:r>
            <a:r>
              <a:rPr lang="zh-TW" altLang="en-US" dirty="0"/>
              <a:t>空腹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CD6B7D8E-2E1D-469F-A7B5-53BB680852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84718"/>
            <a:ext cx="12192000" cy="4445301"/>
          </a:xfrm>
          <a:prstGeom prst="rect">
            <a:avLst/>
          </a:prstGeom>
        </p:spPr>
      </p:pic>
      <p:sp>
        <p:nvSpPr>
          <p:cNvPr id="11" name="文字方塊 10">
            <a:extLst>
              <a:ext uri="{FF2B5EF4-FFF2-40B4-BE49-F238E27FC236}">
                <a16:creationId xmlns:a16="http://schemas.microsoft.com/office/drawing/2014/main" id="{99FCC5E1-07F3-44A1-BE6B-86B31E4B9F23}"/>
              </a:ext>
            </a:extLst>
          </p:cNvPr>
          <p:cNvSpPr txBox="1"/>
          <p:nvPr/>
        </p:nvSpPr>
        <p:spPr>
          <a:xfrm>
            <a:off x="609600" y="2015386"/>
            <a:ext cx="536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3D</a:t>
            </a: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82C96C3A-48EF-4F0D-90C6-51B9AD428226}"/>
              </a:ext>
            </a:extLst>
          </p:cNvPr>
          <p:cNvSpPr txBox="1"/>
          <p:nvPr/>
        </p:nvSpPr>
        <p:spPr>
          <a:xfrm>
            <a:off x="2165007" y="2015386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波段</a:t>
            </a:r>
            <a:r>
              <a:rPr lang="en-US" altLang="zh-TW" dirty="0"/>
              <a:t>_</a:t>
            </a:r>
            <a:r>
              <a:rPr lang="zh-TW" altLang="en-US" dirty="0"/>
              <a:t>未平均</a:t>
            </a: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A86EFB1E-E020-493D-9C93-4D7F4128D930}"/>
              </a:ext>
            </a:extLst>
          </p:cNvPr>
          <p:cNvSpPr txBox="1"/>
          <p:nvPr/>
        </p:nvSpPr>
        <p:spPr>
          <a:xfrm>
            <a:off x="6333740" y="2015386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時間</a:t>
            </a:r>
            <a:r>
              <a:rPr lang="en-US" altLang="zh-TW" dirty="0"/>
              <a:t>_</a:t>
            </a:r>
            <a:r>
              <a:rPr lang="zh-TW" altLang="en-US" dirty="0"/>
              <a:t>未平均</a:t>
            </a: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9593DDB7-2452-4406-9728-672B7316AA51}"/>
              </a:ext>
            </a:extLst>
          </p:cNvPr>
          <p:cNvSpPr txBox="1"/>
          <p:nvPr/>
        </p:nvSpPr>
        <p:spPr>
          <a:xfrm>
            <a:off x="4302421" y="2015386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波段</a:t>
            </a:r>
            <a:r>
              <a:rPr lang="en-US" altLang="zh-TW" dirty="0"/>
              <a:t>_</a:t>
            </a:r>
            <a:r>
              <a:rPr lang="zh-TW" altLang="en-US" dirty="0"/>
              <a:t>平均</a:t>
            </a: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F3268DD5-3534-49C0-A75E-4C0EC76BAC17}"/>
              </a:ext>
            </a:extLst>
          </p:cNvPr>
          <p:cNvSpPr txBox="1"/>
          <p:nvPr/>
        </p:nvSpPr>
        <p:spPr>
          <a:xfrm>
            <a:off x="8572230" y="2015386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時間</a:t>
            </a:r>
            <a:r>
              <a:rPr lang="en-US" altLang="zh-TW" dirty="0"/>
              <a:t>_</a:t>
            </a:r>
            <a:r>
              <a:rPr lang="zh-TW" altLang="en-US" dirty="0"/>
              <a:t>平均</a:t>
            </a:r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04490EE8-C151-432C-A256-2BA59B196362}"/>
              </a:ext>
            </a:extLst>
          </p:cNvPr>
          <p:cNvSpPr txBox="1"/>
          <p:nvPr/>
        </p:nvSpPr>
        <p:spPr>
          <a:xfrm>
            <a:off x="10705237" y="2015386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濾波後</a:t>
            </a:r>
          </a:p>
        </p:txBody>
      </p:sp>
    </p:spTree>
    <p:extLst>
      <p:ext uri="{BB962C8B-B14F-4D97-AF65-F5344CB8AC3E}">
        <p14:creationId xmlns:p14="http://schemas.microsoft.com/office/powerpoint/2010/main" val="42224928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1467BFF-82AC-4172-8891-46CBB57F1F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張芮綺</a:t>
            </a:r>
            <a:r>
              <a:rPr lang="en-US" altLang="zh-TW" dirty="0"/>
              <a:t>_</a:t>
            </a:r>
            <a:r>
              <a:rPr lang="zh-TW" altLang="en-US" dirty="0"/>
              <a:t>飯後</a:t>
            </a:r>
            <a:r>
              <a:rPr lang="en-US" altLang="zh-TW" dirty="0"/>
              <a:t>1h</a:t>
            </a:r>
            <a:endParaRPr lang="zh-TW" altLang="en-US" dirty="0"/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F745FD9D-6084-4AAA-8E1E-9DB8A1A51D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84718"/>
            <a:ext cx="12192000" cy="4455886"/>
          </a:xfrm>
          <a:prstGeom prst="rect">
            <a:avLst/>
          </a:prstGeom>
        </p:spPr>
      </p:pic>
      <p:sp>
        <p:nvSpPr>
          <p:cNvPr id="11" name="文字方塊 10">
            <a:extLst>
              <a:ext uri="{FF2B5EF4-FFF2-40B4-BE49-F238E27FC236}">
                <a16:creationId xmlns:a16="http://schemas.microsoft.com/office/drawing/2014/main" id="{C7566EAB-7D9D-42E8-90F0-246BC57D07F9}"/>
              </a:ext>
            </a:extLst>
          </p:cNvPr>
          <p:cNvSpPr txBox="1"/>
          <p:nvPr/>
        </p:nvSpPr>
        <p:spPr>
          <a:xfrm>
            <a:off x="609600" y="2015386"/>
            <a:ext cx="536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3D</a:t>
            </a: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5A475667-EFB4-47FC-95DB-26850C4A879A}"/>
              </a:ext>
            </a:extLst>
          </p:cNvPr>
          <p:cNvSpPr txBox="1"/>
          <p:nvPr/>
        </p:nvSpPr>
        <p:spPr>
          <a:xfrm>
            <a:off x="2165007" y="2015386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波段</a:t>
            </a:r>
            <a:r>
              <a:rPr lang="en-US" altLang="zh-TW" dirty="0"/>
              <a:t>_</a:t>
            </a:r>
            <a:r>
              <a:rPr lang="zh-TW" altLang="en-US" dirty="0"/>
              <a:t>未平均</a:t>
            </a: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3D51633F-3A53-4A9E-A254-8C52C40CBE09}"/>
              </a:ext>
            </a:extLst>
          </p:cNvPr>
          <p:cNvSpPr txBox="1"/>
          <p:nvPr/>
        </p:nvSpPr>
        <p:spPr>
          <a:xfrm>
            <a:off x="6333740" y="2015386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時間</a:t>
            </a:r>
            <a:r>
              <a:rPr lang="en-US" altLang="zh-TW" dirty="0"/>
              <a:t>_</a:t>
            </a:r>
            <a:r>
              <a:rPr lang="zh-TW" altLang="en-US" dirty="0"/>
              <a:t>未平均</a:t>
            </a: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24AB89C4-8B5B-4EFD-B751-E2DF2EA31AA6}"/>
              </a:ext>
            </a:extLst>
          </p:cNvPr>
          <p:cNvSpPr txBox="1"/>
          <p:nvPr/>
        </p:nvSpPr>
        <p:spPr>
          <a:xfrm>
            <a:off x="4302421" y="2015386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波段</a:t>
            </a:r>
            <a:r>
              <a:rPr lang="en-US" altLang="zh-TW" dirty="0"/>
              <a:t>_</a:t>
            </a:r>
            <a:r>
              <a:rPr lang="zh-TW" altLang="en-US" dirty="0"/>
              <a:t>平均</a:t>
            </a: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4A10BBEF-EE40-4C20-B6C4-0032623290D2}"/>
              </a:ext>
            </a:extLst>
          </p:cNvPr>
          <p:cNvSpPr txBox="1"/>
          <p:nvPr/>
        </p:nvSpPr>
        <p:spPr>
          <a:xfrm>
            <a:off x="8572230" y="2015386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時間</a:t>
            </a:r>
            <a:r>
              <a:rPr lang="en-US" altLang="zh-TW" dirty="0"/>
              <a:t>_</a:t>
            </a:r>
            <a:r>
              <a:rPr lang="zh-TW" altLang="en-US" dirty="0"/>
              <a:t>平均</a:t>
            </a:r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9D830F00-87E0-48A0-8435-CF3BC7E9A947}"/>
              </a:ext>
            </a:extLst>
          </p:cNvPr>
          <p:cNvSpPr txBox="1"/>
          <p:nvPr/>
        </p:nvSpPr>
        <p:spPr>
          <a:xfrm>
            <a:off x="10705237" y="2015386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濾波後</a:t>
            </a:r>
          </a:p>
        </p:txBody>
      </p:sp>
    </p:spTree>
    <p:extLst>
      <p:ext uri="{BB962C8B-B14F-4D97-AF65-F5344CB8AC3E}">
        <p14:creationId xmlns:p14="http://schemas.microsoft.com/office/powerpoint/2010/main" val="26098667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FAF024D-17F5-469E-9FF8-5A32DF21E0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張芮綺</a:t>
            </a:r>
            <a:r>
              <a:rPr lang="en-US" altLang="zh-TW" dirty="0"/>
              <a:t>_</a:t>
            </a:r>
            <a:r>
              <a:rPr lang="zh-TW" altLang="en-US" dirty="0"/>
              <a:t>飯後</a:t>
            </a:r>
            <a:r>
              <a:rPr lang="en-US" altLang="zh-TW" dirty="0"/>
              <a:t>2h</a:t>
            </a:r>
            <a:endParaRPr lang="zh-TW" altLang="en-US" dirty="0"/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83E6C408-8E19-4153-AC0E-797BACE47F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84718"/>
            <a:ext cx="12192000" cy="4453235"/>
          </a:xfrm>
          <a:prstGeom prst="rect">
            <a:avLst/>
          </a:prstGeom>
        </p:spPr>
      </p:pic>
      <p:sp>
        <p:nvSpPr>
          <p:cNvPr id="11" name="文字方塊 10">
            <a:extLst>
              <a:ext uri="{FF2B5EF4-FFF2-40B4-BE49-F238E27FC236}">
                <a16:creationId xmlns:a16="http://schemas.microsoft.com/office/drawing/2014/main" id="{DC6B2F65-4569-4558-9AE7-55E9DDAD0806}"/>
              </a:ext>
            </a:extLst>
          </p:cNvPr>
          <p:cNvSpPr txBox="1"/>
          <p:nvPr/>
        </p:nvSpPr>
        <p:spPr>
          <a:xfrm>
            <a:off x="609600" y="2015386"/>
            <a:ext cx="536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3D</a:t>
            </a: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C9D40395-6407-4771-8387-0110D48E648D}"/>
              </a:ext>
            </a:extLst>
          </p:cNvPr>
          <p:cNvSpPr txBox="1"/>
          <p:nvPr/>
        </p:nvSpPr>
        <p:spPr>
          <a:xfrm>
            <a:off x="2165007" y="2015386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波段</a:t>
            </a:r>
            <a:r>
              <a:rPr lang="en-US" altLang="zh-TW" dirty="0"/>
              <a:t>_</a:t>
            </a:r>
            <a:r>
              <a:rPr lang="zh-TW" altLang="en-US" dirty="0"/>
              <a:t>未平均</a:t>
            </a: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A82A67C6-57CC-49BD-B3AE-329D684BFA57}"/>
              </a:ext>
            </a:extLst>
          </p:cNvPr>
          <p:cNvSpPr txBox="1"/>
          <p:nvPr/>
        </p:nvSpPr>
        <p:spPr>
          <a:xfrm>
            <a:off x="6333740" y="2015386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時間</a:t>
            </a:r>
            <a:r>
              <a:rPr lang="en-US" altLang="zh-TW" dirty="0"/>
              <a:t>_</a:t>
            </a:r>
            <a:r>
              <a:rPr lang="zh-TW" altLang="en-US" dirty="0"/>
              <a:t>未平均</a:t>
            </a: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801E6AAA-25D0-4531-8E65-3C55580BC131}"/>
              </a:ext>
            </a:extLst>
          </p:cNvPr>
          <p:cNvSpPr txBox="1"/>
          <p:nvPr/>
        </p:nvSpPr>
        <p:spPr>
          <a:xfrm>
            <a:off x="4302421" y="2015386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波段</a:t>
            </a:r>
            <a:r>
              <a:rPr lang="en-US" altLang="zh-TW" dirty="0"/>
              <a:t>_</a:t>
            </a:r>
            <a:r>
              <a:rPr lang="zh-TW" altLang="en-US" dirty="0"/>
              <a:t>平均</a:t>
            </a: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3E224C2C-C4A8-4174-B06F-2658883A38AE}"/>
              </a:ext>
            </a:extLst>
          </p:cNvPr>
          <p:cNvSpPr txBox="1"/>
          <p:nvPr/>
        </p:nvSpPr>
        <p:spPr>
          <a:xfrm>
            <a:off x="8572230" y="2015386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時間</a:t>
            </a:r>
            <a:r>
              <a:rPr lang="en-US" altLang="zh-TW" dirty="0"/>
              <a:t>_</a:t>
            </a:r>
            <a:r>
              <a:rPr lang="zh-TW" altLang="en-US" dirty="0"/>
              <a:t>平均</a:t>
            </a:r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9A917F2D-87F1-4747-A169-F1206E5E0559}"/>
              </a:ext>
            </a:extLst>
          </p:cNvPr>
          <p:cNvSpPr txBox="1"/>
          <p:nvPr/>
        </p:nvSpPr>
        <p:spPr>
          <a:xfrm>
            <a:off x="10705237" y="2015386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濾波後</a:t>
            </a:r>
          </a:p>
        </p:txBody>
      </p:sp>
    </p:spTree>
    <p:extLst>
      <p:ext uri="{BB962C8B-B14F-4D97-AF65-F5344CB8AC3E}">
        <p14:creationId xmlns:p14="http://schemas.microsoft.com/office/powerpoint/2010/main" val="37756676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51F727E-3E7A-41F0-9C6A-71D27936F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王凱鋒</a:t>
            </a:r>
            <a:r>
              <a:rPr lang="en-US" altLang="zh-TW" dirty="0"/>
              <a:t>_</a:t>
            </a:r>
            <a:r>
              <a:rPr lang="zh-TW" altLang="en-US" dirty="0"/>
              <a:t>空腹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1A5728EE-4D71-4959-96D2-0692587BA3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84718"/>
            <a:ext cx="12192000" cy="4465801"/>
          </a:xfrm>
          <a:prstGeom prst="rect">
            <a:avLst/>
          </a:prstGeom>
        </p:spPr>
      </p:pic>
      <p:sp>
        <p:nvSpPr>
          <p:cNvPr id="11" name="文字方塊 10">
            <a:extLst>
              <a:ext uri="{FF2B5EF4-FFF2-40B4-BE49-F238E27FC236}">
                <a16:creationId xmlns:a16="http://schemas.microsoft.com/office/drawing/2014/main" id="{66E1325D-0B5D-4B5F-AFD5-4B9A6D7CBAA6}"/>
              </a:ext>
            </a:extLst>
          </p:cNvPr>
          <p:cNvSpPr txBox="1"/>
          <p:nvPr/>
        </p:nvSpPr>
        <p:spPr>
          <a:xfrm>
            <a:off x="609600" y="2015386"/>
            <a:ext cx="536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3D</a:t>
            </a: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444ED5E4-885D-4C93-B26F-994D0BE0D490}"/>
              </a:ext>
            </a:extLst>
          </p:cNvPr>
          <p:cNvSpPr txBox="1"/>
          <p:nvPr/>
        </p:nvSpPr>
        <p:spPr>
          <a:xfrm>
            <a:off x="2165007" y="2015386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波段</a:t>
            </a:r>
            <a:r>
              <a:rPr lang="en-US" altLang="zh-TW" dirty="0"/>
              <a:t>_</a:t>
            </a:r>
            <a:r>
              <a:rPr lang="zh-TW" altLang="en-US" dirty="0"/>
              <a:t>未平均</a:t>
            </a: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BB03F2EB-8552-421E-BC81-D9000B145F9D}"/>
              </a:ext>
            </a:extLst>
          </p:cNvPr>
          <p:cNvSpPr txBox="1"/>
          <p:nvPr/>
        </p:nvSpPr>
        <p:spPr>
          <a:xfrm>
            <a:off x="6333740" y="2015386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時間</a:t>
            </a:r>
            <a:r>
              <a:rPr lang="en-US" altLang="zh-TW" dirty="0"/>
              <a:t>_</a:t>
            </a:r>
            <a:r>
              <a:rPr lang="zh-TW" altLang="en-US" dirty="0"/>
              <a:t>未平均</a:t>
            </a: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7E92FDBE-ABEA-4C83-8C2E-8BB54F9DB8B7}"/>
              </a:ext>
            </a:extLst>
          </p:cNvPr>
          <p:cNvSpPr txBox="1"/>
          <p:nvPr/>
        </p:nvSpPr>
        <p:spPr>
          <a:xfrm>
            <a:off x="4302421" y="2015386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波段</a:t>
            </a:r>
            <a:r>
              <a:rPr lang="en-US" altLang="zh-TW" dirty="0"/>
              <a:t>_</a:t>
            </a:r>
            <a:r>
              <a:rPr lang="zh-TW" altLang="en-US" dirty="0"/>
              <a:t>平均</a:t>
            </a: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658BA393-98BA-46E9-9407-60BB0F7B3B47}"/>
              </a:ext>
            </a:extLst>
          </p:cNvPr>
          <p:cNvSpPr txBox="1"/>
          <p:nvPr/>
        </p:nvSpPr>
        <p:spPr>
          <a:xfrm>
            <a:off x="8572230" y="2015386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時間</a:t>
            </a:r>
            <a:r>
              <a:rPr lang="en-US" altLang="zh-TW" dirty="0"/>
              <a:t>_</a:t>
            </a:r>
            <a:r>
              <a:rPr lang="zh-TW" altLang="en-US" dirty="0"/>
              <a:t>平均</a:t>
            </a:r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FD7D7E29-67BB-4C32-AD44-F8467B0BD554}"/>
              </a:ext>
            </a:extLst>
          </p:cNvPr>
          <p:cNvSpPr txBox="1"/>
          <p:nvPr/>
        </p:nvSpPr>
        <p:spPr>
          <a:xfrm>
            <a:off x="10705237" y="2015386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濾波後</a:t>
            </a:r>
          </a:p>
        </p:txBody>
      </p:sp>
    </p:spTree>
    <p:extLst>
      <p:ext uri="{BB962C8B-B14F-4D97-AF65-F5344CB8AC3E}">
        <p14:creationId xmlns:p14="http://schemas.microsoft.com/office/powerpoint/2010/main" val="7649097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242A2FD-AD72-4932-B33E-BC034842B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王凱鋒</a:t>
            </a:r>
            <a:r>
              <a:rPr lang="en-US" altLang="zh-TW" dirty="0"/>
              <a:t>_</a:t>
            </a:r>
            <a:r>
              <a:rPr lang="zh-TW" altLang="en-US" dirty="0"/>
              <a:t>飯後</a:t>
            </a:r>
            <a:r>
              <a:rPr lang="en-US" altLang="zh-TW" dirty="0"/>
              <a:t>1h</a:t>
            </a:r>
            <a:endParaRPr lang="zh-TW" altLang="en-US" dirty="0"/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BA32BAF8-57E3-4204-8535-AE6C4EB6A8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84718"/>
            <a:ext cx="12192000" cy="4414345"/>
          </a:xfrm>
          <a:prstGeom prst="rect">
            <a:avLst/>
          </a:prstGeom>
        </p:spPr>
      </p:pic>
      <p:sp>
        <p:nvSpPr>
          <p:cNvPr id="11" name="文字方塊 10">
            <a:extLst>
              <a:ext uri="{FF2B5EF4-FFF2-40B4-BE49-F238E27FC236}">
                <a16:creationId xmlns:a16="http://schemas.microsoft.com/office/drawing/2014/main" id="{6C3B151E-0926-4C06-A7CB-BF8F345CD584}"/>
              </a:ext>
            </a:extLst>
          </p:cNvPr>
          <p:cNvSpPr txBox="1"/>
          <p:nvPr/>
        </p:nvSpPr>
        <p:spPr>
          <a:xfrm>
            <a:off x="609600" y="2015386"/>
            <a:ext cx="536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3D</a:t>
            </a: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A5269D98-03F7-4A8F-B78E-D29154F812B5}"/>
              </a:ext>
            </a:extLst>
          </p:cNvPr>
          <p:cNvSpPr txBox="1"/>
          <p:nvPr/>
        </p:nvSpPr>
        <p:spPr>
          <a:xfrm>
            <a:off x="2165007" y="2015386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波段</a:t>
            </a:r>
            <a:r>
              <a:rPr lang="en-US" altLang="zh-TW" dirty="0"/>
              <a:t>_</a:t>
            </a:r>
            <a:r>
              <a:rPr lang="zh-TW" altLang="en-US" dirty="0"/>
              <a:t>未平均</a:t>
            </a: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BB06BF78-A9A0-42C2-A0BF-D9D61A432861}"/>
              </a:ext>
            </a:extLst>
          </p:cNvPr>
          <p:cNvSpPr txBox="1"/>
          <p:nvPr/>
        </p:nvSpPr>
        <p:spPr>
          <a:xfrm>
            <a:off x="6333740" y="2015386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時間</a:t>
            </a:r>
            <a:r>
              <a:rPr lang="en-US" altLang="zh-TW" dirty="0"/>
              <a:t>_</a:t>
            </a:r>
            <a:r>
              <a:rPr lang="zh-TW" altLang="en-US" dirty="0"/>
              <a:t>未平均</a:t>
            </a: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81EAA2F3-EEAC-408D-859F-71083AEB6244}"/>
              </a:ext>
            </a:extLst>
          </p:cNvPr>
          <p:cNvSpPr txBox="1"/>
          <p:nvPr/>
        </p:nvSpPr>
        <p:spPr>
          <a:xfrm>
            <a:off x="4302421" y="2015386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波段</a:t>
            </a:r>
            <a:r>
              <a:rPr lang="en-US" altLang="zh-TW" dirty="0"/>
              <a:t>_</a:t>
            </a:r>
            <a:r>
              <a:rPr lang="zh-TW" altLang="en-US" dirty="0"/>
              <a:t>平均</a:t>
            </a: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2B0F84E4-36E6-4DA2-A689-A51BF15DB912}"/>
              </a:ext>
            </a:extLst>
          </p:cNvPr>
          <p:cNvSpPr txBox="1"/>
          <p:nvPr/>
        </p:nvSpPr>
        <p:spPr>
          <a:xfrm>
            <a:off x="8572230" y="2015386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時間</a:t>
            </a:r>
            <a:r>
              <a:rPr lang="en-US" altLang="zh-TW" dirty="0"/>
              <a:t>_</a:t>
            </a:r>
            <a:r>
              <a:rPr lang="zh-TW" altLang="en-US" dirty="0"/>
              <a:t>平均</a:t>
            </a:r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A9708431-10D4-4432-AF36-00EF3C7D4948}"/>
              </a:ext>
            </a:extLst>
          </p:cNvPr>
          <p:cNvSpPr txBox="1"/>
          <p:nvPr/>
        </p:nvSpPr>
        <p:spPr>
          <a:xfrm>
            <a:off x="10705237" y="2015386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濾波後</a:t>
            </a:r>
          </a:p>
        </p:txBody>
      </p:sp>
    </p:spTree>
    <p:extLst>
      <p:ext uri="{BB962C8B-B14F-4D97-AF65-F5344CB8AC3E}">
        <p14:creationId xmlns:p14="http://schemas.microsoft.com/office/powerpoint/2010/main" val="32355266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A7C78D9-C274-4E65-B7B7-6E2C45EEF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王凱鋒</a:t>
            </a:r>
            <a:r>
              <a:rPr lang="en-US" altLang="zh-TW" dirty="0"/>
              <a:t>_</a:t>
            </a:r>
            <a:r>
              <a:rPr lang="zh-TW" altLang="en-US" dirty="0"/>
              <a:t>飯後</a:t>
            </a:r>
            <a:r>
              <a:rPr lang="en-US" altLang="zh-TW" dirty="0"/>
              <a:t>2h</a:t>
            </a:r>
            <a:endParaRPr lang="zh-TW" altLang="en-US" dirty="0"/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C700D371-2E45-44F1-A474-DD79E4CA70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84718"/>
            <a:ext cx="12192000" cy="4441372"/>
          </a:xfrm>
          <a:prstGeom prst="rect">
            <a:avLst/>
          </a:prstGeom>
        </p:spPr>
      </p:pic>
      <p:sp>
        <p:nvSpPr>
          <p:cNvPr id="11" name="文字方塊 10">
            <a:extLst>
              <a:ext uri="{FF2B5EF4-FFF2-40B4-BE49-F238E27FC236}">
                <a16:creationId xmlns:a16="http://schemas.microsoft.com/office/drawing/2014/main" id="{0691CC36-E261-4CAD-AD7E-3BE7E61B3062}"/>
              </a:ext>
            </a:extLst>
          </p:cNvPr>
          <p:cNvSpPr txBox="1"/>
          <p:nvPr/>
        </p:nvSpPr>
        <p:spPr>
          <a:xfrm>
            <a:off x="609600" y="2015386"/>
            <a:ext cx="536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3D</a:t>
            </a: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237D95ED-F181-43DD-9297-F4DD8A4277B2}"/>
              </a:ext>
            </a:extLst>
          </p:cNvPr>
          <p:cNvSpPr txBox="1"/>
          <p:nvPr/>
        </p:nvSpPr>
        <p:spPr>
          <a:xfrm>
            <a:off x="2165007" y="2015386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波段</a:t>
            </a:r>
            <a:r>
              <a:rPr lang="en-US" altLang="zh-TW" dirty="0"/>
              <a:t>_</a:t>
            </a:r>
            <a:r>
              <a:rPr lang="zh-TW" altLang="en-US" dirty="0"/>
              <a:t>未平均</a:t>
            </a: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F8B14650-058A-4927-9044-1C842F5244D6}"/>
              </a:ext>
            </a:extLst>
          </p:cNvPr>
          <p:cNvSpPr txBox="1"/>
          <p:nvPr/>
        </p:nvSpPr>
        <p:spPr>
          <a:xfrm>
            <a:off x="6333740" y="2015386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時間</a:t>
            </a:r>
            <a:r>
              <a:rPr lang="en-US" altLang="zh-TW" dirty="0"/>
              <a:t>_</a:t>
            </a:r>
            <a:r>
              <a:rPr lang="zh-TW" altLang="en-US" dirty="0"/>
              <a:t>未平均</a:t>
            </a: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07A58459-D9FF-48C8-8106-9B7276EF6130}"/>
              </a:ext>
            </a:extLst>
          </p:cNvPr>
          <p:cNvSpPr txBox="1"/>
          <p:nvPr/>
        </p:nvSpPr>
        <p:spPr>
          <a:xfrm>
            <a:off x="4302421" y="2015386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波段</a:t>
            </a:r>
            <a:r>
              <a:rPr lang="en-US" altLang="zh-TW" dirty="0"/>
              <a:t>_</a:t>
            </a:r>
            <a:r>
              <a:rPr lang="zh-TW" altLang="en-US" dirty="0"/>
              <a:t>平均</a:t>
            </a: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2BAE76C5-090C-40F0-A295-2D1ED86E46B2}"/>
              </a:ext>
            </a:extLst>
          </p:cNvPr>
          <p:cNvSpPr txBox="1"/>
          <p:nvPr/>
        </p:nvSpPr>
        <p:spPr>
          <a:xfrm>
            <a:off x="8572230" y="2015386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時間</a:t>
            </a:r>
            <a:r>
              <a:rPr lang="en-US" altLang="zh-TW" dirty="0"/>
              <a:t>_</a:t>
            </a:r>
            <a:r>
              <a:rPr lang="zh-TW" altLang="en-US" dirty="0"/>
              <a:t>平均</a:t>
            </a:r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E239C7BD-D58E-4974-AC2E-A2E32D45D487}"/>
              </a:ext>
            </a:extLst>
          </p:cNvPr>
          <p:cNvSpPr txBox="1"/>
          <p:nvPr/>
        </p:nvSpPr>
        <p:spPr>
          <a:xfrm>
            <a:off x="10705237" y="2015386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濾波後</a:t>
            </a:r>
          </a:p>
        </p:txBody>
      </p:sp>
    </p:spTree>
    <p:extLst>
      <p:ext uri="{BB962C8B-B14F-4D97-AF65-F5344CB8AC3E}">
        <p14:creationId xmlns:p14="http://schemas.microsoft.com/office/powerpoint/2010/main" val="33909282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1C2BF49-2DF9-4050-814F-E7E517D13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實驗過程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71E66AB-FBBA-4AE1-8B34-A9DBDAA042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2400" dirty="0"/>
              <a:t>實驗前一天空腹</a:t>
            </a:r>
            <a:r>
              <a:rPr lang="en-US" altLang="zh-TW" sz="2400" dirty="0"/>
              <a:t>8</a:t>
            </a:r>
            <a:r>
              <a:rPr lang="zh-TW" altLang="en-US" sz="2400" dirty="0"/>
              <a:t>小時</a:t>
            </a:r>
            <a:endParaRPr lang="en-US" altLang="zh-TW" sz="2400" dirty="0"/>
          </a:p>
          <a:p>
            <a:r>
              <a:rPr lang="zh-TW" altLang="en-US" sz="2400" dirty="0"/>
              <a:t>實驗當天測量飲用葡萄糖前的空腹，飲用後</a:t>
            </a:r>
            <a:r>
              <a:rPr lang="en-US" altLang="zh-TW" sz="2400" dirty="0"/>
              <a:t>1h</a:t>
            </a:r>
            <a:r>
              <a:rPr lang="zh-TW" altLang="en-US" sz="2400" dirty="0"/>
              <a:t>和</a:t>
            </a:r>
            <a:r>
              <a:rPr lang="en-US" altLang="zh-TW" sz="2400" dirty="0"/>
              <a:t>2h</a:t>
            </a:r>
          </a:p>
          <a:p>
            <a:r>
              <a:rPr lang="zh-TW" altLang="en-US" sz="2400" dirty="0"/>
              <a:t>使用</a:t>
            </a:r>
            <a:r>
              <a:rPr lang="en-US" altLang="zh-TW" sz="2400" dirty="0"/>
              <a:t>P type AWPPG</a:t>
            </a:r>
            <a:r>
              <a:rPr lang="zh-TW" altLang="en-US" sz="2400" dirty="0"/>
              <a:t>量測</a:t>
            </a:r>
            <a:endParaRPr lang="en-US" altLang="zh-TW" sz="2400" dirty="0"/>
          </a:p>
          <a:p>
            <a:r>
              <a:rPr lang="zh-TW" altLang="en-US" sz="2400" dirty="0"/>
              <a:t>葡萄糖一包</a:t>
            </a:r>
            <a:r>
              <a:rPr lang="en-US" altLang="zh-TW" sz="2400" dirty="0"/>
              <a:t>5</a:t>
            </a:r>
            <a:r>
              <a:rPr lang="zh-TW" altLang="en-US" sz="2400" dirty="0"/>
              <a:t>克，使用</a:t>
            </a:r>
            <a:r>
              <a:rPr lang="en-US" altLang="zh-TW" sz="2400" dirty="0"/>
              <a:t>15</a:t>
            </a:r>
            <a:r>
              <a:rPr lang="zh-TW" altLang="en-US" sz="2400" dirty="0"/>
              <a:t>包</a:t>
            </a:r>
            <a:r>
              <a:rPr lang="en-US" altLang="zh-TW" sz="2400" dirty="0"/>
              <a:t>75</a:t>
            </a:r>
            <a:r>
              <a:rPr lang="zh-TW" altLang="en-US" sz="2400" dirty="0"/>
              <a:t>克溶解在約 </a:t>
            </a:r>
            <a:r>
              <a:rPr lang="en-US" altLang="zh-TW" sz="2400" dirty="0"/>
              <a:t>250-300 </a:t>
            </a:r>
            <a:r>
              <a:rPr lang="zh-TW" altLang="en-US" sz="2400" dirty="0"/>
              <a:t>毫升的水中</a:t>
            </a:r>
            <a:endParaRPr lang="en-US" altLang="zh-TW" sz="2400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C2C82E18-6EC2-4DCF-89CB-C1AAA5A121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2913" y="3723727"/>
            <a:ext cx="2588173" cy="2588173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96528734-A193-4D84-9080-B499213203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5905" y="3723727"/>
            <a:ext cx="2588173" cy="2588173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4ED6BC15-BEBC-437B-9788-50AD528EF8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8897" y="3704075"/>
            <a:ext cx="2588173" cy="2588173"/>
          </a:xfrm>
          <a:prstGeom prst="rect">
            <a:avLst/>
          </a:prstGeom>
        </p:spPr>
      </p:pic>
      <p:sp>
        <p:nvSpPr>
          <p:cNvPr id="10" name="文字方塊 9">
            <a:extLst>
              <a:ext uri="{FF2B5EF4-FFF2-40B4-BE49-F238E27FC236}">
                <a16:creationId xmlns:a16="http://schemas.microsoft.com/office/drawing/2014/main" id="{109A7CB8-F0FA-4EBA-9799-51010B052F93}"/>
              </a:ext>
            </a:extLst>
          </p:cNvPr>
          <p:cNvSpPr txBox="1"/>
          <p:nvPr/>
        </p:nvSpPr>
        <p:spPr>
          <a:xfrm>
            <a:off x="1897109" y="6311900"/>
            <a:ext cx="1539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800" dirty="0"/>
              <a:t>P type AWPPG</a:t>
            </a:r>
            <a:endParaRPr lang="zh-TW" altLang="en-US" dirty="0"/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234C74F9-C9D2-456D-8AC3-CA91E1E74170}"/>
              </a:ext>
            </a:extLst>
          </p:cNvPr>
          <p:cNvSpPr txBox="1"/>
          <p:nvPr/>
        </p:nvSpPr>
        <p:spPr>
          <a:xfrm>
            <a:off x="8189643" y="6311900"/>
            <a:ext cx="1686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800" dirty="0"/>
              <a:t>葡萄糖一包</a:t>
            </a:r>
            <a:r>
              <a:rPr lang="en-US" altLang="zh-TW" sz="1800" dirty="0"/>
              <a:t>5</a:t>
            </a:r>
            <a:r>
              <a:rPr lang="zh-TW" altLang="en-US" sz="1800" dirty="0"/>
              <a:t>克</a:t>
            </a:r>
            <a:endParaRPr lang="zh-TW" altLang="en-US" dirty="0"/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DB9205CB-4E78-442B-AD25-F7F64558F9E5}"/>
              </a:ext>
            </a:extLst>
          </p:cNvPr>
          <p:cNvSpPr txBox="1"/>
          <p:nvPr/>
        </p:nvSpPr>
        <p:spPr>
          <a:xfrm>
            <a:off x="5411409" y="6318962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800" dirty="0"/>
              <a:t>葡萄糖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389949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DF36D58-1CD6-48AE-84CE-79297ECBC4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帶通濾波器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95533E6-D93D-4F17-A026-35FC1A447E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帶通濾波器保留的頻率範圍（</a:t>
            </a:r>
            <a:r>
              <a:rPr lang="en-US" altLang="zh-TW" dirty="0"/>
              <a:t>0.5 Hz - 5.0 Hz</a:t>
            </a:r>
            <a:r>
              <a:rPr lang="zh-TW" altLang="en-US" dirty="0"/>
              <a:t>）：</a:t>
            </a:r>
          </a:p>
          <a:p>
            <a:pPr lvl="1"/>
            <a:r>
              <a:rPr lang="en-US" altLang="zh-TW" dirty="0"/>
              <a:t>PPG </a:t>
            </a:r>
            <a:r>
              <a:rPr lang="zh-TW" altLang="en-US" dirty="0"/>
              <a:t>信號主要反映的是心跳引起的血液容積變化，而典型的心跳頻率範圍大約是 </a:t>
            </a:r>
            <a:r>
              <a:rPr lang="en-US" altLang="zh-TW" dirty="0"/>
              <a:t>0.8 Hz </a:t>
            </a:r>
            <a:r>
              <a:rPr lang="zh-TW" altLang="en-US" dirty="0"/>
              <a:t>到 </a:t>
            </a:r>
            <a:r>
              <a:rPr lang="en-US" altLang="zh-TW" dirty="0"/>
              <a:t>3 Hz</a:t>
            </a:r>
            <a:r>
              <a:rPr lang="zh-TW" altLang="en-US" dirty="0"/>
              <a:t>（相當於 </a:t>
            </a:r>
            <a:r>
              <a:rPr lang="en-US" altLang="zh-TW" dirty="0"/>
              <a:t>48 </a:t>
            </a:r>
            <a:r>
              <a:rPr lang="zh-TW" altLang="en-US" dirty="0"/>
              <a:t>到 </a:t>
            </a:r>
            <a:r>
              <a:rPr lang="en-US" altLang="zh-TW" dirty="0"/>
              <a:t>180 </a:t>
            </a:r>
            <a:r>
              <a:rPr lang="zh-TW" altLang="en-US" dirty="0"/>
              <a:t>次每分鐘的心跳速率）。</a:t>
            </a:r>
          </a:p>
          <a:p>
            <a:pPr lvl="1"/>
            <a:r>
              <a:rPr lang="zh-TW" altLang="en-US" dirty="0"/>
              <a:t>濾波器中的 </a:t>
            </a:r>
            <a:r>
              <a:rPr lang="en-US" altLang="zh-TW" dirty="0"/>
              <a:t>lowcut = 0.5 Hz</a:t>
            </a:r>
            <a:r>
              <a:rPr lang="zh-TW" altLang="en-US" dirty="0"/>
              <a:t>，</a:t>
            </a:r>
            <a:r>
              <a:rPr lang="en-US" altLang="zh-TW" dirty="0" err="1"/>
              <a:t>highcut</a:t>
            </a:r>
            <a:r>
              <a:rPr lang="en-US" altLang="zh-TW" dirty="0"/>
              <a:t> = 5.0 Hz </a:t>
            </a:r>
            <a:r>
              <a:rPr lang="zh-TW" altLang="en-US" dirty="0"/>
              <a:t>，</a:t>
            </a:r>
            <a:r>
              <a:rPr lang="en-US" altLang="zh-TW" dirty="0"/>
              <a:t>fs = 100</a:t>
            </a:r>
          </a:p>
          <a:p>
            <a:pPr lvl="1"/>
            <a:r>
              <a:rPr lang="zh-TW" altLang="en-US" dirty="0"/>
              <a:t>設置的頻率範圍 </a:t>
            </a:r>
            <a:r>
              <a:rPr lang="en-US" altLang="zh-TW" dirty="0"/>
              <a:t>0.5 Hz </a:t>
            </a:r>
            <a:r>
              <a:rPr lang="zh-TW" altLang="en-US" dirty="0"/>
              <a:t>到 </a:t>
            </a:r>
            <a:r>
              <a:rPr lang="en-US" altLang="zh-TW" dirty="0"/>
              <a:t>5.0 Hz </a:t>
            </a:r>
            <a:r>
              <a:rPr lang="zh-TW" altLang="en-US" dirty="0"/>
              <a:t>可以有效保留心跳速率及其相關的變化，同時去除不需要的低頻和高頻雜訊。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04814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B512F6A-E677-4046-9BF2-1A8A0F51AC4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/>
              <a:t>1004</a:t>
            </a:r>
            <a:endParaRPr lang="zh-TW" altLang="en-US" dirty="0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FA7C05C4-20EB-4755-9B17-3670DDBEC1E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872860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C9E840A-49FD-4AC5-81DB-D4140C1E2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李柏毅</a:t>
            </a:r>
            <a:r>
              <a:rPr lang="en-US" altLang="zh-TW" dirty="0"/>
              <a:t>_</a:t>
            </a:r>
            <a:r>
              <a:rPr lang="zh-TW" altLang="en-US" dirty="0"/>
              <a:t>空腹</a:t>
            </a: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D3544D24-F525-41FA-82F2-7538BC17F3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84718"/>
            <a:ext cx="12192000" cy="4211650"/>
          </a:xfrm>
          <a:prstGeom prst="rect">
            <a:avLst/>
          </a:prstGeom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340B7BC9-79BF-45A3-9A53-BF89A29FC5B0}"/>
              </a:ext>
            </a:extLst>
          </p:cNvPr>
          <p:cNvSpPr txBox="1"/>
          <p:nvPr/>
        </p:nvSpPr>
        <p:spPr>
          <a:xfrm>
            <a:off x="609600" y="2015386"/>
            <a:ext cx="536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3D</a:t>
            </a: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C4BA324D-126B-44EB-91B7-0DD541D8DA61}"/>
              </a:ext>
            </a:extLst>
          </p:cNvPr>
          <p:cNvSpPr txBox="1"/>
          <p:nvPr/>
        </p:nvSpPr>
        <p:spPr>
          <a:xfrm>
            <a:off x="2165007" y="2015386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波段</a:t>
            </a:r>
            <a:r>
              <a:rPr lang="en-US" altLang="zh-TW" dirty="0"/>
              <a:t>_</a:t>
            </a:r>
            <a:r>
              <a:rPr lang="zh-TW" altLang="en-US" dirty="0"/>
              <a:t>未平均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930614BE-D1B5-447E-9EA6-AFB7CEB0B19E}"/>
              </a:ext>
            </a:extLst>
          </p:cNvPr>
          <p:cNvSpPr txBox="1"/>
          <p:nvPr/>
        </p:nvSpPr>
        <p:spPr>
          <a:xfrm>
            <a:off x="6333740" y="2015386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時間</a:t>
            </a:r>
            <a:r>
              <a:rPr lang="en-US" altLang="zh-TW" dirty="0"/>
              <a:t>_</a:t>
            </a:r>
            <a:r>
              <a:rPr lang="zh-TW" altLang="en-US" dirty="0"/>
              <a:t>未平均</a:t>
            </a: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B85FA182-46E2-4A76-BA24-F151F83BE7BD}"/>
              </a:ext>
            </a:extLst>
          </p:cNvPr>
          <p:cNvSpPr txBox="1"/>
          <p:nvPr/>
        </p:nvSpPr>
        <p:spPr>
          <a:xfrm>
            <a:off x="4302421" y="2015386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波段</a:t>
            </a:r>
            <a:r>
              <a:rPr lang="en-US" altLang="zh-TW" dirty="0"/>
              <a:t>_</a:t>
            </a:r>
            <a:r>
              <a:rPr lang="zh-TW" altLang="en-US" dirty="0"/>
              <a:t>平均</a:t>
            </a: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2096EF15-39C3-4328-BF67-FB24CFD326C0}"/>
              </a:ext>
            </a:extLst>
          </p:cNvPr>
          <p:cNvSpPr txBox="1"/>
          <p:nvPr/>
        </p:nvSpPr>
        <p:spPr>
          <a:xfrm>
            <a:off x="8572230" y="2015386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時間</a:t>
            </a:r>
            <a:r>
              <a:rPr lang="en-US" altLang="zh-TW" dirty="0"/>
              <a:t>_</a:t>
            </a:r>
            <a:r>
              <a:rPr lang="zh-TW" altLang="en-US" dirty="0"/>
              <a:t>平均</a:t>
            </a: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442811A3-BFA0-4AB3-9345-EB7D8E7EABC9}"/>
              </a:ext>
            </a:extLst>
          </p:cNvPr>
          <p:cNvSpPr txBox="1"/>
          <p:nvPr/>
        </p:nvSpPr>
        <p:spPr>
          <a:xfrm>
            <a:off x="10705237" y="2015386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濾波後</a:t>
            </a:r>
          </a:p>
        </p:txBody>
      </p:sp>
    </p:spTree>
    <p:extLst>
      <p:ext uri="{BB962C8B-B14F-4D97-AF65-F5344CB8AC3E}">
        <p14:creationId xmlns:p14="http://schemas.microsoft.com/office/powerpoint/2010/main" val="7362424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4A8A1B9-0479-4231-8EDD-00E9E61939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李柏毅</a:t>
            </a:r>
            <a:r>
              <a:rPr lang="en-US" altLang="zh-TW" dirty="0"/>
              <a:t>_</a:t>
            </a:r>
            <a:r>
              <a:rPr lang="zh-TW" altLang="en-US" dirty="0"/>
              <a:t>飯後</a:t>
            </a:r>
            <a:r>
              <a:rPr lang="en-US" altLang="zh-TW" dirty="0"/>
              <a:t>1h</a:t>
            </a:r>
            <a:endParaRPr lang="zh-TW" altLang="en-US" dirty="0"/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AA4AC64E-2401-4102-B724-C6409C42FF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84718"/>
            <a:ext cx="12192000" cy="4209143"/>
          </a:xfrm>
          <a:prstGeom prst="rect">
            <a:avLst/>
          </a:prstGeom>
        </p:spPr>
      </p:pic>
      <p:sp>
        <p:nvSpPr>
          <p:cNvPr id="11" name="文字方塊 10">
            <a:extLst>
              <a:ext uri="{FF2B5EF4-FFF2-40B4-BE49-F238E27FC236}">
                <a16:creationId xmlns:a16="http://schemas.microsoft.com/office/drawing/2014/main" id="{46E5FC4A-420D-49C7-BAE2-7689705DBBD5}"/>
              </a:ext>
            </a:extLst>
          </p:cNvPr>
          <p:cNvSpPr txBox="1"/>
          <p:nvPr/>
        </p:nvSpPr>
        <p:spPr>
          <a:xfrm>
            <a:off x="609600" y="2015386"/>
            <a:ext cx="536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3D</a:t>
            </a: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7A4C92AA-B09C-4865-A399-6645DAA3C4F3}"/>
              </a:ext>
            </a:extLst>
          </p:cNvPr>
          <p:cNvSpPr txBox="1"/>
          <p:nvPr/>
        </p:nvSpPr>
        <p:spPr>
          <a:xfrm>
            <a:off x="2165007" y="2015386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波段</a:t>
            </a:r>
            <a:r>
              <a:rPr lang="en-US" altLang="zh-TW" dirty="0"/>
              <a:t>_</a:t>
            </a:r>
            <a:r>
              <a:rPr lang="zh-TW" altLang="en-US" dirty="0"/>
              <a:t>未平均</a:t>
            </a: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CF2E47F6-E96C-4C79-A6CD-17C410BAE6D1}"/>
              </a:ext>
            </a:extLst>
          </p:cNvPr>
          <p:cNvSpPr txBox="1"/>
          <p:nvPr/>
        </p:nvSpPr>
        <p:spPr>
          <a:xfrm>
            <a:off x="6333740" y="2015386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時間</a:t>
            </a:r>
            <a:r>
              <a:rPr lang="en-US" altLang="zh-TW" dirty="0"/>
              <a:t>_</a:t>
            </a:r>
            <a:r>
              <a:rPr lang="zh-TW" altLang="en-US" dirty="0"/>
              <a:t>未平均</a:t>
            </a: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9C2524C2-7C4A-4C94-962A-936A3F3BD58C}"/>
              </a:ext>
            </a:extLst>
          </p:cNvPr>
          <p:cNvSpPr txBox="1"/>
          <p:nvPr/>
        </p:nvSpPr>
        <p:spPr>
          <a:xfrm>
            <a:off x="4302421" y="2015386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波段</a:t>
            </a:r>
            <a:r>
              <a:rPr lang="en-US" altLang="zh-TW" dirty="0"/>
              <a:t>_</a:t>
            </a:r>
            <a:r>
              <a:rPr lang="zh-TW" altLang="en-US" dirty="0"/>
              <a:t>平均</a:t>
            </a: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6344BB23-3614-4097-ACEE-A3A9E1F4028A}"/>
              </a:ext>
            </a:extLst>
          </p:cNvPr>
          <p:cNvSpPr txBox="1"/>
          <p:nvPr/>
        </p:nvSpPr>
        <p:spPr>
          <a:xfrm>
            <a:off x="8572230" y="2015386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時間</a:t>
            </a:r>
            <a:r>
              <a:rPr lang="en-US" altLang="zh-TW" dirty="0"/>
              <a:t>_</a:t>
            </a:r>
            <a:r>
              <a:rPr lang="zh-TW" altLang="en-US" dirty="0"/>
              <a:t>平均</a:t>
            </a:r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C006800F-4E15-4F75-9C9C-38ED4810F7AA}"/>
              </a:ext>
            </a:extLst>
          </p:cNvPr>
          <p:cNvSpPr txBox="1"/>
          <p:nvPr/>
        </p:nvSpPr>
        <p:spPr>
          <a:xfrm>
            <a:off x="10705237" y="2015386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濾波後</a:t>
            </a:r>
          </a:p>
        </p:txBody>
      </p:sp>
    </p:spTree>
    <p:extLst>
      <p:ext uri="{BB962C8B-B14F-4D97-AF65-F5344CB8AC3E}">
        <p14:creationId xmlns:p14="http://schemas.microsoft.com/office/powerpoint/2010/main" val="16531975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9777796-DD86-47EB-84AC-E7F0C08DF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李柏毅</a:t>
            </a:r>
            <a:r>
              <a:rPr lang="en-US" altLang="zh-TW" dirty="0"/>
              <a:t>_</a:t>
            </a:r>
            <a:r>
              <a:rPr lang="zh-TW" altLang="en-US" dirty="0"/>
              <a:t>飯後</a:t>
            </a:r>
            <a:r>
              <a:rPr lang="en-US" altLang="zh-TW" dirty="0"/>
              <a:t>2h</a:t>
            </a:r>
            <a:endParaRPr lang="zh-TW" altLang="en-US" dirty="0"/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ACC435C8-707D-4717-A73B-919CD08170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84718"/>
            <a:ext cx="12192000" cy="4221425"/>
          </a:xfrm>
          <a:prstGeom prst="rect">
            <a:avLst/>
          </a:prstGeom>
        </p:spPr>
      </p:pic>
      <p:sp>
        <p:nvSpPr>
          <p:cNvPr id="11" name="文字方塊 10">
            <a:extLst>
              <a:ext uri="{FF2B5EF4-FFF2-40B4-BE49-F238E27FC236}">
                <a16:creationId xmlns:a16="http://schemas.microsoft.com/office/drawing/2014/main" id="{284A2DFA-C2AB-495F-8FEA-9F0471755EA3}"/>
              </a:ext>
            </a:extLst>
          </p:cNvPr>
          <p:cNvSpPr txBox="1"/>
          <p:nvPr/>
        </p:nvSpPr>
        <p:spPr>
          <a:xfrm>
            <a:off x="609600" y="2015386"/>
            <a:ext cx="536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3D</a:t>
            </a: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7C40C3C2-781B-466D-A8F9-E56B31D95360}"/>
              </a:ext>
            </a:extLst>
          </p:cNvPr>
          <p:cNvSpPr txBox="1"/>
          <p:nvPr/>
        </p:nvSpPr>
        <p:spPr>
          <a:xfrm>
            <a:off x="2165007" y="2015386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波段</a:t>
            </a:r>
            <a:r>
              <a:rPr lang="en-US" altLang="zh-TW" dirty="0"/>
              <a:t>_</a:t>
            </a:r>
            <a:r>
              <a:rPr lang="zh-TW" altLang="en-US" dirty="0"/>
              <a:t>未平均</a:t>
            </a: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15B597DB-6083-44CE-9BFB-E174FDCB27DB}"/>
              </a:ext>
            </a:extLst>
          </p:cNvPr>
          <p:cNvSpPr txBox="1"/>
          <p:nvPr/>
        </p:nvSpPr>
        <p:spPr>
          <a:xfrm>
            <a:off x="6333740" y="2015386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時間</a:t>
            </a:r>
            <a:r>
              <a:rPr lang="en-US" altLang="zh-TW" dirty="0"/>
              <a:t>_</a:t>
            </a:r>
            <a:r>
              <a:rPr lang="zh-TW" altLang="en-US" dirty="0"/>
              <a:t>未平均</a:t>
            </a: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E3C6C849-48B3-45E4-9279-AA18FB00F2F8}"/>
              </a:ext>
            </a:extLst>
          </p:cNvPr>
          <p:cNvSpPr txBox="1"/>
          <p:nvPr/>
        </p:nvSpPr>
        <p:spPr>
          <a:xfrm>
            <a:off x="4302421" y="2015386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波段</a:t>
            </a:r>
            <a:r>
              <a:rPr lang="en-US" altLang="zh-TW" dirty="0"/>
              <a:t>_</a:t>
            </a:r>
            <a:r>
              <a:rPr lang="zh-TW" altLang="en-US" dirty="0"/>
              <a:t>平均</a:t>
            </a: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49288873-8FAA-4D35-8102-FC74442706C5}"/>
              </a:ext>
            </a:extLst>
          </p:cNvPr>
          <p:cNvSpPr txBox="1"/>
          <p:nvPr/>
        </p:nvSpPr>
        <p:spPr>
          <a:xfrm>
            <a:off x="8572230" y="2015386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時間</a:t>
            </a:r>
            <a:r>
              <a:rPr lang="en-US" altLang="zh-TW" dirty="0"/>
              <a:t>_</a:t>
            </a:r>
            <a:r>
              <a:rPr lang="zh-TW" altLang="en-US" dirty="0"/>
              <a:t>平均</a:t>
            </a:r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8767F41A-2897-40A9-9054-D78E019D09B7}"/>
              </a:ext>
            </a:extLst>
          </p:cNvPr>
          <p:cNvSpPr txBox="1"/>
          <p:nvPr/>
        </p:nvSpPr>
        <p:spPr>
          <a:xfrm>
            <a:off x="10705237" y="2015386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濾波後</a:t>
            </a:r>
          </a:p>
        </p:txBody>
      </p:sp>
    </p:spTree>
    <p:extLst>
      <p:ext uri="{BB962C8B-B14F-4D97-AF65-F5344CB8AC3E}">
        <p14:creationId xmlns:p14="http://schemas.microsoft.com/office/powerpoint/2010/main" val="25927172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1BE4A9F-F32E-48F4-90B9-F62FE7210F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18FD7996-D413-410F-A1AF-B0514AE43B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2579"/>
          <a:stretch/>
        </p:blipFill>
        <p:spPr>
          <a:xfrm>
            <a:off x="606390" y="1797579"/>
            <a:ext cx="2492944" cy="4943282"/>
          </a:xfrm>
          <a:prstGeom prst="rect">
            <a:avLst/>
          </a:prstGeom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903A8979-07FC-486C-9DBC-985A766EC8C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2816"/>
          <a:stretch/>
        </p:blipFill>
        <p:spPr>
          <a:xfrm>
            <a:off x="4380255" y="1830216"/>
            <a:ext cx="2659021" cy="5342086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82F72555-C2FE-47A1-8064-4BAD224E040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2975" r="-1"/>
          <a:stretch/>
        </p:blipFill>
        <p:spPr>
          <a:xfrm>
            <a:off x="8056345" y="1797579"/>
            <a:ext cx="2659021" cy="5407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8629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C0DCAEF-E48F-4581-AEAC-C41F379B9B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陳翰陞</a:t>
            </a:r>
            <a:r>
              <a:rPr lang="en-US" altLang="zh-TW" dirty="0"/>
              <a:t>_</a:t>
            </a:r>
            <a:r>
              <a:rPr lang="zh-TW" altLang="en-US" dirty="0"/>
              <a:t>空腹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565320CF-D949-4365-BCAA-249BF79250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84718"/>
            <a:ext cx="12192000" cy="4364141"/>
          </a:xfrm>
          <a:prstGeom prst="rect">
            <a:avLst/>
          </a:prstGeom>
        </p:spPr>
      </p:pic>
      <p:sp>
        <p:nvSpPr>
          <p:cNvPr id="11" name="文字方塊 10">
            <a:extLst>
              <a:ext uri="{FF2B5EF4-FFF2-40B4-BE49-F238E27FC236}">
                <a16:creationId xmlns:a16="http://schemas.microsoft.com/office/drawing/2014/main" id="{41F916D4-CE80-46AB-9E02-A4F0EEF597D9}"/>
              </a:ext>
            </a:extLst>
          </p:cNvPr>
          <p:cNvSpPr txBox="1"/>
          <p:nvPr/>
        </p:nvSpPr>
        <p:spPr>
          <a:xfrm>
            <a:off x="609600" y="2015386"/>
            <a:ext cx="536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3D</a:t>
            </a: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B5954716-289B-4C80-A450-3A90B9568058}"/>
              </a:ext>
            </a:extLst>
          </p:cNvPr>
          <p:cNvSpPr txBox="1"/>
          <p:nvPr/>
        </p:nvSpPr>
        <p:spPr>
          <a:xfrm>
            <a:off x="2165007" y="2015386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波段</a:t>
            </a:r>
            <a:r>
              <a:rPr lang="en-US" altLang="zh-TW" dirty="0"/>
              <a:t>_</a:t>
            </a:r>
            <a:r>
              <a:rPr lang="zh-TW" altLang="en-US" dirty="0"/>
              <a:t>未平均</a:t>
            </a: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2CD89241-0D7D-4FF5-BC2E-28423D120904}"/>
              </a:ext>
            </a:extLst>
          </p:cNvPr>
          <p:cNvSpPr txBox="1"/>
          <p:nvPr/>
        </p:nvSpPr>
        <p:spPr>
          <a:xfrm>
            <a:off x="6333740" y="2015386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時間</a:t>
            </a:r>
            <a:r>
              <a:rPr lang="en-US" altLang="zh-TW" dirty="0"/>
              <a:t>_</a:t>
            </a:r>
            <a:r>
              <a:rPr lang="zh-TW" altLang="en-US" dirty="0"/>
              <a:t>未平均</a:t>
            </a: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16CCC4A0-EA15-40AD-9918-6CE409E9B150}"/>
              </a:ext>
            </a:extLst>
          </p:cNvPr>
          <p:cNvSpPr txBox="1"/>
          <p:nvPr/>
        </p:nvSpPr>
        <p:spPr>
          <a:xfrm>
            <a:off x="4302421" y="2015386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波段</a:t>
            </a:r>
            <a:r>
              <a:rPr lang="en-US" altLang="zh-TW" dirty="0"/>
              <a:t>_</a:t>
            </a:r>
            <a:r>
              <a:rPr lang="zh-TW" altLang="en-US" dirty="0"/>
              <a:t>平均</a:t>
            </a: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6342FAFB-1A0A-4138-A5C7-E3336C8C9E6F}"/>
              </a:ext>
            </a:extLst>
          </p:cNvPr>
          <p:cNvSpPr txBox="1"/>
          <p:nvPr/>
        </p:nvSpPr>
        <p:spPr>
          <a:xfrm>
            <a:off x="8572230" y="2015386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時間</a:t>
            </a:r>
            <a:r>
              <a:rPr lang="en-US" altLang="zh-TW" dirty="0"/>
              <a:t>_</a:t>
            </a:r>
            <a:r>
              <a:rPr lang="zh-TW" altLang="en-US" dirty="0"/>
              <a:t>平均</a:t>
            </a:r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AF74A919-01D6-4F6C-94D1-6AB621588E38}"/>
              </a:ext>
            </a:extLst>
          </p:cNvPr>
          <p:cNvSpPr txBox="1"/>
          <p:nvPr/>
        </p:nvSpPr>
        <p:spPr>
          <a:xfrm>
            <a:off x="10705237" y="2015386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濾波後</a:t>
            </a:r>
          </a:p>
        </p:txBody>
      </p:sp>
    </p:spTree>
    <p:extLst>
      <p:ext uri="{BB962C8B-B14F-4D97-AF65-F5344CB8AC3E}">
        <p14:creationId xmlns:p14="http://schemas.microsoft.com/office/powerpoint/2010/main" val="22632907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423</Words>
  <Application>Microsoft Office PowerPoint</Application>
  <PresentationFormat>寬螢幕</PresentationFormat>
  <Paragraphs>99</Paragraphs>
  <Slides>17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佈景主題</vt:lpstr>
      <vt:lpstr>葡萄糖實驗波段整理</vt:lpstr>
      <vt:lpstr>實驗過程</vt:lpstr>
      <vt:lpstr>帶通濾波器</vt:lpstr>
      <vt:lpstr>1004</vt:lpstr>
      <vt:lpstr>李柏毅_空腹</vt:lpstr>
      <vt:lpstr>李柏毅_飯後1h</vt:lpstr>
      <vt:lpstr>李柏毅_飯後2h</vt:lpstr>
      <vt:lpstr>PowerPoint 簡報</vt:lpstr>
      <vt:lpstr>陳翰陞_空腹</vt:lpstr>
      <vt:lpstr>陳翰陞_飯後1h</vt:lpstr>
      <vt:lpstr>陳翰陞_飯後2h</vt:lpstr>
      <vt:lpstr>張芮綺_空腹</vt:lpstr>
      <vt:lpstr>張芮綺_飯後1h</vt:lpstr>
      <vt:lpstr>張芮綺_飯後2h</vt:lpstr>
      <vt:lpstr>王凱鋒_空腹</vt:lpstr>
      <vt:lpstr>王凱鋒_飯後1h</vt:lpstr>
      <vt:lpstr>王凱鋒_飯後2h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張芮綺</dc:creator>
  <cp:lastModifiedBy>張芮綺</cp:lastModifiedBy>
  <cp:revision>10</cp:revision>
  <dcterms:created xsi:type="dcterms:W3CDTF">2024-10-22T08:47:31Z</dcterms:created>
  <dcterms:modified xsi:type="dcterms:W3CDTF">2024-10-22T14:55:35Z</dcterms:modified>
</cp:coreProperties>
</file>