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64" r:id="rId5"/>
    <p:sldId id="365" r:id="rId6"/>
    <p:sldId id="366" r:id="rId7"/>
    <p:sldId id="367" r:id="rId8"/>
    <p:sldId id="313" r:id="rId9"/>
    <p:sldId id="314" r:id="rId10"/>
    <p:sldId id="259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1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68" r:id="rId59"/>
    <p:sldId id="370" r:id="rId60"/>
    <p:sldId id="371" r:id="rId61"/>
    <p:sldId id="372" r:id="rId62"/>
    <p:sldId id="373" r:id="rId63"/>
    <p:sldId id="374" r:id="rId64"/>
    <p:sldId id="375" r:id="rId65"/>
    <p:sldId id="376" r:id="rId66"/>
    <p:sldId id="377" r:id="rId67"/>
    <p:sldId id="378" r:id="rId68"/>
    <p:sldId id="379" r:id="rId69"/>
    <p:sldId id="380" r:id="rId70"/>
    <p:sldId id="381" r:id="rId71"/>
    <p:sldId id="315" r:id="rId72"/>
    <p:sldId id="316" r:id="rId73"/>
    <p:sldId id="317" r:id="rId74"/>
    <p:sldId id="318" r:id="rId75"/>
    <p:sldId id="319" r:id="rId76"/>
    <p:sldId id="320" r:id="rId77"/>
    <p:sldId id="321" r:id="rId78"/>
    <p:sldId id="322" r:id="rId79"/>
    <p:sldId id="323" r:id="rId80"/>
    <p:sldId id="324" r:id="rId81"/>
    <p:sldId id="325" r:id="rId82"/>
    <p:sldId id="326" r:id="rId83"/>
    <p:sldId id="327" r:id="rId84"/>
    <p:sldId id="328" r:id="rId85"/>
    <p:sldId id="329" r:id="rId86"/>
    <p:sldId id="330" r:id="rId87"/>
    <p:sldId id="331" r:id="rId88"/>
    <p:sldId id="332" r:id="rId89"/>
    <p:sldId id="333" r:id="rId90"/>
    <p:sldId id="334" r:id="rId91"/>
    <p:sldId id="335" r:id="rId92"/>
    <p:sldId id="336" r:id="rId93"/>
    <p:sldId id="337" r:id="rId94"/>
    <p:sldId id="338" r:id="rId95"/>
    <p:sldId id="339" r:id="rId96"/>
    <p:sldId id="340" r:id="rId97"/>
    <p:sldId id="341" r:id="rId98"/>
    <p:sldId id="342" r:id="rId99"/>
    <p:sldId id="343" r:id="rId100"/>
    <p:sldId id="344" r:id="rId101"/>
    <p:sldId id="345" r:id="rId102"/>
    <p:sldId id="346" r:id="rId103"/>
    <p:sldId id="347" r:id="rId104"/>
    <p:sldId id="348" r:id="rId105"/>
    <p:sldId id="349" r:id="rId106"/>
    <p:sldId id="350" r:id="rId107"/>
    <p:sldId id="351" r:id="rId108"/>
    <p:sldId id="352" r:id="rId109"/>
    <p:sldId id="353" r:id="rId110"/>
    <p:sldId id="354" r:id="rId111"/>
    <p:sldId id="355" r:id="rId112"/>
    <p:sldId id="356" r:id="rId113"/>
    <p:sldId id="357" r:id="rId114"/>
    <p:sldId id="358" r:id="rId115"/>
    <p:sldId id="359" r:id="rId116"/>
    <p:sldId id="360" r:id="rId117"/>
    <p:sldId id="361" r:id="rId118"/>
    <p:sldId id="362" r:id="rId1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5D6B4-99E6-43B7-9574-9791DFE187D4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7E6D0972-464B-43AD-AF10-50346C7D84B2}">
      <dgm:prSet phldrT="[文字]"/>
      <dgm:spPr/>
      <dgm:t>
        <a:bodyPr/>
        <a:lstStyle/>
        <a:p>
          <a:r>
            <a:rPr lang="en-US" altLang="zh-TW" dirty="0" err="1"/>
            <a:t>GoogLeNet</a:t>
          </a:r>
          <a:endParaRPr lang="zh-TW" altLang="en-US" dirty="0"/>
        </a:p>
      </dgm:t>
    </dgm:pt>
    <dgm:pt modelId="{7BD94FC3-935C-40D0-AAF1-D82A7A656668}" type="parTrans" cxnId="{DE076709-4B64-4D08-AC7D-84A2577B80AE}">
      <dgm:prSet/>
      <dgm:spPr/>
      <dgm:t>
        <a:bodyPr/>
        <a:lstStyle/>
        <a:p>
          <a:endParaRPr lang="zh-TW" altLang="en-US"/>
        </a:p>
      </dgm:t>
    </dgm:pt>
    <dgm:pt modelId="{598E9BFB-A077-476D-8E8A-5091FBD9181B}" type="sibTrans" cxnId="{DE076709-4B64-4D08-AC7D-84A2577B80AE}">
      <dgm:prSet/>
      <dgm:spPr/>
      <dgm:t>
        <a:bodyPr/>
        <a:lstStyle/>
        <a:p>
          <a:endParaRPr lang="zh-TW" altLang="en-US"/>
        </a:p>
      </dgm:t>
    </dgm:pt>
    <dgm:pt modelId="{B58BF9B3-FC5A-47CE-B6C3-55EA4C0BCD7E}">
      <dgm:prSet phldrT="[文字]"/>
      <dgm:spPr/>
      <dgm:t>
        <a:bodyPr/>
        <a:lstStyle/>
        <a:p>
          <a:r>
            <a:rPr lang="en-US" altLang="zh-TW" dirty="0"/>
            <a:t>VGG16</a:t>
          </a:r>
          <a:endParaRPr lang="zh-TW" altLang="en-US" dirty="0"/>
        </a:p>
      </dgm:t>
    </dgm:pt>
    <dgm:pt modelId="{BB72F88C-1714-4A70-9247-5A8CE70EFFD2}" type="parTrans" cxnId="{26F264A3-4DBE-46F2-8083-FC1BB7CA48B6}">
      <dgm:prSet/>
      <dgm:spPr/>
      <dgm:t>
        <a:bodyPr/>
        <a:lstStyle/>
        <a:p>
          <a:endParaRPr lang="zh-TW" altLang="en-US"/>
        </a:p>
      </dgm:t>
    </dgm:pt>
    <dgm:pt modelId="{D9085796-EC49-46A3-84B2-B9673773216C}" type="sibTrans" cxnId="{26F264A3-4DBE-46F2-8083-FC1BB7CA48B6}">
      <dgm:prSet/>
      <dgm:spPr/>
      <dgm:t>
        <a:bodyPr/>
        <a:lstStyle/>
        <a:p>
          <a:endParaRPr lang="zh-TW" altLang="en-US"/>
        </a:p>
      </dgm:t>
    </dgm:pt>
    <dgm:pt modelId="{F3AD28B7-E629-47A9-81B5-756BDBA6C9D2}">
      <dgm:prSet phldrT="[文字]"/>
      <dgm:spPr/>
      <dgm:t>
        <a:bodyPr/>
        <a:lstStyle/>
        <a:p>
          <a:r>
            <a:rPr lang="en-US" altLang="zh-TW" dirty="0" err="1"/>
            <a:t>VisionTransformer</a:t>
          </a:r>
          <a:endParaRPr lang="zh-TW" altLang="en-US" dirty="0"/>
        </a:p>
      </dgm:t>
    </dgm:pt>
    <dgm:pt modelId="{6EFC6EAC-1475-47F0-8858-23F8E58F9333}" type="parTrans" cxnId="{A39F8C1D-488C-403A-8491-B6AAD0190BA8}">
      <dgm:prSet/>
      <dgm:spPr/>
      <dgm:t>
        <a:bodyPr/>
        <a:lstStyle/>
        <a:p>
          <a:endParaRPr lang="zh-TW" altLang="en-US"/>
        </a:p>
      </dgm:t>
    </dgm:pt>
    <dgm:pt modelId="{886AF374-0914-4A77-8C6B-EFD7F9D1ED58}" type="sibTrans" cxnId="{A39F8C1D-488C-403A-8491-B6AAD0190BA8}">
      <dgm:prSet/>
      <dgm:spPr/>
      <dgm:t>
        <a:bodyPr/>
        <a:lstStyle/>
        <a:p>
          <a:endParaRPr lang="zh-TW" altLang="en-US"/>
        </a:p>
      </dgm:t>
    </dgm:pt>
    <dgm:pt modelId="{F2AFA704-052A-4858-99A6-FE39C4F7D9C2}">
      <dgm:prSet phldrT="[文字]"/>
      <dgm:spPr/>
      <dgm:t>
        <a:bodyPr/>
        <a:lstStyle/>
        <a:p>
          <a:r>
            <a:rPr lang="en-US" altLang="zh-TW" dirty="0" err="1"/>
            <a:t>ResNet</a:t>
          </a:r>
          <a:endParaRPr lang="zh-TW" altLang="en-US" dirty="0"/>
        </a:p>
      </dgm:t>
    </dgm:pt>
    <dgm:pt modelId="{511B3621-2027-437A-8D55-4B09DFBE2F52}" type="parTrans" cxnId="{9A15F53F-6FF8-4EEA-8C14-380D8FBCEC69}">
      <dgm:prSet/>
      <dgm:spPr/>
      <dgm:t>
        <a:bodyPr/>
        <a:lstStyle/>
        <a:p>
          <a:endParaRPr lang="zh-TW" altLang="en-US"/>
        </a:p>
      </dgm:t>
    </dgm:pt>
    <dgm:pt modelId="{18289AEA-4375-4AB9-B24F-14CCF5400FBA}" type="sibTrans" cxnId="{9A15F53F-6FF8-4EEA-8C14-380D8FBCEC69}">
      <dgm:prSet/>
      <dgm:spPr/>
      <dgm:t>
        <a:bodyPr/>
        <a:lstStyle/>
        <a:p>
          <a:endParaRPr lang="zh-TW" altLang="en-US"/>
        </a:p>
      </dgm:t>
    </dgm:pt>
    <dgm:pt modelId="{49AD24E1-9015-4CA3-AEC5-37259BD7E358}">
      <dgm:prSet phldrT="[文字]"/>
      <dgm:spPr/>
      <dgm:t>
        <a:bodyPr/>
        <a:lstStyle/>
        <a:p>
          <a:r>
            <a:rPr lang="en-US" altLang="zh-TW" dirty="0"/>
            <a:t>VGG19</a:t>
          </a:r>
          <a:endParaRPr lang="zh-TW" altLang="en-US" dirty="0"/>
        </a:p>
      </dgm:t>
    </dgm:pt>
    <dgm:pt modelId="{0CB4E8B3-5AED-4991-9DC9-A9AE90C4D3CD}" type="parTrans" cxnId="{B71B6B7F-88B3-4A2A-94D6-1BF024D50B12}">
      <dgm:prSet/>
      <dgm:spPr/>
      <dgm:t>
        <a:bodyPr/>
        <a:lstStyle/>
        <a:p>
          <a:endParaRPr lang="zh-TW" altLang="en-US"/>
        </a:p>
      </dgm:t>
    </dgm:pt>
    <dgm:pt modelId="{391E2D74-33AA-4155-9827-45E4097769DB}" type="sibTrans" cxnId="{B71B6B7F-88B3-4A2A-94D6-1BF024D50B12}">
      <dgm:prSet/>
      <dgm:spPr/>
      <dgm:t>
        <a:bodyPr/>
        <a:lstStyle/>
        <a:p>
          <a:endParaRPr lang="zh-TW" altLang="en-US"/>
        </a:p>
      </dgm:t>
    </dgm:pt>
    <dgm:pt modelId="{3E4D11E8-3FD2-40D6-A58A-3D3B0EA4B5A5}">
      <dgm:prSet phldrT="[文字]"/>
      <dgm:spPr/>
      <dgm:t>
        <a:bodyPr/>
        <a:lstStyle/>
        <a:p>
          <a:r>
            <a:rPr lang="en-US" altLang="zh-TW" dirty="0" err="1"/>
            <a:t>EfficientNet</a:t>
          </a:r>
          <a:endParaRPr lang="zh-TW" altLang="en-US" dirty="0"/>
        </a:p>
      </dgm:t>
    </dgm:pt>
    <dgm:pt modelId="{B8707A1E-EB81-4DE1-9148-6B7FAC736D21}" type="parTrans" cxnId="{759C814A-3793-4F12-9A2B-188070CCB578}">
      <dgm:prSet/>
      <dgm:spPr/>
      <dgm:t>
        <a:bodyPr/>
        <a:lstStyle/>
        <a:p>
          <a:endParaRPr lang="zh-TW" altLang="en-US"/>
        </a:p>
      </dgm:t>
    </dgm:pt>
    <dgm:pt modelId="{3A4E0D0C-DC74-4D08-8B84-DD760B448D3A}" type="sibTrans" cxnId="{759C814A-3793-4F12-9A2B-188070CCB578}">
      <dgm:prSet/>
      <dgm:spPr/>
      <dgm:t>
        <a:bodyPr/>
        <a:lstStyle/>
        <a:p>
          <a:endParaRPr lang="zh-TW" altLang="en-US"/>
        </a:p>
      </dgm:t>
    </dgm:pt>
    <dgm:pt modelId="{3497F4AA-CED5-4EEC-8F29-2F12C58E4710}" type="pres">
      <dgm:prSet presAssocID="{A775D6B4-99E6-43B7-9574-9791DFE187D4}" presName="linearFlow" presStyleCnt="0">
        <dgm:presLayoutVars>
          <dgm:resizeHandles val="exact"/>
        </dgm:presLayoutVars>
      </dgm:prSet>
      <dgm:spPr/>
    </dgm:pt>
    <dgm:pt modelId="{0D40A9C0-6B4E-4766-9D3B-96D2DE2EA416}" type="pres">
      <dgm:prSet presAssocID="{7E6D0972-464B-43AD-AF10-50346C7D84B2}" presName="node" presStyleLbl="node1" presStyleIdx="0" presStyleCnt="6">
        <dgm:presLayoutVars>
          <dgm:bulletEnabled val="1"/>
        </dgm:presLayoutVars>
      </dgm:prSet>
      <dgm:spPr/>
    </dgm:pt>
    <dgm:pt modelId="{96F0A921-A437-4511-93C2-EC349306271F}" type="pres">
      <dgm:prSet presAssocID="{598E9BFB-A077-476D-8E8A-5091FBD9181B}" presName="sibTrans" presStyleLbl="sibTrans2D1" presStyleIdx="0" presStyleCnt="5"/>
      <dgm:spPr/>
    </dgm:pt>
    <dgm:pt modelId="{E4298FC3-CF6F-4EBE-BBBA-449E3E5307C3}" type="pres">
      <dgm:prSet presAssocID="{598E9BFB-A077-476D-8E8A-5091FBD9181B}" presName="connectorText" presStyleLbl="sibTrans2D1" presStyleIdx="0" presStyleCnt="5"/>
      <dgm:spPr/>
    </dgm:pt>
    <dgm:pt modelId="{8D7008A2-A78A-42FD-8336-592EA9070260}" type="pres">
      <dgm:prSet presAssocID="{F2AFA704-052A-4858-99A6-FE39C4F7D9C2}" presName="node" presStyleLbl="node1" presStyleIdx="1" presStyleCnt="6">
        <dgm:presLayoutVars>
          <dgm:bulletEnabled val="1"/>
        </dgm:presLayoutVars>
      </dgm:prSet>
      <dgm:spPr/>
    </dgm:pt>
    <dgm:pt modelId="{18A067AB-575D-44C8-AE4A-D33D573CDF48}" type="pres">
      <dgm:prSet presAssocID="{18289AEA-4375-4AB9-B24F-14CCF5400FBA}" presName="sibTrans" presStyleLbl="sibTrans2D1" presStyleIdx="1" presStyleCnt="5"/>
      <dgm:spPr/>
    </dgm:pt>
    <dgm:pt modelId="{1FB9D8FA-E188-4B96-9F59-0E65DF16A77A}" type="pres">
      <dgm:prSet presAssocID="{18289AEA-4375-4AB9-B24F-14CCF5400FBA}" presName="connectorText" presStyleLbl="sibTrans2D1" presStyleIdx="1" presStyleCnt="5"/>
      <dgm:spPr/>
    </dgm:pt>
    <dgm:pt modelId="{319275C5-9846-4D85-B689-4C5D00D64727}" type="pres">
      <dgm:prSet presAssocID="{3E4D11E8-3FD2-40D6-A58A-3D3B0EA4B5A5}" presName="node" presStyleLbl="node1" presStyleIdx="2" presStyleCnt="6">
        <dgm:presLayoutVars>
          <dgm:bulletEnabled val="1"/>
        </dgm:presLayoutVars>
      </dgm:prSet>
      <dgm:spPr/>
    </dgm:pt>
    <dgm:pt modelId="{F23BA295-66B6-4948-BD5D-876C2C8DB1F2}" type="pres">
      <dgm:prSet presAssocID="{3A4E0D0C-DC74-4D08-8B84-DD760B448D3A}" presName="sibTrans" presStyleLbl="sibTrans2D1" presStyleIdx="2" presStyleCnt="5"/>
      <dgm:spPr/>
    </dgm:pt>
    <dgm:pt modelId="{0AD4CBC5-2FCB-4D84-94C7-B660970C5C38}" type="pres">
      <dgm:prSet presAssocID="{3A4E0D0C-DC74-4D08-8B84-DD760B448D3A}" presName="connectorText" presStyleLbl="sibTrans2D1" presStyleIdx="2" presStyleCnt="5"/>
      <dgm:spPr/>
    </dgm:pt>
    <dgm:pt modelId="{34F2B245-A507-4FCE-9393-B65A2C4181D9}" type="pres">
      <dgm:prSet presAssocID="{B58BF9B3-FC5A-47CE-B6C3-55EA4C0BCD7E}" presName="node" presStyleLbl="node1" presStyleIdx="3" presStyleCnt="6">
        <dgm:presLayoutVars>
          <dgm:bulletEnabled val="1"/>
        </dgm:presLayoutVars>
      </dgm:prSet>
      <dgm:spPr/>
    </dgm:pt>
    <dgm:pt modelId="{2FDBBD16-0614-4295-876D-DB07F0FF3C09}" type="pres">
      <dgm:prSet presAssocID="{D9085796-EC49-46A3-84B2-B9673773216C}" presName="sibTrans" presStyleLbl="sibTrans2D1" presStyleIdx="3" presStyleCnt="5"/>
      <dgm:spPr/>
    </dgm:pt>
    <dgm:pt modelId="{8408780F-8DF7-478D-AB81-EAE2C78D7719}" type="pres">
      <dgm:prSet presAssocID="{D9085796-EC49-46A3-84B2-B9673773216C}" presName="connectorText" presStyleLbl="sibTrans2D1" presStyleIdx="3" presStyleCnt="5"/>
      <dgm:spPr/>
    </dgm:pt>
    <dgm:pt modelId="{224CA64A-5CC3-4CC4-B664-33134C071BCB}" type="pres">
      <dgm:prSet presAssocID="{49AD24E1-9015-4CA3-AEC5-37259BD7E358}" presName="node" presStyleLbl="node1" presStyleIdx="4" presStyleCnt="6">
        <dgm:presLayoutVars>
          <dgm:bulletEnabled val="1"/>
        </dgm:presLayoutVars>
      </dgm:prSet>
      <dgm:spPr/>
    </dgm:pt>
    <dgm:pt modelId="{3B6C5FC9-4948-4B74-A631-956E6F7CA694}" type="pres">
      <dgm:prSet presAssocID="{391E2D74-33AA-4155-9827-45E4097769DB}" presName="sibTrans" presStyleLbl="sibTrans2D1" presStyleIdx="4" presStyleCnt="5"/>
      <dgm:spPr/>
    </dgm:pt>
    <dgm:pt modelId="{490782C9-D743-470D-A025-4F437A191888}" type="pres">
      <dgm:prSet presAssocID="{391E2D74-33AA-4155-9827-45E4097769DB}" presName="connectorText" presStyleLbl="sibTrans2D1" presStyleIdx="4" presStyleCnt="5"/>
      <dgm:spPr/>
    </dgm:pt>
    <dgm:pt modelId="{1DF65A0B-D4EB-4F48-B2BA-248909BA295B}" type="pres">
      <dgm:prSet presAssocID="{F3AD28B7-E629-47A9-81B5-756BDBA6C9D2}" presName="node" presStyleLbl="node1" presStyleIdx="5" presStyleCnt="6">
        <dgm:presLayoutVars>
          <dgm:bulletEnabled val="1"/>
        </dgm:presLayoutVars>
      </dgm:prSet>
      <dgm:spPr/>
    </dgm:pt>
  </dgm:ptLst>
  <dgm:cxnLst>
    <dgm:cxn modelId="{DE076709-4B64-4D08-AC7D-84A2577B80AE}" srcId="{A775D6B4-99E6-43B7-9574-9791DFE187D4}" destId="{7E6D0972-464B-43AD-AF10-50346C7D84B2}" srcOrd="0" destOrd="0" parTransId="{7BD94FC3-935C-40D0-AAF1-D82A7A656668}" sibTransId="{598E9BFB-A077-476D-8E8A-5091FBD9181B}"/>
    <dgm:cxn modelId="{C8192416-6615-4BD6-A722-6CA566D92499}" type="presOf" srcId="{18289AEA-4375-4AB9-B24F-14CCF5400FBA}" destId="{1FB9D8FA-E188-4B96-9F59-0E65DF16A77A}" srcOrd="1" destOrd="0" presId="urn:microsoft.com/office/officeart/2005/8/layout/process2"/>
    <dgm:cxn modelId="{A39F8C1D-488C-403A-8491-B6AAD0190BA8}" srcId="{A775D6B4-99E6-43B7-9574-9791DFE187D4}" destId="{F3AD28B7-E629-47A9-81B5-756BDBA6C9D2}" srcOrd="5" destOrd="0" parTransId="{6EFC6EAC-1475-47F0-8858-23F8E58F9333}" sibTransId="{886AF374-0914-4A77-8C6B-EFD7F9D1ED58}"/>
    <dgm:cxn modelId="{9A15F53F-6FF8-4EEA-8C14-380D8FBCEC69}" srcId="{A775D6B4-99E6-43B7-9574-9791DFE187D4}" destId="{F2AFA704-052A-4858-99A6-FE39C4F7D9C2}" srcOrd="1" destOrd="0" parTransId="{511B3621-2027-437A-8D55-4B09DFBE2F52}" sibTransId="{18289AEA-4375-4AB9-B24F-14CCF5400FBA}"/>
    <dgm:cxn modelId="{327A0761-580C-47AC-92F6-F85DA046C082}" type="presOf" srcId="{18289AEA-4375-4AB9-B24F-14CCF5400FBA}" destId="{18A067AB-575D-44C8-AE4A-D33D573CDF48}" srcOrd="0" destOrd="0" presId="urn:microsoft.com/office/officeart/2005/8/layout/process2"/>
    <dgm:cxn modelId="{759C814A-3793-4F12-9A2B-188070CCB578}" srcId="{A775D6B4-99E6-43B7-9574-9791DFE187D4}" destId="{3E4D11E8-3FD2-40D6-A58A-3D3B0EA4B5A5}" srcOrd="2" destOrd="0" parTransId="{B8707A1E-EB81-4DE1-9148-6B7FAC736D21}" sibTransId="{3A4E0D0C-DC74-4D08-8B84-DD760B448D3A}"/>
    <dgm:cxn modelId="{5907856B-9D68-4D3F-BA1C-19E038FB754A}" type="presOf" srcId="{A775D6B4-99E6-43B7-9574-9791DFE187D4}" destId="{3497F4AA-CED5-4EEC-8F29-2F12C58E4710}" srcOrd="0" destOrd="0" presId="urn:microsoft.com/office/officeart/2005/8/layout/process2"/>
    <dgm:cxn modelId="{2E9ECC6B-6311-4F7B-A604-DA93E50DFF30}" type="presOf" srcId="{7E6D0972-464B-43AD-AF10-50346C7D84B2}" destId="{0D40A9C0-6B4E-4766-9D3B-96D2DE2EA416}" srcOrd="0" destOrd="0" presId="urn:microsoft.com/office/officeart/2005/8/layout/process2"/>
    <dgm:cxn modelId="{3F5AAD6F-B228-4A04-81A5-EF6F75B5AD3D}" type="presOf" srcId="{3E4D11E8-3FD2-40D6-A58A-3D3B0EA4B5A5}" destId="{319275C5-9846-4D85-B689-4C5D00D64727}" srcOrd="0" destOrd="0" presId="urn:microsoft.com/office/officeart/2005/8/layout/process2"/>
    <dgm:cxn modelId="{43457871-E74C-498A-AEDB-A0190D798D1B}" type="presOf" srcId="{D9085796-EC49-46A3-84B2-B9673773216C}" destId="{8408780F-8DF7-478D-AB81-EAE2C78D7719}" srcOrd="1" destOrd="0" presId="urn:microsoft.com/office/officeart/2005/8/layout/process2"/>
    <dgm:cxn modelId="{BB58B87A-6C98-46AA-8EA0-6D72F4B59D4D}" type="presOf" srcId="{F2AFA704-052A-4858-99A6-FE39C4F7D9C2}" destId="{8D7008A2-A78A-42FD-8336-592EA9070260}" srcOrd="0" destOrd="0" presId="urn:microsoft.com/office/officeart/2005/8/layout/process2"/>
    <dgm:cxn modelId="{B71B6B7F-88B3-4A2A-94D6-1BF024D50B12}" srcId="{A775D6B4-99E6-43B7-9574-9791DFE187D4}" destId="{49AD24E1-9015-4CA3-AEC5-37259BD7E358}" srcOrd="4" destOrd="0" parTransId="{0CB4E8B3-5AED-4991-9DC9-A9AE90C4D3CD}" sibTransId="{391E2D74-33AA-4155-9827-45E4097769DB}"/>
    <dgm:cxn modelId="{8653258B-4EF0-480C-9B41-FA6F964211E9}" type="presOf" srcId="{49AD24E1-9015-4CA3-AEC5-37259BD7E358}" destId="{224CA64A-5CC3-4CC4-B664-33134C071BCB}" srcOrd="0" destOrd="0" presId="urn:microsoft.com/office/officeart/2005/8/layout/process2"/>
    <dgm:cxn modelId="{26F264A3-4DBE-46F2-8083-FC1BB7CA48B6}" srcId="{A775D6B4-99E6-43B7-9574-9791DFE187D4}" destId="{B58BF9B3-FC5A-47CE-B6C3-55EA4C0BCD7E}" srcOrd="3" destOrd="0" parTransId="{BB72F88C-1714-4A70-9247-5A8CE70EFFD2}" sibTransId="{D9085796-EC49-46A3-84B2-B9673773216C}"/>
    <dgm:cxn modelId="{02BCF3D1-44B3-42A6-BD99-DF9C184DA501}" type="presOf" srcId="{F3AD28B7-E629-47A9-81B5-756BDBA6C9D2}" destId="{1DF65A0B-D4EB-4F48-B2BA-248909BA295B}" srcOrd="0" destOrd="0" presId="urn:microsoft.com/office/officeart/2005/8/layout/process2"/>
    <dgm:cxn modelId="{CA5461D4-8689-476E-8E2D-D4B8B3CA742E}" type="presOf" srcId="{391E2D74-33AA-4155-9827-45E4097769DB}" destId="{3B6C5FC9-4948-4B74-A631-956E6F7CA694}" srcOrd="0" destOrd="0" presId="urn:microsoft.com/office/officeart/2005/8/layout/process2"/>
    <dgm:cxn modelId="{DC409CD5-730C-4EB8-9174-12F22B35171A}" type="presOf" srcId="{598E9BFB-A077-476D-8E8A-5091FBD9181B}" destId="{96F0A921-A437-4511-93C2-EC349306271F}" srcOrd="0" destOrd="0" presId="urn:microsoft.com/office/officeart/2005/8/layout/process2"/>
    <dgm:cxn modelId="{3F5FC2EC-E341-4CBE-A391-04D0D78A276C}" type="presOf" srcId="{391E2D74-33AA-4155-9827-45E4097769DB}" destId="{490782C9-D743-470D-A025-4F437A191888}" srcOrd="1" destOrd="0" presId="urn:microsoft.com/office/officeart/2005/8/layout/process2"/>
    <dgm:cxn modelId="{05CA97ED-0075-42DC-8D8A-7E0CB1CF54B9}" type="presOf" srcId="{3A4E0D0C-DC74-4D08-8B84-DD760B448D3A}" destId="{F23BA295-66B6-4948-BD5D-876C2C8DB1F2}" srcOrd="0" destOrd="0" presId="urn:microsoft.com/office/officeart/2005/8/layout/process2"/>
    <dgm:cxn modelId="{586A8EF2-41FC-4870-8A84-84A38EFDB568}" type="presOf" srcId="{3A4E0D0C-DC74-4D08-8B84-DD760B448D3A}" destId="{0AD4CBC5-2FCB-4D84-94C7-B660970C5C38}" srcOrd="1" destOrd="0" presId="urn:microsoft.com/office/officeart/2005/8/layout/process2"/>
    <dgm:cxn modelId="{CD83FBF3-0C22-4B30-942D-CA925B326CDB}" type="presOf" srcId="{598E9BFB-A077-476D-8E8A-5091FBD9181B}" destId="{E4298FC3-CF6F-4EBE-BBBA-449E3E5307C3}" srcOrd="1" destOrd="0" presId="urn:microsoft.com/office/officeart/2005/8/layout/process2"/>
    <dgm:cxn modelId="{A27A82FD-7CBD-46B4-818E-62D31A5FE000}" type="presOf" srcId="{D9085796-EC49-46A3-84B2-B9673773216C}" destId="{2FDBBD16-0614-4295-876D-DB07F0FF3C09}" srcOrd="0" destOrd="0" presId="urn:microsoft.com/office/officeart/2005/8/layout/process2"/>
    <dgm:cxn modelId="{E955C6FE-68C2-4064-94FA-0BF56460A3B2}" type="presOf" srcId="{B58BF9B3-FC5A-47CE-B6C3-55EA4C0BCD7E}" destId="{34F2B245-A507-4FCE-9393-B65A2C4181D9}" srcOrd="0" destOrd="0" presId="urn:microsoft.com/office/officeart/2005/8/layout/process2"/>
    <dgm:cxn modelId="{A05BA6B3-5F1F-4B70-A13C-CC42B023FC71}" type="presParOf" srcId="{3497F4AA-CED5-4EEC-8F29-2F12C58E4710}" destId="{0D40A9C0-6B4E-4766-9D3B-96D2DE2EA416}" srcOrd="0" destOrd="0" presId="urn:microsoft.com/office/officeart/2005/8/layout/process2"/>
    <dgm:cxn modelId="{23C51E5A-E53A-45BA-805A-A8DD3A3C1758}" type="presParOf" srcId="{3497F4AA-CED5-4EEC-8F29-2F12C58E4710}" destId="{96F0A921-A437-4511-93C2-EC349306271F}" srcOrd="1" destOrd="0" presId="urn:microsoft.com/office/officeart/2005/8/layout/process2"/>
    <dgm:cxn modelId="{D58F0005-E2D3-4BEE-B79D-17DB608F3502}" type="presParOf" srcId="{96F0A921-A437-4511-93C2-EC349306271F}" destId="{E4298FC3-CF6F-4EBE-BBBA-449E3E5307C3}" srcOrd="0" destOrd="0" presId="urn:microsoft.com/office/officeart/2005/8/layout/process2"/>
    <dgm:cxn modelId="{261AC5CB-02EC-4733-936C-698CAA333A4D}" type="presParOf" srcId="{3497F4AA-CED5-4EEC-8F29-2F12C58E4710}" destId="{8D7008A2-A78A-42FD-8336-592EA9070260}" srcOrd="2" destOrd="0" presId="urn:microsoft.com/office/officeart/2005/8/layout/process2"/>
    <dgm:cxn modelId="{32B53E37-F09B-4AC2-9D7B-DB066BB6C1C5}" type="presParOf" srcId="{3497F4AA-CED5-4EEC-8F29-2F12C58E4710}" destId="{18A067AB-575D-44C8-AE4A-D33D573CDF48}" srcOrd="3" destOrd="0" presId="urn:microsoft.com/office/officeart/2005/8/layout/process2"/>
    <dgm:cxn modelId="{576EDAD7-7790-4220-8B9E-52CD73CEB176}" type="presParOf" srcId="{18A067AB-575D-44C8-AE4A-D33D573CDF48}" destId="{1FB9D8FA-E188-4B96-9F59-0E65DF16A77A}" srcOrd="0" destOrd="0" presId="urn:microsoft.com/office/officeart/2005/8/layout/process2"/>
    <dgm:cxn modelId="{2D9E7D5E-99BE-4437-B710-C76EB4151821}" type="presParOf" srcId="{3497F4AA-CED5-4EEC-8F29-2F12C58E4710}" destId="{319275C5-9846-4D85-B689-4C5D00D64727}" srcOrd="4" destOrd="0" presId="urn:microsoft.com/office/officeart/2005/8/layout/process2"/>
    <dgm:cxn modelId="{88AAD34C-409C-4DB6-9861-ACC6D9332749}" type="presParOf" srcId="{3497F4AA-CED5-4EEC-8F29-2F12C58E4710}" destId="{F23BA295-66B6-4948-BD5D-876C2C8DB1F2}" srcOrd="5" destOrd="0" presId="urn:microsoft.com/office/officeart/2005/8/layout/process2"/>
    <dgm:cxn modelId="{2EEAB3B7-4B82-421E-9C46-8ED746EA248C}" type="presParOf" srcId="{F23BA295-66B6-4948-BD5D-876C2C8DB1F2}" destId="{0AD4CBC5-2FCB-4D84-94C7-B660970C5C38}" srcOrd="0" destOrd="0" presId="urn:microsoft.com/office/officeart/2005/8/layout/process2"/>
    <dgm:cxn modelId="{0FB6E80D-D00B-47A2-8A2F-858146699C99}" type="presParOf" srcId="{3497F4AA-CED5-4EEC-8F29-2F12C58E4710}" destId="{34F2B245-A507-4FCE-9393-B65A2C4181D9}" srcOrd="6" destOrd="0" presId="urn:microsoft.com/office/officeart/2005/8/layout/process2"/>
    <dgm:cxn modelId="{2F52881C-F9BB-4BFB-932B-E59745C0A915}" type="presParOf" srcId="{3497F4AA-CED5-4EEC-8F29-2F12C58E4710}" destId="{2FDBBD16-0614-4295-876D-DB07F0FF3C09}" srcOrd="7" destOrd="0" presId="urn:microsoft.com/office/officeart/2005/8/layout/process2"/>
    <dgm:cxn modelId="{F312391F-A09C-44DF-9160-47EE413E6192}" type="presParOf" srcId="{2FDBBD16-0614-4295-876D-DB07F0FF3C09}" destId="{8408780F-8DF7-478D-AB81-EAE2C78D7719}" srcOrd="0" destOrd="0" presId="urn:microsoft.com/office/officeart/2005/8/layout/process2"/>
    <dgm:cxn modelId="{DB08BCB8-CAAA-4386-8B78-535843211DAB}" type="presParOf" srcId="{3497F4AA-CED5-4EEC-8F29-2F12C58E4710}" destId="{224CA64A-5CC3-4CC4-B664-33134C071BCB}" srcOrd="8" destOrd="0" presId="urn:microsoft.com/office/officeart/2005/8/layout/process2"/>
    <dgm:cxn modelId="{667DFC7E-04E9-4933-BEAB-670A3001BA55}" type="presParOf" srcId="{3497F4AA-CED5-4EEC-8F29-2F12C58E4710}" destId="{3B6C5FC9-4948-4B74-A631-956E6F7CA694}" srcOrd="9" destOrd="0" presId="urn:microsoft.com/office/officeart/2005/8/layout/process2"/>
    <dgm:cxn modelId="{37DD2BB9-1FC6-44B8-A470-3A5B35ED1AF6}" type="presParOf" srcId="{3B6C5FC9-4948-4B74-A631-956E6F7CA694}" destId="{490782C9-D743-470D-A025-4F437A191888}" srcOrd="0" destOrd="0" presId="urn:microsoft.com/office/officeart/2005/8/layout/process2"/>
    <dgm:cxn modelId="{9AC89C35-8CFA-4D52-93E8-05BF4EDB3613}" type="presParOf" srcId="{3497F4AA-CED5-4EEC-8F29-2F12C58E4710}" destId="{1DF65A0B-D4EB-4F48-B2BA-248909BA295B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0A9C0-6B4E-4766-9D3B-96D2DE2EA416}">
      <dsp:nvSpPr>
        <dsp:cNvPr id="0" name=""/>
        <dsp:cNvSpPr/>
      </dsp:nvSpPr>
      <dsp:spPr>
        <a:xfrm>
          <a:off x="665252" y="2149"/>
          <a:ext cx="1991120" cy="6369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kern="1200" dirty="0" err="1"/>
            <a:t>GoogLeNet</a:t>
          </a:r>
          <a:endParaRPr lang="zh-TW" altLang="en-US" sz="1800" kern="1200" dirty="0"/>
        </a:p>
      </dsp:txBody>
      <dsp:txXfrm>
        <a:off x="683909" y="20806"/>
        <a:ext cx="1953806" cy="599670"/>
      </dsp:txXfrm>
    </dsp:sp>
    <dsp:sp modelId="{96F0A921-A437-4511-93C2-EC349306271F}">
      <dsp:nvSpPr>
        <dsp:cNvPr id="0" name=""/>
        <dsp:cNvSpPr/>
      </dsp:nvSpPr>
      <dsp:spPr>
        <a:xfrm rot="5400000">
          <a:off x="1541378" y="655058"/>
          <a:ext cx="238869" cy="286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/>
        </a:p>
      </dsp:txBody>
      <dsp:txXfrm rot="-5400000">
        <a:off x="1574820" y="678945"/>
        <a:ext cx="171986" cy="167208"/>
      </dsp:txXfrm>
    </dsp:sp>
    <dsp:sp modelId="{8D7008A2-A78A-42FD-8336-592EA9070260}">
      <dsp:nvSpPr>
        <dsp:cNvPr id="0" name=""/>
        <dsp:cNvSpPr/>
      </dsp:nvSpPr>
      <dsp:spPr>
        <a:xfrm>
          <a:off x="665252" y="957626"/>
          <a:ext cx="1991120" cy="636984"/>
        </a:xfrm>
        <a:prstGeom prst="roundRect">
          <a:avLst>
            <a:gd name="adj" fmla="val 10000"/>
          </a:avLst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kern="1200" dirty="0" err="1"/>
            <a:t>ResNet</a:t>
          </a:r>
          <a:endParaRPr lang="zh-TW" altLang="en-US" sz="1800" kern="1200" dirty="0"/>
        </a:p>
      </dsp:txBody>
      <dsp:txXfrm>
        <a:off x="683909" y="976283"/>
        <a:ext cx="1953806" cy="599670"/>
      </dsp:txXfrm>
    </dsp:sp>
    <dsp:sp modelId="{18A067AB-575D-44C8-AE4A-D33D573CDF48}">
      <dsp:nvSpPr>
        <dsp:cNvPr id="0" name=""/>
        <dsp:cNvSpPr/>
      </dsp:nvSpPr>
      <dsp:spPr>
        <a:xfrm rot="5400000">
          <a:off x="1541378" y="1610535"/>
          <a:ext cx="238869" cy="286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/>
        </a:p>
      </dsp:txBody>
      <dsp:txXfrm rot="-5400000">
        <a:off x="1574820" y="1634422"/>
        <a:ext cx="171986" cy="167208"/>
      </dsp:txXfrm>
    </dsp:sp>
    <dsp:sp modelId="{319275C5-9846-4D85-B689-4C5D00D64727}">
      <dsp:nvSpPr>
        <dsp:cNvPr id="0" name=""/>
        <dsp:cNvSpPr/>
      </dsp:nvSpPr>
      <dsp:spPr>
        <a:xfrm>
          <a:off x="665252" y="1913102"/>
          <a:ext cx="1991120" cy="636984"/>
        </a:xfrm>
        <a:prstGeom prst="roundRect">
          <a:avLst>
            <a:gd name="adj" fmla="val 10000"/>
          </a:avLst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kern="1200" dirty="0" err="1"/>
            <a:t>EfficientNet</a:t>
          </a:r>
          <a:endParaRPr lang="zh-TW" altLang="en-US" sz="1800" kern="1200" dirty="0"/>
        </a:p>
      </dsp:txBody>
      <dsp:txXfrm>
        <a:off x="683909" y="1931759"/>
        <a:ext cx="1953806" cy="599670"/>
      </dsp:txXfrm>
    </dsp:sp>
    <dsp:sp modelId="{F23BA295-66B6-4948-BD5D-876C2C8DB1F2}">
      <dsp:nvSpPr>
        <dsp:cNvPr id="0" name=""/>
        <dsp:cNvSpPr/>
      </dsp:nvSpPr>
      <dsp:spPr>
        <a:xfrm rot="5400000">
          <a:off x="1541378" y="2566012"/>
          <a:ext cx="238869" cy="286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/>
        </a:p>
      </dsp:txBody>
      <dsp:txXfrm rot="-5400000">
        <a:off x="1574820" y="2589899"/>
        <a:ext cx="171986" cy="167208"/>
      </dsp:txXfrm>
    </dsp:sp>
    <dsp:sp modelId="{34F2B245-A507-4FCE-9393-B65A2C4181D9}">
      <dsp:nvSpPr>
        <dsp:cNvPr id="0" name=""/>
        <dsp:cNvSpPr/>
      </dsp:nvSpPr>
      <dsp:spPr>
        <a:xfrm>
          <a:off x="665252" y="2868579"/>
          <a:ext cx="1991120" cy="636984"/>
        </a:xfrm>
        <a:prstGeom prst="roundRect">
          <a:avLst>
            <a:gd name="adj" fmla="val 10000"/>
          </a:avLst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kern="1200" dirty="0"/>
            <a:t>VGG16</a:t>
          </a:r>
          <a:endParaRPr lang="zh-TW" altLang="en-US" sz="1800" kern="1200" dirty="0"/>
        </a:p>
      </dsp:txBody>
      <dsp:txXfrm>
        <a:off x="683909" y="2887236"/>
        <a:ext cx="1953806" cy="599670"/>
      </dsp:txXfrm>
    </dsp:sp>
    <dsp:sp modelId="{2FDBBD16-0614-4295-876D-DB07F0FF3C09}">
      <dsp:nvSpPr>
        <dsp:cNvPr id="0" name=""/>
        <dsp:cNvSpPr/>
      </dsp:nvSpPr>
      <dsp:spPr>
        <a:xfrm rot="5400000">
          <a:off x="1541378" y="3521488"/>
          <a:ext cx="238869" cy="286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/>
        </a:p>
      </dsp:txBody>
      <dsp:txXfrm rot="-5400000">
        <a:off x="1574820" y="3545375"/>
        <a:ext cx="171986" cy="167208"/>
      </dsp:txXfrm>
    </dsp:sp>
    <dsp:sp modelId="{224CA64A-5CC3-4CC4-B664-33134C071BCB}">
      <dsp:nvSpPr>
        <dsp:cNvPr id="0" name=""/>
        <dsp:cNvSpPr/>
      </dsp:nvSpPr>
      <dsp:spPr>
        <a:xfrm>
          <a:off x="665252" y="3824056"/>
          <a:ext cx="1991120" cy="636984"/>
        </a:xfrm>
        <a:prstGeom prst="roundRect">
          <a:avLst>
            <a:gd name="adj" fmla="val 10000"/>
          </a:avLst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kern="1200" dirty="0"/>
            <a:t>VGG19</a:t>
          </a:r>
          <a:endParaRPr lang="zh-TW" altLang="en-US" sz="1800" kern="1200" dirty="0"/>
        </a:p>
      </dsp:txBody>
      <dsp:txXfrm>
        <a:off x="683909" y="3842713"/>
        <a:ext cx="1953806" cy="599670"/>
      </dsp:txXfrm>
    </dsp:sp>
    <dsp:sp modelId="{3B6C5FC9-4948-4B74-A631-956E6F7CA694}">
      <dsp:nvSpPr>
        <dsp:cNvPr id="0" name=""/>
        <dsp:cNvSpPr/>
      </dsp:nvSpPr>
      <dsp:spPr>
        <a:xfrm rot="5400000">
          <a:off x="1541378" y="4476965"/>
          <a:ext cx="238869" cy="286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/>
        </a:p>
      </dsp:txBody>
      <dsp:txXfrm rot="-5400000">
        <a:off x="1574820" y="4500852"/>
        <a:ext cx="171986" cy="167208"/>
      </dsp:txXfrm>
    </dsp:sp>
    <dsp:sp modelId="{1DF65A0B-D4EB-4F48-B2BA-248909BA295B}">
      <dsp:nvSpPr>
        <dsp:cNvPr id="0" name=""/>
        <dsp:cNvSpPr/>
      </dsp:nvSpPr>
      <dsp:spPr>
        <a:xfrm>
          <a:off x="665252" y="4779532"/>
          <a:ext cx="1991120" cy="636984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kern="1200" dirty="0" err="1"/>
            <a:t>VisionTransformer</a:t>
          </a:r>
          <a:endParaRPr lang="zh-TW" altLang="en-US" sz="1800" kern="1200" dirty="0"/>
        </a:p>
      </dsp:txBody>
      <dsp:txXfrm>
        <a:off x="683909" y="4798189"/>
        <a:ext cx="1953806" cy="599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5E5E1A-41C9-B54F-D4BD-E9C1D7D5D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6C63E48-D568-DBE3-369C-B106BB6E2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7EDC1D7-4B1E-1688-762E-8E267686E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7C03-645D-4453-92F5-52757C127EAC}" type="datetimeFigureOut">
              <a:rPr lang="zh-TW" altLang="en-US" smtClean="0"/>
              <a:t>2024/7/13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4778100-5A48-E14D-B27F-3A511E346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5D10B4-17A7-AD83-5165-235222DBA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88ED-7506-47AC-824E-AC4C4166F3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1101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488A8F-A3CF-C9FC-DC4C-EFC6146F9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7C4B4F0-FED3-B639-965F-76A7DC08C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5E8542-C2CE-3BB2-852E-646F13F29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7C03-645D-4453-92F5-52757C127EAC}" type="datetimeFigureOut">
              <a:rPr lang="zh-TW" altLang="en-US" smtClean="0"/>
              <a:t>2024/7/13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1C8045-3219-9A3E-722D-CA71604D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F258A1-B06F-DBB9-9B82-9F4BE5A68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88ED-7506-47AC-824E-AC4C4166F3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76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E11A1A6-61DA-421F-EA9C-0F752246B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551B207-E6DA-AD27-BC80-5882DDCD3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132DD3B-223B-5A0A-13D3-6B53491EE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7C03-645D-4453-92F5-52757C127EAC}" type="datetimeFigureOut">
              <a:rPr lang="zh-TW" altLang="en-US" smtClean="0"/>
              <a:t>2024/7/13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949D6C4-D2F6-BC36-1620-512EF719D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875446-2C4B-9B2B-1DF7-81216D661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88ED-7506-47AC-824E-AC4C4166F3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443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176991-24A7-7981-4F10-F323689BA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16D6F9-44DC-9D4A-5354-361CA74E2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B82968C-30B2-90CC-00DA-3F10AFB1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7C03-645D-4453-92F5-52757C127EAC}" type="datetimeFigureOut">
              <a:rPr lang="zh-TW" altLang="en-US" smtClean="0"/>
              <a:t>2024/7/13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8E370C-B3D7-A86A-C9F8-32D96A04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2468F5-5FE9-AD05-4355-13B50DEB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88ED-7506-47AC-824E-AC4C4166F3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88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CC5E47-85D5-E7F1-C81E-BC283A68D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D27FA92-49CD-2FA7-0B48-29E356CCB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41BADA7-673A-0224-A0C9-368E510E1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7C03-645D-4453-92F5-52757C127EAC}" type="datetimeFigureOut">
              <a:rPr lang="zh-TW" altLang="en-US" smtClean="0"/>
              <a:t>2024/7/13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1E5DBD-32D4-D4E0-63CB-A6B0238A5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1BF1508-C3E1-AFF0-9A36-164808FF3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88ED-7506-47AC-824E-AC4C4166F3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490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29FB73-22C2-95BF-B559-728A7F354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01C681-C222-2F04-FDED-1EBCBA905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F13252E-AB53-A584-6B34-E1FF2A7A0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57C3883-363E-5B3B-0DD8-EA0033BA9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7C03-645D-4453-92F5-52757C127EAC}" type="datetimeFigureOut">
              <a:rPr lang="zh-TW" altLang="en-US" smtClean="0"/>
              <a:t>2024/7/13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C4EA631-57C3-7899-EC3E-1520A3815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2697712-7670-D186-C6B2-E4559F72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88ED-7506-47AC-824E-AC4C4166F3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89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E5D879-8879-7F1E-E1E3-9100859E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8C37F51-25A6-80CC-667C-3AED1FFDB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5A17F47-4FAC-790A-3B6D-3CB8A0878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9AEE27E-1274-4871-B29A-AB463EF71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F955905-9A30-8A7A-110E-1441BECA7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6D7F7A1-173E-D4EF-848D-600BD753B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7C03-645D-4453-92F5-52757C127EAC}" type="datetimeFigureOut">
              <a:rPr lang="zh-TW" altLang="en-US" smtClean="0"/>
              <a:t>2024/7/13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43A9589-E080-FCC5-DE59-9A33A9F16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E1DAB6D-AEEE-0D3B-64DF-C85EECFD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88ED-7506-47AC-824E-AC4C4166F3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99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6DDF48-8CD4-724D-03C2-C63B41C6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F13BB00-277F-712B-D4FD-1B60F3CD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7C03-645D-4453-92F5-52757C127EAC}" type="datetimeFigureOut">
              <a:rPr lang="zh-TW" altLang="en-US" smtClean="0"/>
              <a:t>2024/7/13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6FFF14E-66C7-664D-553C-E2D95E2B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5C08E72-B9C4-041F-80DB-E059C784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88ED-7506-47AC-824E-AC4C4166F3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35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D96ECE4-F75C-A6BC-CF8B-BFA87805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7C03-645D-4453-92F5-52757C127EAC}" type="datetimeFigureOut">
              <a:rPr lang="zh-TW" altLang="en-US" smtClean="0"/>
              <a:t>2024/7/13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2E0F02F-FBC8-CD7E-A220-C27CD25A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9D16CD3-C902-D755-9F13-14EB80BB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88ED-7506-47AC-824E-AC4C4166F3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24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8DAE53-B2BC-2B47-1570-3FD50ED9A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D6F702-E810-8A3B-4205-4911EC516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FA125D0-C08F-003F-A654-662AA6802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289913F-3630-246E-4BF9-F02064EA2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7C03-645D-4453-92F5-52757C127EAC}" type="datetimeFigureOut">
              <a:rPr lang="zh-TW" altLang="en-US" smtClean="0"/>
              <a:t>2024/7/13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4CBC048-EAB6-B874-FA39-4EF3AD127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9A4CD76-1EEA-C49C-6AEE-29F905CA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88ED-7506-47AC-824E-AC4C4166F3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93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87089E-194D-0ED8-A011-09A4B5114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460D29A-6AEB-86F5-0AD2-015D5DA00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F9611D6-D628-F313-389E-92442BE61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6290355-ADD7-F99A-C0A3-ED1042F8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7C03-645D-4453-92F5-52757C127EAC}" type="datetimeFigureOut">
              <a:rPr lang="zh-TW" altLang="en-US" smtClean="0"/>
              <a:t>2024/7/13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3024E42-B187-59DA-0C76-95F611E0B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1B651DA-6708-DCEA-A4AE-D19AC48A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88ED-7506-47AC-824E-AC4C4166F3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429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F511CD6-6525-E51B-8016-66DC388CF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C8376CF-32DF-E463-1A47-48F0E8700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660B216-A8F3-5B53-F418-8AB040F6C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737C03-645D-4453-92F5-52757C127EAC}" type="datetimeFigureOut">
              <a:rPr lang="zh-TW" altLang="en-US" smtClean="0"/>
              <a:t>2024/7/13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313B67B-00B2-D40F-658B-BAE6942B9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04C8B0-C0CF-4D6A-151E-6EDF32D17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AA88ED-7506-47AC-824E-AC4C4166F3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25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623265E5-0EC3-C5C8-2C2E-63507663650A}"/>
              </a:ext>
            </a:extLst>
          </p:cNvPr>
          <p:cNvSpPr txBox="1"/>
          <p:nvPr/>
        </p:nvSpPr>
        <p:spPr>
          <a:xfrm>
            <a:off x="3048000" y="2583357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6600" dirty="0">
                <a:latin typeface="+mj-lt"/>
              </a:rPr>
              <a:t>MWPPG Update</a:t>
            </a:r>
            <a:endParaRPr lang="zh-TW" altLang="en-US" sz="6600" dirty="0">
              <a:latin typeface="+mj-lt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C625EBC-CC22-9B21-05F3-1C137C55F546}"/>
              </a:ext>
            </a:extLst>
          </p:cNvPr>
          <p:cNvSpPr txBox="1"/>
          <p:nvPr/>
        </p:nvSpPr>
        <p:spPr>
          <a:xfrm>
            <a:off x="3048000" y="3937000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altLang="zh-TW" sz="2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2024/07/13 By</a:t>
            </a:r>
            <a:r>
              <a:rPr lang="zh-TW" altLang="en-US" sz="2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鍾季甫</a:t>
            </a:r>
            <a:endParaRPr lang="zh-TW" altLang="en-US" sz="2800" b="0" dirty="0">
              <a:effectLst/>
            </a:endParaRPr>
          </a:p>
          <a:p>
            <a:br>
              <a:rPr lang="zh-TW" altLang="en-US" sz="2800" dirty="0"/>
            </a:b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39527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GoogLeNet-SH-2class-Male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E49BA96-BBB2-5D4E-8E35-CED2F680A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9366" y="4055608"/>
            <a:ext cx="4224194" cy="2776743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A739B7F-45C7-059C-A590-678F4EEFC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303" y="4055608"/>
            <a:ext cx="4224195" cy="2693977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4905438-C4F8-88FC-FA66-364FB1D161AF}"/>
              </a:ext>
            </a:extLst>
          </p:cNvPr>
          <p:cNvSpPr txBox="1"/>
          <p:nvPr/>
        </p:nvSpPr>
        <p:spPr>
          <a:xfrm>
            <a:off x="838200" y="2967335"/>
            <a:ext cx="26401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F1-Score: 0.9464</a:t>
            </a:r>
          </a:p>
          <a:p>
            <a:r>
              <a:rPr lang="zh-TW" altLang="en-US" dirty="0"/>
              <a:t>Recall: 0.9464</a:t>
            </a:r>
          </a:p>
          <a:p>
            <a:r>
              <a:rPr lang="zh-TW" altLang="en-US" dirty="0"/>
              <a:t>Accuracy: 0.9524</a:t>
            </a:r>
          </a:p>
        </p:txBody>
      </p:sp>
    </p:spTree>
    <p:extLst>
      <p:ext uri="{BB962C8B-B14F-4D97-AF65-F5344CB8AC3E}">
        <p14:creationId xmlns:p14="http://schemas.microsoft.com/office/powerpoint/2010/main" val="353828216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ResNet-HKM-4class-Male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/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E15CF4-BE47-569F-8BD3-10CF17F2F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06133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ResNet-HKM-4class-Female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A4FB8DE-ABBF-AB6F-5E59-68C97200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71351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ResNet-HKM-4class-Female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/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E15CF4-BE47-569F-8BD3-10CF17F2F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59084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EfficientNet-HKM-4class-Male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A4FB8DE-ABBF-AB6F-5E59-68C97200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497484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EfficientNet-HKM-4class-Male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/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E15CF4-BE47-569F-8BD3-10CF17F2F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275770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EfficientNet-HKM-4class-Female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A4FB8DE-ABBF-AB6F-5E59-68C97200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639402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EfficientNet-HKM-4class-Female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/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E15CF4-BE47-569F-8BD3-10CF17F2F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19375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VGG16-HKM-4class-Male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A4FB8DE-ABBF-AB6F-5E59-68C97200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011586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VGG16-HKM-4class-Male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/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E15CF4-BE47-569F-8BD3-10CF17F2F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62328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VGG16-HKM-4class-Female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A4FB8DE-ABBF-AB6F-5E59-68C97200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13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GoogLeNet-SH-2class-Male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AE448F4-7968-97DD-37BF-8BC49AA66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4491" y="596330"/>
            <a:ext cx="3604491" cy="283267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45D755D-911F-6AC1-6E7E-EB3193E63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433" y="3660205"/>
            <a:ext cx="3474606" cy="2832670"/>
          </a:xfrm>
          <a:prstGeom prst="rect">
            <a:avLst/>
          </a:prstGeom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C935AB23-14F7-D95A-F258-4136451C6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839208"/>
              </p:ext>
            </p:extLst>
          </p:nvPr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0.88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94274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VGG16-HKM-4class-Female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/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E15CF4-BE47-569F-8BD3-10CF17F2F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647023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VGG19-HKM-4class-Male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A4FB8DE-ABBF-AB6F-5E59-68C97200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474733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VGG19-HKM-4class-Male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/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E15CF4-BE47-569F-8BD3-10CF17F2F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43725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VGG19-HKM-4class-Female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A4FB8DE-ABBF-AB6F-5E59-68C97200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81059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VGG19-HKM-4class-Female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/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E15CF4-BE47-569F-8BD3-10CF17F2F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36244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VisionTransformer-HKM-4class-Male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A4FB8DE-ABBF-AB6F-5E59-68C97200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39761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VisionTransformer-HKM-4class-Male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/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E15CF4-BE47-569F-8BD3-10CF17F2F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659866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VisionTransformer-HKM-4class-Female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A4FB8DE-ABBF-AB6F-5E59-68C97200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30344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VisionTransformer-HKM-4class-Female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/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E15CF4-BE47-569F-8BD3-10CF17F2F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9584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GoogLeNet-SH-2class-Female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71466B51-E351-A917-2043-0A966D551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825" y="4294763"/>
            <a:ext cx="3470614" cy="2175669"/>
          </a:xfr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A9A4E79-8040-86BB-FF88-29D8413B5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075" y="4294763"/>
            <a:ext cx="3470615" cy="2220554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EDD6892C-8587-4A14-F98F-3AEF3FD44E7B}"/>
              </a:ext>
            </a:extLst>
          </p:cNvPr>
          <p:cNvSpPr txBox="1"/>
          <p:nvPr/>
        </p:nvSpPr>
        <p:spPr>
          <a:xfrm>
            <a:off x="932873" y="296733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F1-Score: 0.9550</a:t>
            </a:r>
          </a:p>
          <a:p>
            <a:r>
              <a:rPr lang="zh-TW" altLang="en-US" dirty="0"/>
              <a:t>Recall: 0.9815</a:t>
            </a:r>
          </a:p>
          <a:p>
            <a:r>
              <a:rPr lang="zh-TW" altLang="en-US" dirty="0"/>
              <a:t>Accuracy: 0.9600</a:t>
            </a:r>
          </a:p>
        </p:txBody>
      </p:sp>
    </p:spTree>
    <p:extLst>
      <p:ext uri="{BB962C8B-B14F-4D97-AF65-F5344CB8AC3E}">
        <p14:creationId xmlns:p14="http://schemas.microsoft.com/office/powerpoint/2010/main" val="2958180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GoogLeNet-SH-2class-Female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1689751-7765-68F3-D2B4-F3F3EB342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2199" y="693812"/>
            <a:ext cx="3907438" cy="3166988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8DDA210-32FF-C630-226B-259956BC6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390" y="3860800"/>
            <a:ext cx="3449055" cy="2837449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353218"/>
              </p:ext>
            </p:extLst>
          </p:nvPr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798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ResNet-SH-2class-Male</a:t>
            </a:r>
            <a:endParaRPr lang="zh-TW" altLang="en-US" dirty="0"/>
          </a:p>
        </p:txBody>
      </p:sp>
      <p:pic>
        <p:nvPicPr>
          <p:cNvPr id="19" name="內容版面配置區 18">
            <a:extLst>
              <a:ext uri="{FF2B5EF4-FFF2-40B4-BE49-F238E27FC236}">
                <a16:creationId xmlns:a16="http://schemas.microsoft.com/office/drawing/2014/main" id="{FFE78051-C190-F01B-354A-4A8E0785A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7425" y="3829995"/>
            <a:ext cx="4215063" cy="2636242"/>
          </a:xfr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FB7B93B8-50E4-952F-355F-6F7F85F05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128" y="3803358"/>
            <a:ext cx="4215063" cy="2689517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A56809EB-B7FD-4E1C-CC9C-7B01DCF7B66D}"/>
              </a:ext>
            </a:extLst>
          </p:cNvPr>
          <p:cNvSpPr txBox="1"/>
          <p:nvPr/>
        </p:nvSpPr>
        <p:spPr>
          <a:xfrm>
            <a:off x="881128" y="228535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F1-Score: 0.9541</a:t>
            </a:r>
          </a:p>
          <a:p>
            <a:r>
              <a:rPr lang="zh-TW" altLang="en-US" dirty="0"/>
              <a:t>Recall: 0.9286</a:t>
            </a:r>
          </a:p>
          <a:p>
            <a:r>
              <a:rPr lang="zh-TW" altLang="en-US" dirty="0"/>
              <a:t>Accuracy: 0.9603</a:t>
            </a:r>
          </a:p>
        </p:txBody>
      </p:sp>
    </p:spTree>
    <p:extLst>
      <p:ext uri="{BB962C8B-B14F-4D97-AF65-F5344CB8AC3E}">
        <p14:creationId xmlns:p14="http://schemas.microsoft.com/office/powerpoint/2010/main" val="3443719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ResNet-SH-2class-Male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210726"/>
              </p:ext>
            </p:extLst>
          </p:nvPr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87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2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93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63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93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3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93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93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2694371C-DDE9-8798-4F26-9F1161D0F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6066" y="365125"/>
            <a:ext cx="3642376" cy="2957559"/>
          </a:xfr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1A355861-F26C-7A93-35C2-747DA8A80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815" y="3648334"/>
            <a:ext cx="3788627" cy="308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50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ResNet-SH-2class-Female</a:t>
            </a:r>
            <a:endParaRPr lang="zh-TW" altLang="en-US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F1892860-D0B3-FF40-4785-022310B01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06" y="3978442"/>
            <a:ext cx="3958501" cy="251443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D7CDD0AC-7427-21EC-50B1-A3E6393C4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495" y="3978442"/>
            <a:ext cx="3854567" cy="2514433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7E95AB30-9410-9577-DE49-1E29452E31B3}"/>
              </a:ext>
            </a:extLst>
          </p:cNvPr>
          <p:cNvSpPr txBox="1"/>
          <p:nvPr/>
        </p:nvSpPr>
        <p:spPr>
          <a:xfrm>
            <a:off x="838200" y="266654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F1-Score: 0.9558</a:t>
            </a:r>
          </a:p>
          <a:p>
            <a:r>
              <a:rPr lang="zh-TW" altLang="en-US" dirty="0"/>
              <a:t>Recall: 1.0000</a:t>
            </a:r>
          </a:p>
          <a:p>
            <a:r>
              <a:rPr lang="zh-TW" altLang="en-US" dirty="0"/>
              <a:t>Accuracy: 0.9600</a:t>
            </a:r>
          </a:p>
        </p:txBody>
      </p:sp>
    </p:spTree>
    <p:extLst>
      <p:ext uri="{BB962C8B-B14F-4D97-AF65-F5344CB8AC3E}">
        <p14:creationId xmlns:p14="http://schemas.microsoft.com/office/powerpoint/2010/main" val="637855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ResNet-SH-2class-Female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412421"/>
              </p:ext>
            </p:extLst>
          </p:nvPr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97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3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8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7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7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AD4609A-A435-AA24-5CC5-E00E4F377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1757" y="365125"/>
            <a:ext cx="3726895" cy="2906562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2BA9380-D52A-22D8-FD79-CA2F5161B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735" y="3324909"/>
            <a:ext cx="4181192" cy="344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73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EfficientNet-SH-2class-Male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3CF847D6-CC41-DCDB-3D25-E079A4A73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5509" y="3801765"/>
            <a:ext cx="4105243" cy="2610686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96F7D53-D718-AE16-0252-E396CB810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56" y="3801765"/>
            <a:ext cx="4105244" cy="269111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F562D3D-CC58-E60F-839D-34265096C608}"/>
              </a:ext>
            </a:extLst>
          </p:cNvPr>
          <p:cNvSpPr txBox="1"/>
          <p:nvPr/>
        </p:nvSpPr>
        <p:spPr>
          <a:xfrm>
            <a:off x="838200" y="251414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F1-Score: 0.6154</a:t>
            </a:r>
          </a:p>
          <a:p>
            <a:r>
              <a:rPr lang="zh-TW" altLang="en-US" dirty="0"/>
              <a:t>Recall: 1.0000</a:t>
            </a:r>
          </a:p>
          <a:p>
            <a:r>
              <a:rPr lang="zh-TW" altLang="en-US" dirty="0"/>
              <a:t>Accuracy: 0.4444</a:t>
            </a:r>
          </a:p>
        </p:txBody>
      </p:sp>
    </p:spTree>
    <p:extLst>
      <p:ext uri="{BB962C8B-B14F-4D97-AF65-F5344CB8AC3E}">
        <p14:creationId xmlns:p14="http://schemas.microsoft.com/office/powerpoint/2010/main" val="192256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EfficientNet-SH-2class-Male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074120"/>
              </p:ext>
            </p:extLst>
          </p:nvPr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00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00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</a:t>
                      </a:r>
                      <a:r>
                        <a:rPr lang="en-US" altLang="zh-TW" dirty="0"/>
                        <a:t>.00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63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93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33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50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0.40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93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45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67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54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93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59979B3-451A-2CDF-A73A-0787BFF49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9488" y="365125"/>
            <a:ext cx="4040554" cy="3292475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325A89E-01F4-4B9C-42D0-179E53AAC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178" y="3704971"/>
            <a:ext cx="3760863" cy="305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2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B45C5E93-0C99-594D-B69A-A9C9D18B401E}"/>
              </a:ext>
            </a:extLst>
          </p:cNvPr>
          <p:cNvSpPr/>
          <p:nvPr/>
        </p:nvSpPr>
        <p:spPr>
          <a:xfrm>
            <a:off x="4181475" y="409575"/>
            <a:ext cx="3162300" cy="1638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HealthGather</a:t>
            </a:r>
            <a:endParaRPr lang="zh-TW" altLang="en-US" sz="2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94D97347-EFAF-682C-7B35-4033BFFB5933}"/>
              </a:ext>
            </a:extLst>
          </p:cNvPr>
          <p:cNvSpPr/>
          <p:nvPr/>
        </p:nvSpPr>
        <p:spPr>
          <a:xfrm>
            <a:off x="266700" y="2857500"/>
            <a:ext cx="3162300" cy="16383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Operating PM</a:t>
            </a:r>
            <a:endParaRPr lang="zh-TW" altLang="en-US" sz="2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D1413F32-912C-C42C-302B-90BAA8B1A67E}"/>
              </a:ext>
            </a:extLst>
          </p:cNvPr>
          <p:cNvSpPr/>
          <p:nvPr/>
        </p:nvSpPr>
        <p:spPr>
          <a:xfrm>
            <a:off x="4181475" y="2857500"/>
            <a:ext cx="3162300" cy="1638300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AI Model</a:t>
            </a:r>
            <a:endParaRPr lang="zh-TW" altLang="en-US" sz="2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F7DA1A8D-A074-02F6-3730-54E0A035DD1A}"/>
              </a:ext>
            </a:extLst>
          </p:cNvPr>
          <p:cNvSpPr/>
          <p:nvPr/>
        </p:nvSpPr>
        <p:spPr>
          <a:xfrm>
            <a:off x="8096250" y="2857500"/>
            <a:ext cx="3162300" cy="163830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Hardware</a:t>
            </a:r>
            <a:endParaRPr lang="zh-TW" altLang="en-US" sz="2400" dirty="0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9CF608D9-EBCB-DA70-564A-7B7C85D76FCD}"/>
              </a:ext>
            </a:extLst>
          </p:cNvPr>
          <p:cNvSpPr/>
          <p:nvPr/>
        </p:nvSpPr>
        <p:spPr>
          <a:xfrm>
            <a:off x="1166812" y="5191125"/>
            <a:ext cx="1362075" cy="65722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芮綺</a:t>
            </a: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412408D7-7888-A7F8-FBFC-6ABDA8FB620A}"/>
              </a:ext>
            </a:extLst>
          </p:cNvPr>
          <p:cNvCxnSpPr>
            <a:stCxn id="2" idx="4"/>
            <a:endCxn id="3" idx="0"/>
          </p:cNvCxnSpPr>
          <p:nvPr/>
        </p:nvCxnSpPr>
        <p:spPr>
          <a:xfrm flipH="1">
            <a:off x="1847850" y="2047875"/>
            <a:ext cx="3914775" cy="8096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C881B729-5573-F9D4-4B5E-504D260F3833}"/>
              </a:ext>
            </a:extLst>
          </p:cNvPr>
          <p:cNvCxnSpPr>
            <a:cxnSpLocks/>
            <a:stCxn id="2" idx="4"/>
            <a:endCxn id="10" idx="0"/>
          </p:cNvCxnSpPr>
          <p:nvPr/>
        </p:nvCxnSpPr>
        <p:spPr>
          <a:xfrm>
            <a:off x="5762625" y="2047875"/>
            <a:ext cx="0" cy="8096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E453B6DA-D925-E792-FD6C-27F3DD4BE4C4}"/>
              </a:ext>
            </a:extLst>
          </p:cNvPr>
          <p:cNvCxnSpPr>
            <a:cxnSpLocks/>
            <a:stCxn id="2" idx="4"/>
            <a:endCxn id="11" idx="0"/>
          </p:cNvCxnSpPr>
          <p:nvPr/>
        </p:nvCxnSpPr>
        <p:spPr>
          <a:xfrm>
            <a:off x="5762625" y="2047875"/>
            <a:ext cx="3914775" cy="8096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DEA635A6-4FBD-2EF6-0E21-F90D250C08C0}"/>
              </a:ext>
            </a:extLst>
          </p:cNvPr>
          <p:cNvCxnSpPr>
            <a:cxnSpLocks/>
            <a:stCxn id="3" idx="4"/>
            <a:endCxn id="13" idx="0"/>
          </p:cNvCxnSpPr>
          <p:nvPr/>
        </p:nvCxnSpPr>
        <p:spPr>
          <a:xfrm>
            <a:off x="1847850" y="4495800"/>
            <a:ext cx="0" cy="6953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6C93D684-6E7E-BD71-96F3-4BD29A8F8B98}"/>
              </a:ext>
            </a:extLst>
          </p:cNvPr>
          <p:cNvSpPr/>
          <p:nvPr/>
        </p:nvSpPr>
        <p:spPr>
          <a:xfrm>
            <a:off x="3605212" y="5191124"/>
            <a:ext cx="1362075" cy="65722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翰陞</a:t>
            </a: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B6A75B24-36C4-5D3D-FBE2-73212881A71E}"/>
              </a:ext>
            </a:extLst>
          </p:cNvPr>
          <p:cNvSpPr/>
          <p:nvPr/>
        </p:nvSpPr>
        <p:spPr>
          <a:xfrm>
            <a:off x="5081587" y="5191124"/>
            <a:ext cx="1362075" cy="6572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ysClr val="windowText" lastClr="000000"/>
                </a:solidFill>
              </a:rPr>
              <a:t>旻儒</a:t>
            </a: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FA841719-69BC-828A-16EE-ED5798C38DF2}"/>
              </a:ext>
            </a:extLst>
          </p:cNvPr>
          <p:cNvSpPr/>
          <p:nvPr/>
        </p:nvSpPr>
        <p:spPr>
          <a:xfrm>
            <a:off x="6557962" y="5191123"/>
            <a:ext cx="1362075" cy="65722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芮綺</a:t>
            </a: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6EBAA7A6-5709-3454-FEB3-BD16FD73F8A3}"/>
              </a:ext>
            </a:extLst>
          </p:cNvPr>
          <p:cNvSpPr/>
          <p:nvPr/>
        </p:nvSpPr>
        <p:spPr>
          <a:xfrm>
            <a:off x="8201024" y="5191122"/>
            <a:ext cx="1362075" cy="65722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凱峰</a:t>
            </a:r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10BE31B3-BD81-D7D0-539C-E638D715D3F8}"/>
              </a:ext>
            </a:extLst>
          </p:cNvPr>
          <p:cNvSpPr/>
          <p:nvPr/>
        </p:nvSpPr>
        <p:spPr>
          <a:xfrm>
            <a:off x="9720262" y="5191122"/>
            <a:ext cx="1362075" cy="65722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旻儒</a:t>
            </a: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621EF439-C24E-65BE-7C17-3BFBA373CDF5}"/>
              </a:ext>
            </a:extLst>
          </p:cNvPr>
          <p:cNvCxnSpPr>
            <a:cxnSpLocks/>
            <a:stCxn id="10" idx="4"/>
            <a:endCxn id="26" idx="0"/>
          </p:cNvCxnSpPr>
          <p:nvPr/>
        </p:nvCxnSpPr>
        <p:spPr>
          <a:xfrm flipH="1">
            <a:off x="4286250" y="4495800"/>
            <a:ext cx="1476375" cy="6953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A1110DC2-C5AF-A7BF-D12E-F5AF83883848}"/>
              </a:ext>
            </a:extLst>
          </p:cNvPr>
          <p:cNvCxnSpPr>
            <a:cxnSpLocks/>
            <a:stCxn id="10" idx="4"/>
            <a:endCxn id="27" idx="0"/>
          </p:cNvCxnSpPr>
          <p:nvPr/>
        </p:nvCxnSpPr>
        <p:spPr>
          <a:xfrm>
            <a:off x="5762625" y="4495800"/>
            <a:ext cx="0" cy="6953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1D26E902-E0CD-5CC9-E677-1EA7661ACD2D}"/>
              </a:ext>
            </a:extLst>
          </p:cNvPr>
          <p:cNvCxnSpPr>
            <a:cxnSpLocks/>
            <a:stCxn id="10" idx="4"/>
            <a:endCxn id="28" idx="0"/>
          </p:cNvCxnSpPr>
          <p:nvPr/>
        </p:nvCxnSpPr>
        <p:spPr>
          <a:xfrm>
            <a:off x="5762625" y="4495800"/>
            <a:ext cx="1476375" cy="6953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59FF7BFC-079D-5A49-AB7F-39C58AB7F37F}"/>
              </a:ext>
            </a:extLst>
          </p:cNvPr>
          <p:cNvCxnSpPr>
            <a:cxnSpLocks/>
            <a:stCxn id="11" idx="4"/>
            <a:endCxn id="29" idx="0"/>
          </p:cNvCxnSpPr>
          <p:nvPr/>
        </p:nvCxnSpPr>
        <p:spPr>
          <a:xfrm flipH="1">
            <a:off x="8882062" y="4495800"/>
            <a:ext cx="795338" cy="6953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593B4A16-2B4A-2420-1148-6B9609C64C18}"/>
              </a:ext>
            </a:extLst>
          </p:cNvPr>
          <p:cNvCxnSpPr>
            <a:cxnSpLocks/>
            <a:stCxn id="11" idx="4"/>
            <a:endCxn id="30" idx="0"/>
          </p:cNvCxnSpPr>
          <p:nvPr/>
        </p:nvCxnSpPr>
        <p:spPr>
          <a:xfrm>
            <a:off x="9677400" y="4495800"/>
            <a:ext cx="723900" cy="6953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0A953157-68B8-5C25-BF55-0F280DC40C99}"/>
              </a:ext>
            </a:extLst>
          </p:cNvPr>
          <p:cNvSpPr/>
          <p:nvPr/>
        </p:nvSpPr>
        <p:spPr>
          <a:xfrm>
            <a:off x="428625" y="409575"/>
            <a:ext cx="1695450" cy="8096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/>
              <a:t>HealthGather</a:t>
            </a:r>
            <a:r>
              <a:rPr lang="zh-TW" altLang="en-US" dirty="0"/>
              <a:t>團隊架構</a:t>
            </a:r>
          </a:p>
        </p:txBody>
      </p:sp>
    </p:spTree>
    <p:extLst>
      <p:ext uri="{BB962C8B-B14F-4D97-AF65-F5344CB8AC3E}">
        <p14:creationId xmlns:p14="http://schemas.microsoft.com/office/powerpoint/2010/main" val="2485325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EfficientNet-SH-2class-Female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B9AFD38-D2FB-BB26-4000-A1E0ADDF6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625" y="3827697"/>
            <a:ext cx="4199970" cy="2631658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1A7EFDD-E3BF-2B04-7BF2-993804A34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10" y="3827697"/>
            <a:ext cx="4199970" cy="2665178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C5D1B22-63AA-7F94-1022-E11227BF2F54}"/>
              </a:ext>
            </a:extLst>
          </p:cNvPr>
          <p:cNvSpPr txBox="1"/>
          <p:nvPr/>
        </p:nvSpPr>
        <p:spPr>
          <a:xfrm>
            <a:off x="963710" y="274675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F1-Score: 0.6034</a:t>
            </a:r>
          </a:p>
          <a:p>
            <a:r>
              <a:rPr lang="zh-TW" altLang="en-US" dirty="0"/>
              <a:t>Recall: 1.0000</a:t>
            </a:r>
          </a:p>
          <a:p>
            <a:r>
              <a:rPr lang="zh-TW" altLang="en-US" dirty="0"/>
              <a:t>Accuracy: 0.4320</a:t>
            </a:r>
          </a:p>
        </p:txBody>
      </p:sp>
    </p:spTree>
    <p:extLst>
      <p:ext uri="{BB962C8B-B14F-4D97-AF65-F5344CB8AC3E}">
        <p14:creationId xmlns:p14="http://schemas.microsoft.com/office/powerpoint/2010/main" val="834413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EfficientNet-SH-2class-Female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051209"/>
              </p:ext>
            </p:extLst>
          </p:nvPr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00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00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00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62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77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62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31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50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38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39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62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48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4F2F841-AACF-7B80-4964-23668FAB5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1498" y="183905"/>
            <a:ext cx="4030502" cy="3245095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CCF3B1F-3472-7988-3ED6-E1474AABB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496" y="3559252"/>
            <a:ext cx="4030503" cy="322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4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VGG16-SH-2class-Male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6A0FFBF-7907-C847-AE8B-F34F3FBF6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4149" y="3664589"/>
            <a:ext cx="4213768" cy="2709897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0AE33C1-BD4A-F17E-BDAF-37A24D46C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695" y="3664589"/>
            <a:ext cx="4213768" cy="273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3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VGG16-SH-2class-Male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926993"/>
              </p:ext>
            </p:extLst>
          </p:nvPr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79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98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87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93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63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93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92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93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92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93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E856408-CB65-8A65-E276-CAB748E75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1800" y="54058"/>
            <a:ext cx="4380897" cy="3593432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71AF8A5-4796-DA4B-F5E2-B737ACDB2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211" y="3657089"/>
            <a:ext cx="3956082" cy="323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11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VGG16-SH-2class-Female</a:t>
            </a:r>
            <a:endParaRPr lang="zh-TW" altLang="en-US" dirty="0"/>
          </a:p>
        </p:txBody>
      </p:sp>
      <p:pic>
        <p:nvPicPr>
          <p:cNvPr id="15" name="內容版面配置區 14">
            <a:extLst>
              <a:ext uri="{FF2B5EF4-FFF2-40B4-BE49-F238E27FC236}">
                <a16:creationId xmlns:a16="http://schemas.microsoft.com/office/drawing/2014/main" id="{2FF081C3-BF01-602B-BF14-8AD06A2A1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348" y="3640215"/>
            <a:ext cx="4679499" cy="2872995"/>
          </a:xfr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B3E205F2-9176-2E6C-9FB0-83AE8A676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937" y="3559853"/>
            <a:ext cx="4679499" cy="3033720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3B26699C-DF47-AADB-BE4D-31EE01A385C2}"/>
              </a:ext>
            </a:extLst>
          </p:cNvPr>
          <p:cNvSpPr txBox="1"/>
          <p:nvPr/>
        </p:nvSpPr>
        <p:spPr>
          <a:xfrm>
            <a:off x="838200" y="250567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F1-Score: 0.8889</a:t>
            </a:r>
          </a:p>
          <a:p>
            <a:r>
              <a:rPr lang="zh-TW" altLang="en-US" dirty="0"/>
              <a:t>Recall: 0.8889</a:t>
            </a:r>
          </a:p>
          <a:p>
            <a:r>
              <a:rPr lang="zh-TW" altLang="en-US" dirty="0"/>
              <a:t>Accuracy: 0.9040</a:t>
            </a:r>
          </a:p>
        </p:txBody>
      </p:sp>
    </p:spTree>
    <p:extLst>
      <p:ext uri="{BB962C8B-B14F-4D97-AF65-F5344CB8AC3E}">
        <p14:creationId xmlns:p14="http://schemas.microsoft.com/office/powerpoint/2010/main" val="4149139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VGG16-SH-2class-Female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620418"/>
              </p:ext>
            </p:extLst>
          </p:nvPr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92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88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92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45529D5-08DF-7FD7-F1D8-9C96B78D1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0209" y="159603"/>
            <a:ext cx="3980135" cy="3269397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EA04BCD-DD5B-76E9-4894-638083102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726" y="3634522"/>
            <a:ext cx="3779618" cy="312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05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VGG19-SH-2class-Male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BE611B5-4A96-FE44-CAB4-9F7324A2A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180" y="3433875"/>
            <a:ext cx="4833220" cy="305900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6A7A189-9098-4789-4749-23D8BF145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89229"/>
            <a:ext cx="4903190" cy="3103645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A04F278-4741-9A1D-2D42-80371F585288}"/>
              </a:ext>
            </a:extLst>
          </p:cNvPr>
          <p:cNvSpPr txBox="1"/>
          <p:nvPr/>
        </p:nvSpPr>
        <p:spPr>
          <a:xfrm>
            <a:off x="838200" y="228153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F1-Score: 0.8525</a:t>
            </a:r>
          </a:p>
          <a:p>
            <a:r>
              <a:rPr lang="zh-TW" altLang="en-US" dirty="0"/>
              <a:t>Recall: 0.9286</a:t>
            </a:r>
          </a:p>
          <a:p>
            <a:r>
              <a:rPr lang="zh-TW" altLang="en-US" dirty="0"/>
              <a:t>Accuracy: 0.8571</a:t>
            </a:r>
          </a:p>
        </p:txBody>
      </p:sp>
    </p:spTree>
    <p:extLst>
      <p:ext uri="{BB962C8B-B14F-4D97-AF65-F5344CB8AC3E}">
        <p14:creationId xmlns:p14="http://schemas.microsoft.com/office/powerpoint/2010/main" val="3302450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VGG19-SH-2class-Male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771812"/>
              </p:ext>
            </p:extLst>
          </p:nvPr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93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93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93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63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93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93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93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5F2A307-3B3C-C3B1-2745-3763181BA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5411" y="365125"/>
            <a:ext cx="4083356" cy="332421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754389D-A782-5E10-7080-3D207777A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496" y="3814690"/>
            <a:ext cx="3682304" cy="301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43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VGG19-SH-2class-Female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92DA2F3-B0CA-0F41-2800-67C7A93E6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109" y="3706427"/>
            <a:ext cx="4738140" cy="2983881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87A8775-A5C6-0E9D-121B-CE6354C29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530" y="3706428"/>
            <a:ext cx="4838270" cy="298388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B5096E08-7795-BC69-CCE1-16AF40564C36}"/>
              </a:ext>
            </a:extLst>
          </p:cNvPr>
          <p:cNvSpPr txBox="1"/>
          <p:nvPr/>
        </p:nvSpPr>
        <p:spPr>
          <a:xfrm>
            <a:off x="838200" y="236174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F1-Score: 0.9245</a:t>
            </a:r>
          </a:p>
          <a:p>
            <a:r>
              <a:rPr lang="zh-TW" altLang="en-US" dirty="0"/>
              <a:t>Recall: 0.9074</a:t>
            </a:r>
          </a:p>
          <a:p>
            <a:r>
              <a:rPr lang="zh-TW" altLang="en-US" dirty="0"/>
              <a:t>Accuracy: 0.9360</a:t>
            </a:r>
          </a:p>
        </p:txBody>
      </p:sp>
    </p:spTree>
    <p:extLst>
      <p:ext uri="{BB962C8B-B14F-4D97-AF65-F5344CB8AC3E}">
        <p14:creationId xmlns:p14="http://schemas.microsoft.com/office/powerpoint/2010/main" val="3211608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VGG19-SH-2class-Female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739839"/>
              </p:ext>
            </p:extLst>
          </p:nvPr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93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2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2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69E2E02-D0B2-5FE9-A6D6-7CFFDEDBB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2791" y="132514"/>
            <a:ext cx="4097946" cy="3296486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F5678D6-2065-13A1-3A6C-0C720866F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791" y="3592728"/>
            <a:ext cx="4097946" cy="326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79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F0A6E25-AE26-15E8-3657-20C146696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581277"/>
              </p:ext>
            </p:extLst>
          </p:nvPr>
        </p:nvGraphicFramePr>
        <p:xfrm>
          <a:off x="347519" y="932658"/>
          <a:ext cx="8267700" cy="53466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7950">
                  <a:extLst>
                    <a:ext uri="{9D8B030D-6E8A-4147-A177-3AD203B41FA5}">
                      <a16:colId xmlns:a16="http://schemas.microsoft.com/office/drawing/2014/main" val="3201985813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3379794836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1751803463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799015230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490150979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934014365"/>
                    </a:ext>
                  </a:extLst>
                </a:gridCol>
              </a:tblGrid>
              <a:tr h="166734">
                <a:tc rowSpan="16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accent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2class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heatmap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201786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920944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heatmap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220849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5809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heatmap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674556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037571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heatmap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721833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558251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rowSpan="8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4class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heatmap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334457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495819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heatmap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76551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340383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heatmap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184228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115885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heatmap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782769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948005"/>
                  </a:ext>
                </a:extLst>
              </a:tr>
              <a:tr h="166734">
                <a:tc rowSpan="16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HKM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accent2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2class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heatmap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559878"/>
                  </a:ext>
                </a:extLst>
              </a:tr>
              <a:tr h="161833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20965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heatmap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701829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945350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heatmap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736099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636084"/>
                  </a:ext>
                </a:extLst>
              </a:tr>
              <a:tr h="182846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heatmap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363347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738111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475" marR="6475" marT="6475" marB="0" anchor="b"/>
                </a:tc>
                <a:tc rowSpan="8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4class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heatmap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447958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827299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heatmap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84278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71255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heatmap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61741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05983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heatmap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354141"/>
                  </a:ext>
                </a:extLst>
              </a:tr>
              <a:tr h="166734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475" marR="6475" marT="647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475" marR="6475" marT="647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3141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B62B2A96-B084-EA04-7A64-F4878E5ECB4D}"/>
              </a:ext>
            </a:extLst>
          </p:cNvPr>
          <p:cNvSpPr txBox="1"/>
          <p:nvPr/>
        </p:nvSpPr>
        <p:spPr>
          <a:xfrm>
            <a:off x="9969500" y="90805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30FB530-8778-CC58-AEB1-A042013F5F10}"/>
              </a:ext>
            </a:extLst>
          </p:cNvPr>
          <p:cNvSpPr txBox="1"/>
          <p:nvPr/>
        </p:nvSpPr>
        <p:spPr>
          <a:xfrm>
            <a:off x="347519" y="286327"/>
            <a:ext cx="3651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2class</a:t>
            </a:r>
            <a:r>
              <a:rPr lang="zh-TW" altLang="en-US" dirty="0"/>
              <a:t>的資料為各項目二分類</a:t>
            </a:r>
            <a:endParaRPr lang="en-US" altLang="zh-TW" dirty="0"/>
          </a:p>
          <a:p>
            <a:r>
              <a:rPr lang="en-US" altLang="zh-TW" dirty="0"/>
              <a:t>4class</a:t>
            </a:r>
            <a:r>
              <a:rPr lang="zh-TW" altLang="en-US" dirty="0"/>
              <a:t>的資料為血糖</a:t>
            </a:r>
            <a:r>
              <a:rPr lang="en-US" altLang="zh-TW" dirty="0"/>
              <a:t>4</a:t>
            </a:r>
            <a:r>
              <a:rPr lang="zh-TW" altLang="en-US" dirty="0"/>
              <a:t>區間</a:t>
            </a:r>
          </a:p>
        </p:txBody>
      </p:sp>
      <p:graphicFrame>
        <p:nvGraphicFramePr>
          <p:cNvPr id="7" name="資料庫圖表 6">
            <a:extLst>
              <a:ext uri="{FF2B5EF4-FFF2-40B4-BE49-F238E27FC236}">
                <a16:creationId xmlns:a16="http://schemas.microsoft.com/office/drawing/2014/main" id="{8DADC150-3F4B-D84B-D18A-E0CBFE5A75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0697678"/>
              </p:ext>
            </p:extLst>
          </p:nvPr>
        </p:nvGraphicFramePr>
        <p:xfrm>
          <a:off x="8727787" y="609492"/>
          <a:ext cx="33216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ADD1840E-2F3D-F793-4247-1F80165A4BA4}"/>
              </a:ext>
            </a:extLst>
          </p:cNvPr>
          <p:cNvSpPr/>
          <p:nvPr/>
        </p:nvSpPr>
        <p:spPr>
          <a:xfrm>
            <a:off x="9319492" y="5315637"/>
            <a:ext cx="2133600" cy="7803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A855419-4F60-C384-A243-1C5242B6444D}"/>
              </a:ext>
            </a:extLst>
          </p:cNvPr>
          <p:cNvSpPr txBox="1"/>
          <p:nvPr/>
        </p:nvSpPr>
        <p:spPr>
          <a:xfrm>
            <a:off x="9598316" y="6028159"/>
            <a:ext cx="1967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需獨立於</a:t>
            </a:r>
            <a:r>
              <a:rPr lang="en-US" altLang="zh-TW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Colab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運行</a:t>
            </a:r>
          </a:p>
        </p:txBody>
      </p:sp>
    </p:spTree>
    <p:extLst>
      <p:ext uri="{BB962C8B-B14F-4D97-AF65-F5344CB8AC3E}">
        <p14:creationId xmlns:p14="http://schemas.microsoft.com/office/powerpoint/2010/main" val="2322451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VisionTransformer-SH-2class-Male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76AD760-07AA-013C-E497-7781D0EFE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1880" y="4102951"/>
            <a:ext cx="3846720" cy="2483093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A4058A2-46CA-E0FF-0344-443EEE2A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714" y="4069004"/>
            <a:ext cx="3945405" cy="25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686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VisionTransformer-SH-2class-Male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159900"/>
              </p:ext>
            </p:extLst>
          </p:nvPr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00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00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67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63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67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93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33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40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93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45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54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93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13893774-6A38-6FC5-9779-48E587B687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00" y="1330293"/>
            <a:ext cx="3441700" cy="268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D5212C5-45F2-CD5D-FA30-5698DB55A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7" y="4012072"/>
            <a:ext cx="3376613" cy="284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318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VisionTransformer-SH-2class-Female</a:t>
            </a:r>
            <a:endParaRPr lang="zh-TW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E9F96B1-BB6D-9768-BE44-34466E0091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347" y="3979940"/>
            <a:ext cx="4069093" cy="263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0C05715-84CB-D9A2-307C-8F12D4164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809" y="4026020"/>
            <a:ext cx="3926560" cy="253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824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VisionTransformer-SH-2class-Female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581294"/>
              </p:ext>
            </p:extLst>
          </p:nvPr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57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54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56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73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76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75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68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67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68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67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pic>
        <p:nvPicPr>
          <p:cNvPr id="3078" name="Picture 6">
            <a:extLst>
              <a:ext uri="{FF2B5EF4-FFF2-40B4-BE49-F238E27FC236}">
                <a16:creationId xmlns:a16="http://schemas.microsoft.com/office/drawing/2014/main" id="{39AE2CC1-646B-B6FE-4CA5-24876D368D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50" y="1266824"/>
            <a:ext cx="3611324" cy="281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85D3D92-6353-865A-E540-25329B00A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528" y="4075931"/>
            <a:ext cx="3300846" cy="278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631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GoogLeNet-HKM-2class-Male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450F3BDA-CDEC-1ACD-1A4A-964FFC3D0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017" y="3429000"/>
            <a:ext cx="4868174" cy="3122229"/>
          </a:xfr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DA72B34-1A79-1B38-B906-557EC78C8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758" y="3223123"/>
            <a:ext cx="5269225" cy="3305351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C317F952-A511-942B-476D-4E22DF3D4247}"/>
              </a:ext>
            </a:extLst>
          </p:cNvPr>
          <p:cNvSpPr txBox="1"/>
          <p:nvPr/>
        </p:nvSpPr>
        <p:spPr>
          <a:xfrm>
            <a:off x="838200" y="235102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F1-Score: 1.0000</a:t>
            </a:r>
          </a:p>
          <a:p>
            <a:r>
              <a:rPr lang="zh-TW" altLang="en-US" dirty="0"/>
              <a:t>Recall: 1.0000</a:t>
            </a:r>
          </a:p>
          <a:p>
            <a:r>
              <a:rPr lang="zh-TW" altLang="en-US" dirty="0"/>
              <a:t>Accuracy: 1.0000</a:t>
            </a:r>
          </a:p>
        </p:txBody>
      </p:sp>
    </p:spTree>
    <p:extLst>
      <p:ext uri="{BB962C8B-B14F-4D97-AF65-F5344CB8AC3E}">
        <p14:creationId xmlns:p14="http://schemas.microsoft.com/office/powerpoint/2010/main" val="2269593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GoogLeNet-HKM-2class-Male</a:t>
            </a:r>
            <a:endParaRPr lang="zh-TW" altLang="en-US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C935AB23-14F7-D95A-F258-4136451C6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106967"/>
              </p:ext>
            </p:extLst>
          </p:nvPr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64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98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307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371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0.95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0.99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0.97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371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8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8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8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371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6278CE13-CBF5-E188-4579-3DB9A4790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8176" y="365125"/>
            <a:ext cx="4019972" cy="3212264"/>
          </a:xfr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6691AD0-B878-BD41-1983-37BC8A6B1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176" y="3720089"/>
            <a:ext cx="3830843" cy="313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9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GoogLeNet-HKM-2class-Female</a:t>
            </a:r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DD6892C-8587-4A14-F98F-3AEF3FD44E7B}"/>
              </a:ext>
            </a:extLst>
          </p:cNvPr>
          <p:cNvSpPr txBox="1"/>
          <p:nvPr/>
        </p:nvSpPr>
        <p:spPr>
          <a:xfrm>
            <a:off x="932873" y="296733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/>
              <a:t>F1-Score: 1.0000</a:t>
            </a:r>
          </a:p>
          <a:p>
            <a:r>
              <a:rPr lang="en-US" altLang="zh-TW"/>
              <a:t>Recall: 1.0000</a:t>
            </a:r>
          </a:p>
          <a:p>
            <a:r>
              <a:rPr lang="en-US" altLang="zh-TW"/>
              <a:t>Accuracy: 1.0000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BDBF8EE-B224-33E0-13DA-54F06B7A3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890665"/>
            <a:ext cx="4368633" cy="2711917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CEFBACB-5E0D-68E4-D6CC-47DA5E40D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546" y="3864204"/>
            <a:ext cx="4230254" cy="27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77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GoogLeNet-HKM-2class-Female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528968"/>
              </p:ext>
            </p:extLst>
          </p:nvPr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98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27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146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173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8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173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0.99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173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C1EA26AC-4945-3569-10E0-4F74C0B78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2923" y="213844"/>
            <a:ext cx="3679077" cy="2953687"/>
          </a:xfr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24AA6FE-9825-B1F6-36F2-FFA04FD07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137" y="3524598"/>
            <a:ext cx="3885568" cy="335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099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ResNet-HKM-2class-Male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681152F-A8F8-B8E5-6A86-7E1A56218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327" y="3740246"/>
            <a:ext cx="4439063" cy="2752629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3D3D64E-85ED-4854-190E-5E2CA45C8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712" y="3702755"/>
            <a:ext cx="4439063" cy="2790119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2008151-095E-9166-33A2-A67AB644D4E4}"/>
              </a:ext>
            </a:extLst>
          </p:cNvPr>
          <p:cNvSpPr txBox="1"/>
          <p:nvPr/>
        </p:nvSpPr>
        <p:spPr>
          <a:xfrm>
            <a:off x="662327" y="2534652"/>
            <a:ext cx="62718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F1-Score: 0.9524</a:t>
            </a:r>
          </a:p>
          <a:p>
            <a:r>
              <a:rPr lang="zh-TW" altLang="en-US" dirty="0"/>
              <a:t>Recall: 0.9091</a:t>
            </a:r>
          </a:p>
          <a:p>
            <a:r>
              <a:rPr lang="zh-TW" altLang="en-US" dirty="0"/>
              <a:t>Accuracy: 0.9545</a:t>
            </a:r>
          </a:p>
        </p:txBody>
      </p:sp>
    </p:spTree>
    <p:extLst>
      <p:ext uri="{BB962C8B-B14F-4D97-AF65-F5344CB8AC3E}">
        <p14:creationId xmlns:p14="http://schemas.microsoft.com/office/powerpoint/2010/main" val="16765537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ResNet-HKM-2class-Male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958113"/>
              </p:ext>
            </p:extLst>
          </p:nvPr>
        </p:nvGraphicFramePr>
        <p:xfrm>
          <a:off x="535708" y="4075931"/>
          <a:ext cx="5966980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33776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0.78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64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88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0.94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370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0.90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371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0.82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371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371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568CC0B-8323-42EA-8B42-39E2FC6CE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7095" y="59906"/>
            <a:ext cx="3999242" cy="3261563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91E915B-DC02-2AE9-D581-B2EF60FD5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095" y="3381856"/>
            <a:ext cx="3999242" cy="329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4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8D1C4EA5-3936-95C5-3C4D-C2D9D956A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267" y="265015"/>
            <a:ext cx="6350841" cy="316398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1E3FC88-9A63-1DD8-DDF7-31EF1C1ED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72" y="3506809"/>
            <a:ext cx="4705954" cy="314492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429B509-29B7-BD2F-1DE2-4AB2BFA28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687" y="3506809"/>
            <a:ext cx="5200399" cy="3144926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2CF3129-ADBB-0BA8-4A2E-2333C2AC159B}"/>
              </a:ext>
            </a:extLst>
          </p:cNvPr>
          <p:cNvSpPr/>
          <p:nvPr/>
        </p:nvSpPr>
        <p:spPr>
          <a:xfrm>
            <a:off x="554183" y="4581237"/>
            <a:ext cx="1376218" cy="406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C1493D3-4652-EAA7-4861-279BC1B63027}"/>
              </a:ext>
            </a:extLst>
          </p:cNvPr>
          <p:cNvSpPr/>
          <p:nvPr/>
        </p:nvSpPr>
        <p:spPr>
          <a:xfrm>
            <a:off x="6183748" y="4659047"/>
            <a:ext cx="1417780" cy="4024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D00ED69-32FF-E1B1-D2C4-7D2312EEC10C}"/>
              </a:ext>
            </a:extLst>
          </p:cNvPr>
          <p:cNvSpPr txBox="1"/>
          <p:nvPr/>
        </p:nvSpPr>
        <p:spPr>
          <a:xfrm>
            <a:off x="2447841" y="4103378"/>
            <a:ext cx="1967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依性別分割資料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EE0B068-CB7A-AD1B-0CDF-9128D1259604}"/>
              </a:ext>
            </a:extLst>
          </p:cNvPr>
          <p:cNvSpPr txBox="1"/>
          <p:nvPr/>
        </p:nvSpPr>
        <p:spPr>
          <a:xfrm>
            <a:off x="8494886" y="3772479"/>
            <a:ext cx="26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分割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訓練集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測試集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預設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7:3</a:t>
            </a: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628B71C-F78F-D06B-4611-580D1FBB4B9C}"/>
              </a:ext>
            </a:extLst>
          </p:cNvPr>
          <p:cNvSpPr txBox="1"/>
          <p:nvPr/>
        </p:nvSpPr>
        <p:spPr>
          <a:xfrm>
            <a:off x="289637" y="608815"/>
            <a:ext cx="2260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共七份程式碼依序</a:t>
            </a:r>
            <a:endParaRPr lang="en-US" altLang="zh-TW" dirty="0"/>
          </a:p>
          <a:p>
            <a:r>
              <a:rPr lang="en-US" altLang="zh-TW" dirty="0"/>
              <a:t>1.</a:t>
            </a:r>
            <a:r>
              <a:rPr lang="zh-TW" altLang="en-US" dirty="0"/>
              <a:t>分割訓練</a:t>
            </a:r>
            <a:r>
              <a:rPr lang="en-US" altLang="zh-TW" dirty="0"/>
              <a:t>&amp;</a:t>
            </a:r>
            <a:r>
              <a:rPr lang="zh-TW" altLang="en-US" dirty="0"/>
              <a:t>測試集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依性別分割資料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建立熱力圖</a:t>
            </a:r>
            <a:endParaRPr lang="en-US" altLang="zh-TW" dirty="0"/>
          </a:p>
          <a:p>
            <a:r>
              <a:rPr lang="en-US" altLang="zh-TW" dirty="0"/>
              <a:t>4.2class</a:t>
            </a:r>
            <a:r>
              <a:rPr lang="zh-TW" altLang="en-US" dirty="0"/>
              <a:t>模型訓練</a:t>
            </a:r>
            <a:endParaRPr lang="en-US" altLang="zh-TW" dirty="0"/>
          </a:p>
          <a:p>
            <a:r>
              <a:rPr lang="en-US" altLang="zh-TW" dirty="0"/>
              <a:t>5.4class</a:t>
            </a:r>
            <a:r>
              <a:rPr lang="zh-TW" altLang="en-US" dirty="0"/>
              <a:t>模型訓練</a:t>
            </a:r>
            <a:endParaRPr lang="en-US" altLang="zh-TW" dirty="0"/>
          </a:p>
          <a:p>
            <a:r>
              <a:rPr lang="en-US" altLang="zh-TW" dirty="0"/>
              <a:t>6.2class</a:t>
            </a:r>
            <a:r>
              <a:rPr lang="zh-TW" altLang="en-US" dirty="0"/>
              <a:t>模型評估</a:t>
            </a:r>
            <a:endParaRPr lang="en-US" altLang="zh-TW" dirty="0"/>
          </a:p>
          <a:p>
            <a:r>
              <a:rPr lang="en-US" altLang="zh-TW" dirty="0"/>
              <a:t>7.4class</a:t>
            </a:r>
            <a:r>
              <a:rPr lang="zh-TW" altLang="en-US" dirty="0"/>
              <a:t>模型評估</a:t>
            </a:r>
          </a:p>
        </p:txBody>
      </p:sp>
    </p:spTree>
    <p:extLst>
      <p:ext uri="{BB962C8B-B14F-4D97-AF65-F5344CB8AC3E}">
        <p14:creationId xmlns:p14="http://schemas.microsoft.com/office/powerpoint/2010/main" val="28293876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ResNet-HKM-2class-Female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A8D0F0D6-DD86-7499-8001-5D66F403D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591424"/>
            <a:ext cx="4680284" cy="2901451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C6C64D5-3D3F-6507-9121-4B5B7C3B1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132" y="3481783"/>
            <a:ext cx="4680284" cy="30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39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ResNet-HKM-2class-Female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767656"/>
              </p:ext>
            </p:extLst>
          </p:nvPr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0.78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92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pic>
        <p:nvPicPr>
          <p:cNvPr id="5" name="圖片 4">
            <a:extLst>
              <a:ext uri="{FF2B5EF4-FFF2-40B4-BE49-F238E27FC236}">
                <a16:creationId xmlns:a16="http://schemas.microsoft.com/office/drawing/2014/main" id="{00F6868B-E247-2055-2391-E722B90A7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717" y="0"/>
            <a:ext cx="4094555" cy="332387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9010910-2441-AAEF-9462-1114011E5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7" y="3534129"/>
            <a:ext cx="4086726" cy="332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368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EfficientNet-HKM-2class-Male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47B2EFD-AC74-CF83-FC7F-3DDB8139F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7" y="3400086"/>
            <a:ext cx="4926968" cy="3168989"/>
          </a:xfrm>
          <a:prstGeom prst="rect">
            <a:avLst/>
          </a:prstGeom>
        </p:spPr>
      </p:pic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6ADFE56F-92F3-78A8-E55F-017996896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86725" y="3375343"/>
            <a:ext cx="4926968" cy="3117532"/>
          </a:xfr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5DA7F146-7AC1-643F-5649-24C37FF028D7}"/>
              </a:ext>
            </a:extLst>
          </p:cNvPr>
          <p:cNvSpPr txBox="1"/>
          <p:nvPr/>
        </p:nvSpPr>
        <p:spPr>
          <a:xfrm>
            <a:off x="838200" y="208372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F1-Score: 0.0000</a:t>
            </a:r>
          </a:p>
          <a:p>
            <a:r>
              <a:rPr lang="zh-TW" altLang="en-US" dirty="0"/>
              <a:t>Recall: 0.0000</a:t>
            </a:r>
          </a:p>
          <a:p>
            <a:r>
              <a:rPr lang="zh-TW" altLang="en-US" dirty="0"/>
              <a:t>Accuracy: 0.5000</a:t>
            </a:r>
          </a:p>
        </p:txBody>
      </p:sp>
    </p:spTree>
    <p:extLst>
      <p:ext uri="{BB962C8B-B14F-4D97-AF65-F5344CB8AC3E}">
        <p14:creationId xmlns:p14="http://schemas.microsoft.com/office/powerpoint/2010/main" val="15621261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EfficientNet-HKM-2class-Male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897773"/>
              </p:ext>
            </p:extLst>
          </p:nvPr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17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29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64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00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00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00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307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17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71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09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15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71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03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05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71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22F9F22-0D96-8D8C-CFBB-C160DA76F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9783" y="365125"/>
            <a:ext cx="3753136" cy="3063875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F83DDAE-F79E-53CF-645D-18BE7CD7D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632" y="3534855"/>
            <a:ext cx="3972287" cy="332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903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EfficientNet-HKM-2class-Female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3860DB02-D4C8-9203-D9E4-9C82528FE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910" y="3713793"/>
            <a:ext cx="4359143" cy="2779081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788C45D-57B8-C7B6-1437-835F70186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947" y="3698552"/>
            <a:ext cx="4359143" cy="279432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3ECC6D6E-DB31-8D94-E588-178162E2B1DC}"/>
              </a:ext>
            </a:extLst>
          </p:cNvPr>
          <p:cNvSpPr txBox="1"/>
          <p:nvPr/>
        </p:nvSpPr>
        <p:spPr>
          <a:xfrm>
            <a:off x="613910" y="233312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F1-Score: 0.0000</a:t>
            </a:r>
          </a:p>
          <a:p>
            <a:r>
              <a:rPr lang="zh-TW" altLang="en-US" dirty="0"/>
              <a:t>Recall: 0.0000</a:t>
            </a:r>
          </a:p>
          <a:p>
            <a:r>
              <a:rPr lang="zh-TW" altLang="en-US" dirty="0"/>
              <a:t>Accuracy: 0.5667</a:t>
            </a:r>
          </a:p>
        </p:txBody>
      </p:sp>
    </p:spTree>
    <p:extLst>
      <p:ext uri="{BB962C8B-B14F-4D97-AF65-F5344CB8AC3E}">
        <p14:creationId xmlns:p14="http://schemas.microsoft.com/office/powerpoint/2010/main" val="12565338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EfficientNet-HKM-2class-Female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680567"/>
              </p:ext>
            </p:extLst>
          </p:nvPr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17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29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27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09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16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146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23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173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58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54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23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173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87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23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18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173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51E28F3-4553-C42A-5207-0B2B394CA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6201" y="314791"/>
            <a:ext cx="3535799" cy="2829461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52E3A7B-C1A8-AF36-3A59-95029B385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063" y="3873026"/>
            <a:ext cx="3641558" cy="298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168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lang="en-US" altLang="zh-TW"/>
              <a:t>VGG16-HKM-2class-Male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6D8AE0F3-9AC8-1DAB-CC3C-1FD87238A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527" y="3774731"/>
            <a:ext cx="4295274" cy="2718143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0DD6E38-26E4-5672-5F22-F018C4C87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691532"/>
            <a:ext cx="4428937" cy="280134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6559729-A8ED-A376-AA64-E4A4A68AD524}"/>
              </a:ext>
            </a:extLst>
          </p:cNvPr>
          <p:cNvSpPr txBox="1"/>
          <p:nvPr/>
        </p:nvSpPr>
        <p:spPr>
          <a:xfrm>
            <a:off x="838200" y="227104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/>
              <a:t>F1-Score: 0.9524</a:t>
            </a:r>
          </a:p>
          <a:p>
            <a:r>
              <a:rPr lang="en-US" altLang="zh-TW"/>
              <a:t>Recall: 0.9091</a:t>
            </a:r>
          </a:p>
          <a:p>
            <a:r>
              <a:rPr lang="en-US" altLang="zh-TW"/>
              <a:t>Accuracy: 0.9545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69893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VGG16-HKM-2class-Male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894255"/>
              </p:ext>
            </p:extLst>
          </p:nvPr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64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307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371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83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87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71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92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71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ACFEDC5-EFB7-FE73-BF4F-4B1C0A7A4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3558" y="365125"/>
            <a:ext cx="3820772" cy="3118358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3E6918C-4B35-8FDE-98C6-B54C89DF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221" y="3550014"/>
            <a:ext cx="3949109" cy="324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043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VGG16-HKM-2class-Female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A6310D27-F6B1-3B76-C0F7-C92E9DA7D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801436"/>
            <a:ext cx="4185619" cy="2691439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5F7F0CF-C1A4-0617-8340-1F08F1DE0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181" y="3782515"/>
            <a:ext cx="4185619" cy="271036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82A285B-898A-8876-B616-17E71E9F9282}"/>
              </a:ext>
            </a:extLst>
          </p:cNvPr>
          <p:cNvSpPr txBox="1"/>
          <p:nvPr/>
        </p:nvSpPr>
        <p:spPr>
          <a:xfrm>
            <a:off x="838200" y="261382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F1-Score: 0.9600</a:t>
            </a:r>
          </a:p>
          <a:p>
            <a:r>
              <a:rPr lang="zh-TW" altLang="en-US" dirty="0"/>
              <a:t>Recall: 0.9231</a:t>
            </a:r>
          </a:p>
          <a:p>
            <a:r>
              <a:rPr lang="zh-TW" altLang="en-US" dirty="0"/>
              <a:t>Accuracy: 0.9667</a:t>
            </a:r>
          </a:p>
        </p:txBody>
      </p:sp>
    </p:spTree>
    <p:extLst>
      <p:ext uri="{BB962C8B-B14F-4D97-AF65-F5344CB8AC3E}">
        <p14:creationId xmlns:p14="http://schemas.microsoft.com/office/powerpoint/2010/main" val="11734830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VGG16-HKM-2class-Female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751733"/>
              </p:ext>
            </p:extLst>
          </p:nvPr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27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146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173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7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173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173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DF57312-B268-BCE4-D818-8DD95421A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5999" y="205371"/>
            <a:ext cx="4185324" cy="3355975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0196B0A-10D5-6CA5-206E-287C548E6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967" y="3596000"/>
            <a:ext cx="3932355" cy="32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93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E057EB7E-F042-3E68-7F11-73E38F403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28" y="464898"/>
            <a:ext cx="7729995" cy="618528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8397CF5-BD78-9810-3BF6-7AFDF7747AB1}"/>
              </a:ext>
            </a:extLst>
          </p:cNvPr>
          <p:cNvSpPr/>
          <p:nvPr/>
        </p:nvSpPr>
        <p:spPr>
          <a:xfrm>
            <a:off x="600364" y="1440872"/>
            <a:ext cx="2669309" cy="78509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64101D2-3356-B274-E23B-4362E602B993}"/>
              </a:ext>
            </a:extLst>
          </p:cNvPr>
          <p:cNvSpPr txBox="1"/>
          <p:nvPr/>
        </p:nvSpPr>
        <p:spPr>
          <a:xfrm>
            <a:off x="5112328" y="1648751"/>
            <a:ext cx="196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建立熱力圖</a:t>
            </a:r>
          </a:p>
        </p:txBody>
      </p:sp>
    </p:spTree>
    <p:extLst>
      <p:ext uri="{BB962C8B-B14F-4D97-AF65-F5344CB8AC3E}">
        <p14:creationId xmlns:p14="http://schemas.microsoft.com/office/powerpoint/2010/main" val="1520343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VGG19-HKM-2class-Male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CBC82FD5-C1D0-74A3-62B5-7EBA9BB64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526" y="3557506"/>
            <a:ext cx="4639422" cy="2935369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3C17F9F-7457-B3E9-B211-AC8BBD716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901" y="3522777"/>
            <a:ext cx="4639422" cy="2970098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55B6A5BB-B820-1EC8-4E55-CE1F83EC2610}"/>
              </a:ext>
            </a:extLst>
          </p:cNvPr>
          <p:cNvSpPr txBox="1"/>
          <p:nvPr/>
        </p:nvSpPr>
        <p:spPr>
          <a:xfrm>
            <a:off x="838200" y="216243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F1-Score: 0.9851</a:t>
            </a:r>
          </a:p>
          <a:p>
            <a:r>
              <a:rPr lang="zh-TW" altLang="en-US" dirty="0"/>
              <a:t>Recall: 1.0000</a:t>
            </a:r>
          </a:p>
          <a:p>
            <a:r>
              <a:rPr lang="zh-TW" altLang="en-US" dirty="0"/>
              <a:t>Accuracy: 0.9848</a:t>
            </a:r>
          </a:p>
        </p:txBody>
      </p:sp>
    </p:spTree>
    <p:extLst>
      <p:ext uri="{BB962C8B-B14F-4D97-AF65-F5344CB8AC3E}">
        <p14:creationId xmlns:p14="http://schemas.microsoft.com/office/powerpoint/2010/main" val="39979303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VGG19-HKM-2class-Male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845513"/>
              </p:ext>
            </p:extLst>
          </p:nvPr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79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64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307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71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71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97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71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781323C-BCE1-623C-7041-953D1F567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8126" y="365125"/>
            <a:ext cx="3963250" cy="3111083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A824A9E-4097-0C05-9CA4-B6A5417FA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220" y="3746917"/>
            <a:ext cx="3787156" cy="311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773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VGG19-HKM-2class-Female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EBEDFBDF-F4BD-96C2-7136-B5E05570F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560860"/>
            <a:ext cx="4953000" cy="3129449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E7C602A-B899-F2E4-6C95-6706ED36E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449" y="3560860"/>
            <a:ext cx="4798114" cy="3129449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98044480-12F8-6501-F3E6-2CE2A20A5252}"/>
              </a:ext>
            </a:extLst>
          </p:cNvPr>
          <p:cNvSpPr txBox="1"/>
          <p:nvPr/>
        </p:nvSpPr>
        <p:spPr>
          <a:xfrm>
            <a:off x="1171073" y="216410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F1-Score: 1.0000</a:t>
            </a:r>
          </a:p>
          <a:p>
            <a:r>
              <a:rPr lang="zh-TW" altLang="en-US" dirty="0"/>
              <a:t>Recall: 1.0000</a:t>
            </a:r>
          </a:p>
          <a:p>
            <a:r>
              <a:rPr lang="zh-TW" altLang="en-US" dirty="0"/>
              <a:t>Accuracy: 1.0000</a:t>
            </a:r>
          </a:p>
        </p:txBody>
      </p:sp>
    </p:spTree>
    <p:extLst>
      <p:ext uri="{BB962C8B-B14F-4D97-AF65-F5344CB8AC3E}">
        <p14:creationId xmlns:p14="http://schemas.microsoft.com/office/powerpoint/2010/main" val="35188023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VGG19-HKM-2class-Female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276126"/>
              </p:ext>
            </p:extLst>
          </p:nvPr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1.00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1.00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27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1.00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1.00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146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1.00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173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1.00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1.00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1.00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173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1.00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1.00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1.00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173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2C09438-56A8-080F-17C1-282C7DEDD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1866" y="365125"/>
            <a:ext cx="3797333" cy="3014512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14BDEA3-CF78-2D4A-575B-9D40B9F46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253" y="3614794"/>
            <a:ext cx="3940039" cy="322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118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VisionTransformer-HKM-2class-Male</a:t>
            </a:r>
            <a:endParaRPr lang="zh-TW" alt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3609C93-4378-3FFA-42D6-2DAEAB1B70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14473"/>
            <a:ext cx="3987800" cy="257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63C30EB8-EFA8-B7D8-D01D-BD039FE1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3914473"/>
            <a:ext cx="3987801" cy="257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7669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VisionTransformer-HKM-2class-Male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255613"/>
              </p:ext>
            </p:extLst>
          </p:nvPr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36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0.53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64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63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77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307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371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371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73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371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pic>
        <p:nvPicPr>
          <p:cNvPr id="6146" name="Picture 2">
            <a:extLst>
              <a:ext uri="{FF2B5EF4-FFF2-40B4-BE49-F238E27FC236}">
                <a16:creationId xmlns:a16="http://schemas.microsoft.com/office/drawing/2014/main" id="{2118D318-CF1F-6EC2-17DE-937F1E57B3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225" y="1201161"/>
            <a:ext cx="3616841" cy="281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C74F8440-28DB-104B-3541-61D4EAE4A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148" y="4044579"/>
            <a:ext cx="3235918" cy="272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8630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VisionTransformer-HKM-2class-Female</a:t>
            </a:r>
            <a:endParaRPr lang="zh-TW" alt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A2F9AFA-D6AD-EAA3-BB41-C01FF47FFF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22" y="3775249"/>
            <a:ext cx="4203128" cy="271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B3C15300-708F-8F33-6B5A-3552E0CA6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31" y="3585972"/>
            <a:ext cx="4495869" cy="290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9094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VisionTransformer-HKM-2class-Female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857078"/>
              </p:ext>
            </p:extLst>
          </p:nvPr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1.00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1.00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27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1.00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1.00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146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173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1.00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1.00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1.00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173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1.00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1.00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1.00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173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pic>
        <p:nvPicPr>
          <p:cNvPr id="8194" name="Picture 2">
            <a:extLst>
              <a:ext uri="{FF2B5EF4-FFF2-40B4-BE49-F238E27FC236}">
                <a16:creationId xmlns:a16="http://schemas.microsoft.com/office/drawing/2014/main" id="{7EF60B83-BF28-C4F9-C866-E6151DEDFF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956" y="1253331"/>
            <a:ext cx="3541447" cy="275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E7A8F6CE-7D30-7687-7B36-31A338C5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658" y="4063387"/>
            <a:ext cx="3105745" cy="261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1566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61D01CB-6A83-38FE-C231-5DEBAA76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128867"/>
            <a:ext cx="10515600" cy="1325563"/>
          </a:xfrm>
        </p:spPr>
        <p:txBody>
          <a:bodyPr/>
          <a:lstStyle/>
          <a:p>
            <a:r>
              <a:rPr lang="en-US" altLang="zh-TW" dirty="0"/>
              <a:t>VGG16-HKM</a:t>
            </a:r>
            <a:r>
              <a:rPr lang="zh-TW" altLang="en-US" dirty="0"/>
              <a:t>模型於</a:t>
            </a:r>
            <a:r>
              <a:rPr lang="en-US" altLang="zh-TW" dirty="0"/>
              <a:t>SH</a:t>
            </a:r>
            <a:r>
              <a:rPr lang="zh-TW" altLang="en-US" dirty="0"/>
              <a:t>測試</a:t>
            </a:r>
            <a:r>
              <a:rPr lang="en-US" altLang="zh-TW" dirty="0"/>
              <a:t>-2class-Female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0B99853-F72D-CB14-A5B8-424851309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832" y="951287"/>
            <a:ext cx="3292353" cy="264686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95A0040-FB7C-E703-0E04-0669A734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573" y="3864525"/>
            <a:ext cx="3496427" cy="2864608"/>
          </a:xfrm>
          <a:prstGeom prst="rect">
            <a:avLst/>
          </a:prstGeom>
        </p:spPr>
      </p:pic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4BF767D4-2A0F-2F81-463E-58DD05E8B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504353"/>
              </p:ext>
            </p:extLst>
          </p:nvPr>
        </p:nvGraphicFramePr>
        <p:xfrm>
          <a:off x="254000" y="1967441"/>
          <a:ext cx="78041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750">
                  <a:extLst>
                    <a:ext uri="{9D8B030D-6E8A-4147-A177-3AD203B41FA5}">
                      <a16:colId xmlns:a16="http://schemas.microsoft.com/office/drawing/2014/main" val="33675981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736789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8596593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61111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5801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Precision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Recall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F1-score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56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354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8863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Accuracy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48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Macro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177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Weighted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9203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2738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718298-FCDE-B453-E784-982A2DC53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128867"/>
            <a:ext cx="10515600" cy="1325563"/>
          </a:xfrm>
        </p:spPr>
        <p:txBody>
          <a:bodyPr/>
          <a:lstStyle/>
          <a:p>
            <a:r>
              <a:rPr lang="en-US" altLang="zh-TW" dirty="0"/>
              <a:t>VGG16-HKM</a:t>
            </a:r>
            <a:r>
              <a:rPr lang="zh-TW" altLang="en-US" dirty="0"/>
              <a:t>模型於</a:t>
            </a:r>
            <a:r>
              <a:rPr lang="en-US" altLang="zh-TW" dirty="0"/>
              <a:t>SH</a:t>
            </a:r>
            <a:r>
              <a:rPr lang="zh-TW" altLang="en-US" dirty="0"/>
              <a:t>測試</a:t>
            </a:r>
            <a:r>
              <a:rPr lang="en-US" altLang="zh-TW" dirty="0"/>
              <a:t>-2class-male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EAA9907-6820-03B8-516C-B2EB67D28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965" y="1057274"/>
            <a:ext cx="3483457" cy="286702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DE90863-F182-834E-4D91-CCC4A47EF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724" y="4121996"/>
            <a:ext cx="3406697" cy="2845902"/>
          </a:xfrm>
          <a:prstGeom prst="rect">
            <a:avLst/>
          </a:prstGeo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0C922A4-7C19-CDFB-27E1-2843F7FFA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054666"/>
              </p:ext>
            </p:extLst>
          </p:nvPr>
        </p:nvGraphicFramePr>
        <p:xfrm>
          <a:off x="254000" y="1967441"/>
          <a:ext cx="78041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750">
                  <a:extLst>
                    <a:ext uri="{9D8B030D-6E8A-4147-A177-3AD203B41FA5}">
                      <a16:colId xmlns:a16="http://schemas.microsoft.com/office/drawing/2014/main" val="33675981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736789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8596593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61111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5801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Precision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Recall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F1-score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56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354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8863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accuracy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48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macro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177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weighted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9203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82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DE3BD10-BA9F-39E2-A79A-735E1020D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82" y="785092"/>
            <a:ext cx="7362699" cy="572654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1BB4201-7471-AF3F-6F82-E1FF7B9D6FB0}"/>
              </a:ext>
            </a:extLst>
          </p:cNvPr>
          <p:cNvSpPr/>
          <p:nvPr/>
        </p:nvSpPr>
        <p:spPr>
          <a:xfrm>
            <a:off x="1191491" y="2895599"/>
            <a:ext cx="6096000" cy="199967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92F283D-442F-F96F-4CAD-E63B97792DDA}"/>
              </a:ext>
            </a:extLst>
          </p:cNvPr>
          <p:cNvSpPr txBox="1"/>
          <p:nvPr/>
        </p:nvSpPr>
        <p:spPr>
          <a:xfrm>
            <a:off x="5320147" y="2163741"/>
            <a:ext cx="196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訓練模型</a:t>
            </a:r>
          </a:p>
        </p:txBody>
      </p:sp>
    </p:spTree>
    <p:extLst>
      <p:ext uri="{BB962C8B-B14F-4D97-AF65-F5344CB8AC3E}">
        <p14:creationId xmlns:p14="http://schemas.microsoft.com/office/powerpoint/2010/main" val="27991525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8F1965-A323-F4BB-DFBF-69AA3A63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128867"/>
            <a:ext cx="10515600" cy="1325563"/>
          </a:xfrm>
        </p:spPr>
        <p:txBody>
          <a:bodyPr/>
          <a:lstStyle/>
          <a:p>
            <a:r>
              <a:rPr lang="en-US" altLang="zh-TW" dirty="0"/>
              <a:t>VGG19-HKM</a:t>
            </a:r>
            <a:r>
              <a:rPr lang="zh-TW" altLang="en-US" dirty="0"/>
              <a:t>模型於</a:t>
            </a:r>
            <a:r>
              <a:rPr lang="en-US" altLang="zh-TW" dirty="0"/>
              <a:t>SH</a:t>
            </a:r>
            <a:r>
              <a:rPr lang="zh-TW" altLang="en-US" dirty="0"/>
              <a:t>測試</a:t>
            </a:r>
            <a:r>
              <a:rPr lang="en-US" altLang="zh-TW" dirty="0"/>
              <a:t>-2class-Female</a:t>
            </a:r>
            <a:endParaRPr lang="zh-TW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9FF8DAE9-3064-D357-59EB-F38DA77DE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733704"/>
              </p:ext>
            </p:extLst>
          </p:nvPr>
        </p:nvGraphicFramePr>
        <p:xfrm>
          <a:off x="254000" y="1967441"/>
          <a:ext cx="78041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750">
                  <a:extLst>
                    <a:ext uri="{9D8B030D-6E8A-4147-A177-3AD203B41FA5}">
                      <a16:colId xmlns:a16="http://schemas.microsoft.com/office/drawing/2014/main" val="33675981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736789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8596593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61111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5801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Precision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Recall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F1-score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56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354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8863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accuracy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48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macro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177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weighted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9203021"/>
                  </a:ext>
                </a:extLst>
              </a:tr>
            </a:tbl>
          </a:graphicData>
        </a:graphic>
      </p:graphicFrame>
      <p:pic>
        <p:nvPicPr>
          <p:cNvPr id="5" name="圖片 4">
            <a:extLst>
              <a:ext uri="{FF2B5EF4-FFF2-40B4-BE49-F238E27FC236}">
                <a16:creationId xmlns:a16="http://schemas.microsoft.com/office/drawing/2014/main" id="{C0118C72-F0A0-5468-C91C-6F39AF270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417" y="985916"/>
            <a:ext cx="3470911" cy="280997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D6EF240-AD12-FC11-E9FC-6E0772AC3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650" y="3795894"/>
            <a:ext cx="3470910" cy="293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366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6816F6-93DB-23A5-D57A-052075B9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128867"/>
            <a:ext cx="10515600" cy="1325563"/>
          </a:xfrm>
        </p:spPr>
        <p:txBody>
          <a:bodyPr/>
          <a:lstStyle/>
          <a:p>
            <a:r>
              <a:rPr lang="en-US" altLang="zh-TW" dirty="0"/>
              <a:t>VGG19-HKM</a:t>
            </a:r>
            <a:r>
              <a:rPr lang="zh-TW" altLang="en-US" dirty="0"/>
              <a:t>模型於</a:t>
            </a:r>
            <a:r>
              <a:rPr lang="en-US" altLang="zh-TW" dirty="0"/>
              <a:t>SH</a:t>
            </a:r>
            <a:r>
              <a:rPr lang="zh-TW" altLang="en-US" dirty="0"/>
              <a:t>測試</a:t>
            </a:r>
            <a:r>
              <a:rPr lang="en-US" altLang="zh-TW" dirty="0"/>
              <a:t>-2class-male</a:t>
            </a:r>
            <a:endParaRPr lang="zh-TW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7270004-3F32-E8A8-6E24-9126E4466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929365"/>
              </p:ext>
            </p:extLst>
          </p:nvPr>
        </p:nvGraphicFramePr>
        <p:xfrm>
          <a:off x="254000" y="1967441"/>
          <a:ext cx="78041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750">
                  <a:extLst>
                    <a:ext uri="{9D8B030D-6E8A-4147-A177-3AD203B41FA5}">
                      <a16:colId xmlns:a16="http://schemas.microsoft.com/office/drawing/2014/main" val="33675981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736789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8596593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61111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5801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Precision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Recall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F1-score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56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354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8863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accuracy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48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macro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177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weighted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9203021"/>
                  </a:ext>
                </a:extLst>
              </a:tr>
            </a:tbl>
          </a:graphicData>
        </a:graphic>
      </p:graphicFrame>
      <p:pic>
        <p:nvPicPr>
          <p:cNvPr id="5" name="圖片 4">
            <a:extLst>
              <a:ext uri="{FF2B5EF4-FFF2-40B4-BE49-F238E27FC236}">
                <a16:creationId xmlns:a16="http://schemas.microsoft.com/office/drawing/2014/main" id="{60914D59-F1FA-C363-5E69-51C685B53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0" y="1222785"/>
            <a:ext cx="3299460" cy="262049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58930AC-CC34-DDFF-4246-A329CB383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100" y="4089410"/>
            <a:ext cx="3251835" cy="276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497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599CE5-B66B-A834-3806-1DD50BB9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" y="128867"/>
            <a:ext cx="11919585" cy="1325563"/>
          </a:xfrm>
        </p:spPr>
        <p:txBody>
          <a:bodyPr/>
          <a:lstStyle/>
          <a:p>
            <a:r>
              <a:rPr lang="en-US" altLang="zh-TW" dirty="0" err="1"/>
              <a:t>GoogLeNet</a:t>
            </a:r>
            <a:r>
              <a:rPr lang="en-US" altLang="zh-TW" dirty="0"/>
              <a:t>-HKM</a:t>
            </a:r>
            <a:r>
              <a:rPr lang="zh-TW" altLang="en-US" dirty="0"/>
              <a:t>模型於</a:t>
            </a:r>
            <a:r>
              <a:rPr lang="en-US" altLang="zh-TW" dirty="0"/>
              <a:t>SH</a:t>
            </a:r>
            <a:r>
              <a:rPr lang="zh-TW" altLang="en-US" dirty="0"/>
              <a:t>測試</a:t>
            </a:r>
            <a:r>
              <a:rPr lang="en-US" altLang="zh-TW" dirty="0"/>
              <a:t>-2class-male</a:t>
            </a:r>
            <a:endParaRPr lang="zh-TW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A2749F63-2B70-3AE2-AEDB-3B30ACA8F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964396"/>
              </p:ext>
            </p:extLst>
          </p:nvPr>
        </p:nvGraphicFramePr>
        <p:xfrm>
          <a:off x="254000" y="1967441"/>
          <a:ext cx="78041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750">
                  <a:extLst>
                    <a:ext uri="{9D8B030D-6E8A-4147-A177-3AD203B41FA5}">
                      <a16:colId xmlns:a16="http://schemas.microsoft.com/office/drawing/2014/main" val="33675981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736789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8596593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61111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5801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Precision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Recall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F1-score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56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354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8863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Accuracy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48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Macro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177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Weighted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9203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1071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2519271A-E1CA-1739-08FA-C9428C2FC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" y="128867"/>
            <a:ext cx="11919585" cy="1325563"/>
          </a:xfrm>
        </p:spPr>
        <p:txBody>
          <a:bodyPr/>
          <a:lstStyle/>
          <a:p>
            <a:r>
              <a:rPr lang="en-US" altLang="zh-TW" dirty="0" err="1"/>
              <a:t>GoogLeNet</a:t>
            </a:r>
            <a:r>
              <a:rPr lang="en-US" altLang="zh-TW" dirty="0"/>
              <a:t>-HKM</a:t>
            </a:r>
            <a:r>
              <a:rPr lang="zh-TW" altLang="en-US" dirty="0"/>
              <a:t>模型於</a:t>
            </a:r>
            <a:r>
              <a:rPr lang="en-US" altLang="zh-TW" dirty="0"/>
              <a:t>SH</a:t>
            </a:r>
            <a:r>
              <a:rPr lang="zh-TW" altLang="en-US" dirty="0"/>
              <a:t>測試</a:t>
            </a:r>
            <a:r>
              <a:rPr lang="en-US" altLang="zh-TW" dirty="0"/>
              <a:t>-2class-Female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BE1BEAE-0B05-F461-89B1-AA65CE3E2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964396"/>
              </p:ext>
            </p:extLst>
          </p:nvPr>
        </p:nvGraphicFramePr>
        <p:xfrm>
          <a:off x="254000" y="1967441"/>
          <a:ext cx="78041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750">
                  <a:extLst>
                    <a:ext uri="{9D8B030D-6E8A-4147-A177-3AD203B41FA5}">
                      <a16:colId xmlns:a16="http://schemas.microsoft.com/office/drawing/2014/main" val="33675981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736789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8596593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61111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5801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Precision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Recall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F1-score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56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354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8863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Accuracy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48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Macro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177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Weighted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9203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9220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2519271A-E1CA-1739-08FA-C9428C2FC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" y="128867"/>
            <a:ext cx="11919585" cy="1325563"/>
          </a:xfrm>
        </p:spPr>
        <p:txBody>
          <a:bodyPr/>
          <a:lstStyle/>
          <a:p>
            <a:r>
              <a:rPr lang="en-US" altLang="zh-TW" dirty="0" err="1"/>
              <a:t>GoogLeNet</a:t>
            </a:r>
            <a:r>
              <a:rPr lang="en-US" altLang="zh-TW" dirty="0"/>
              <a:t>-HKM</a:t>
            </a:r>
            <a:r>
              <a:rPr lang="zh-TW" altLang="en-US" dirty="0"/>
              <a:t>模型於</a:t>
            </a:r>
            <a:r>
              <a:rPr lang="en-US" altLang="zh-TW" dirty="0"/>
              <a:t>SH</a:t>
            </a:r>
            <a:r>
              <a:rPr lang="zh-TW" altLang="en-US" dirty="0"/>
              <a:t>測試</a:t>
            </a:r>
            <a:r>
              <a:rPr lang="en-US" altLang="zh-TW" dirty="0"/>
              <a:t>-2class-male</a:t>
            </a:r>
            <a:endParaRPr lang="zh-TW" altLang="en-US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10CA88D-5B3A-5CBC-3B23-97063406D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964396"/>
              </p:ext>
            </p:extLst>
          </p:nvPr>
        </p:nvGraphicFramePr>
        <p:xfrm>
          <a:off x="254000" y="1967441"/>
          <a:ext cx="78041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750">
                  <a:extLst>
                    <a:ext uri="{9D8B030D-6E8A-4147-A177-3AD203B41FA5}">
                      <a16:colId xmlns:a16="http://schemas.microsoft.com/office/drawing/2014/main" val="33675981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736789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8596593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61111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5801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Precision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Recall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F1-score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56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354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8863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Accuracy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48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Macro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177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Weighted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9203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1309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BB4A35DE-C8A9-E52A-84BC-F34A7AB17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" y="128867"/>
            <a:ext cx="11919585" cy="1325563"/>
          </a:xfrm>
        </p:spPr>
        <p:txBody>
          <a:bodyPr/>
          <a:lstStyle/>
          <a:p>
            <a:r>
              <a:rPr lang="en-US" altLang="zh-TW" dirty="0" err="1"/>
              <a:t>ResNet</a:t>
            </a:r>
            <a:r>
              <a:rPr lang="en-US" altLang="zh-TW" dirty="0"/>
              <a:t>-HKM</a:t>
            </a:r>
            <a:r>
              <a:rPr lang="zh-TW" altLang="en-US" dirty="0"/>
              <a:t>模型於</a:t>
            </a:r>
            <a:r>
              <a:rPr lang="en-US" altLang="zh-TW" dirty="0"/>
              <a:t>SH</a:t>
            </a:r>
            <a:r>
              <a:rPr lang="zh-TW" altLang="en-US" dirty="0"/>
              <a:t>測試</a:t>
            </a:r>
            <a:r>
              <a:rPr lang="en-US" altLang="zh-TW" dirty="0"/>
              <a:t>-2class-Female</a:t>
            </a:r>
            <a:endParaRPr lang="zh-TW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524875A3-3E1D-A18E-8291-A51C1FAE4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964396"/>
              </p:ext>
            </p:extLst>
          </p:nvPr>
        </p:nvGraphicFramePr>
        <p:xfrm>
          <a:off x="254000" y="1967441"/>
          <a:ext cx="78041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750">
                  <a:extLst>
                    <a:ext uri="{9D8B030D-6E8A-4147-A177-3AD203B41FA5}">
                      <a16:colId xmlns:a16="http://schemas.microsoft.com/office/drawing/2014/main" val="33675981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736789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8596593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61111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5801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Precision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Recall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F1-score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56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354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8863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Accuracy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48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Macro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177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Weighted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9203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8318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3D2A81-D004-779B-3F48-BF1A06E35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" y="128867"/>
            <a:ext cx="11919585" cy="1325563"/>
          </a:xfrm>
        </p:spPr>
        <p:txBody>
          <a:bodyPr/>
          <a:lstStyle/>
          <a:p>
            <a:r>
              <a:rPr lang="en-US" altLang="zh-TW" dirty="0" err="1"/>
              <a:t>ResNet</a:t>
            </a:r>
            <a:r>
              <a:rPr lang="en-US" altLang="zh-TW" dirty="0"/>
              <a:t>-HKM</a:t>
            </a:r>
            <a:r>
              <a:rPr lang="zh-TW" altLang="en-US" dirty="0"/>
              <a:t>模型於</a:t>
            </a:r>
            <a:r>
              <a:rPr lang="en-US" altLang="zh-TW" dirty="0"/>
              <a:t>SH</a:t>
            </a:r>
            <a:r>
              <a:rPr lang="zh-TW" altLang="en-US" dirty="0"/>
              <a:t>測試</a:t>
            </a:r>
            <a:r>
              <a:rPr lang="en-US" altLang="zh-TW" dirty="0"/>
              <a:t>-2class-male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B89F083-9AC1-AC95-03C2-5C727581F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964396"/>
              </p:ext>
            </p:extLst>
          </p:nvPr>
        </p:nvGraphicFramePr>
        <p:xfrm>
          <a:off x="254000" y="1967441"/>
          <a:ext cx="78041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750">
                  <a:extLst>
                    <a:ext uri="{9D8B030D-6E8A-4147-A177-3AD203B41FA5}">
                      <a16:colId xmlns:a16="http://schemas.microsoft.com/office/drawing/2014/main" val="33675981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736789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8596593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61111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5801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Precision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Recall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F1-score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56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354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8863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Accuracy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48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Macro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177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Weighted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9203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9712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DBC911-BB23-CC4D-79A1-A97A37C5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" y="128867"/>
            <a:ext cx="11919585" cy="1325563"/>
          </a:xfrm>
        </p:spPr>
        <p:txBody>
          <a:bodyPr/>
          <a:lstStyle/>
          <a:p>
            <a:r>
              <a:rPr lang="en-US" altLang="zh-TW" dirty="0" err="1"/>
              <a:t>EfficientNet</a:t>
            </a:r>
            <a:r>
              <a:rPr lang="en-US" altLang="zh-TW" dirty="0"/>
              <a:t>-HKM</a:t>
            </a:r>
            <a:r>
              <a:rPr lang="zh-TW" altLang="en-US" dirty="0"/>
              <a:t>模型於</a:t>
            </a:r>
            <a:r>
              <a:rPr lang="en-US" altLang="zh-TW" dirty="0"/>
              <a:t>SH</a:t>
            </a:r>
            <a:r>
              <a:rPr lang="zh-TW" altLang="en-US" dirty="0"/>
              <a:t>測試</a:t>
            </a:r>
            <a:r>
              <a:rPr lang="en-US" altLang="zh-TW" dirty="0"/>
              <a:t>-2class-Female</a:t>
            </a:r>
            <a:endParaRPr lang="zh-TW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AB1339C-A09E-CB70-2718-1B109A2A3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964396"/>
              </p:ext>
            </p:extLst>
          </p:nvPr>
        </p:nvGraphicFramePr>
        <p:xfrm>
          <a:off x="254000" y="1967441"/>
          <a:ext cx="78041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750">
                  <a:extLst>
                    <a:ext uri="{9D8B030D-6E8A-4147-A177-3AD203B41FA5}">
                      <a16:colId xmlns:a16="http://schemas.microsoft.com/office/drawing/2014/main" val="33675981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736789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8596593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61111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5801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Precision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Recall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F1-score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56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354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8863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Accuracy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48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Macro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177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Weighted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9203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6152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47F080-70F9-C021-5AE8-39B42AE8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" y="128867"/>
            <a:ext cx="11919585" cy="1325563"/>
          </a:xfrm>
        </p:spPr>
        <p:txBody>
          <a:bodyPr/>
          <a:lstStyle/>
          <a:p>
            <a:r>
              <a:rPr lang="en-US" altLang="zh-TW" dirty="0" err="1"/>
              <a:t>EfficientNet</a:t>
            </a:r>
            <a:r>
              <a:rPr lang="en-US" altLang="zh-TW" dirty="0"/>
              <a:t>-HKM</a:t>
            </a:r>
            <a:r>
              <a:rPr lang="zh-TW" altLang="en-US" dirty="0"/>
              <a:t>模型於</a:t>
            </a:r>
            <a:r>
              <a:rPr lang="en-US" altLang="zh-TW" dirty="0"/>
              <a:t>SH</a:t>
            </a:r>
            <a:r>
              <a:rPr lang="zh-TW" altLang="en-US" dirty="0"/>
              <a:t>測試</a:t>
            </a:r>
            <a:r>
              <a:rPr lang="en-US" altLang="zh-TW" dirty="0"/>
              <a:t>-2class-male</a:t>
            </a:r>
            <a:endParaRPr lang="zh-TW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0A6C1C2E-A284-6D2E-14E8-415E464E4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964396"/>
              </p:ext>
            </p:extLst>
          </p:nvPr>
        </p:nvGraphicFramePr>
        <p:xfrm>
          <a:off x="254000" y="1967441"/>
          <a:ext cx="78041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750">
                  <a:extLst>
                    <a:ext uri="{9D8B030D-6E8A-4147-A177-3AD203B41FA5}">
                      <a16:colId xmlns:a16="http://schemas.microsoft.com/office/drawing/2014/main" val="33675981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736789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8596593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61111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5801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Precision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Recall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F1-score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56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354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8863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Accuracy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48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Macro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177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Weighted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9203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591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DEE3EF-8289-8726-F1C7-A335F4D25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" y="128867"/>
            <a:ext cx="11919585" cy="1325563"/>
          </a:xfrm>
        </p:spPr>
        <p:txBody>
          <a:bodyPr/>
          <a:lstStyle/>
          <a:p>
            <a:r>
              <a:rPr lang="en-US" altLang="zh-TW" dirty="0" err="1"/>
              <a:t>ViT</a:t>
            </a:r>
            <a:r>
              <a:rPr lang="en-US" altLang="zh-TW" dirty="0"/>
              <a:t>-HKM</a:t>
            </a:r>
            <a:r>
              <a:rPr lang="zh-TW" altLang="en-US" dirty="0"/>
              <a:t>模型於</a:t>
            </a:r>
            <a:r>
              <a:rPr lang="en-US" altLang="zh-TW" dirty="0"/>
              <a:t>SH</a:t>
            </a:r>
            <a:r>
              <a:rPr lang="zh-TW" altLang="en-US" dirty="0"/>
              <a:t>測試</a:t>
            </a:r>
            <a:r>
              <a:rPr lang="en-US" altLang="zh-TW" dirty="0"/>
              <a:t>-2class-Female</a:t>
            </a:r>
            <a:endParaRPr lang="zh-TW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B685B004-FBB7-A29D-4BFD-1D123F30F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964396"/>
              </p:ext>
            </p:extLst>
          </p:nvPr>
        </p:nvGraphicFramePr>
        <p:xfrm>
          <a:off x="254000" y="1967441"/>
          <a:ext cx="78041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750">
                  <a:extLst>
                    <a:ext uri="{9D8B030D-6E8A-4147-A177-3AD203B41FA5}">
                      <a16:colId xmlns:a16="http://schemas.microsoft.com/office/drawing/2014/main" val="33675981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736789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8596593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61111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5801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Precision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Recall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F1-score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56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354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8863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Accuracy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48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Macro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177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Weighted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9203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638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2BFE15E-D157-AE8F-5567-E23191361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435" y="1397653"/>
            <a:ext cx="9888330" cy="511563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C8B110B-DD8B-4D3E-A1EA-109FBA6F2BC1}"/>
              </a:ext>
            </a:extLst>
          </p:cNvPr>
          <p:cNvSpPr/>
          <p:nvPr/>
        </p:nvSpPr>
        <p:spPr>
          <a:xfrm>
            <a:off x="1856509" y="4100945"/>
            <a:ext cx="2669309" cy="78509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6711C30-1E14-BC82-8959-3D8072D31345}"/>
              </a:ext>
            </a:extLst>
          </p:cNvPr>
          <p:cNvSpPr/>
          <p:nvPr/>
        </p:nvSpPr>
        <p:spPr>
          <a:xfrm>
            <a:off x="1856508" y="5828145"/>
            <a:ext cx="4147128" cy="42487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D3B2CCC-E883-7A47-C381-96E0DF304976}"/>
              </a:ext>
            </a:extLst>
          </p:cNvPr>
          <p:cNvSpPr txBox="1"/>
          <p:nvPr/>
        </p:nvSpPr>
        <p:spPr>
          <a:xfrm>
            <a:off x="6530314" y="3602182"/>
            <a:ext cx="260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評估模型效能</a:t>
            </a:r>
          </a:p>
        </p:txBody>
      </p:sp>
    </p:spTree>
    <p:extLst>
      <p:ext uri="{BB962C8B-B14F-4D97-AF65-F5344CB8AC3E}">
        <p14:creationId xmlns:p14="http://schemas.microsoft.com/office/powerpoint/2010/main" val="11606400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AE3D8D-17AB-5A2D-86A6-98AF5621C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" y="128867"/>
            <a:ext cx="11919585" cy="1325563"/>
          </a:xfrm>
        </p:spPr>
        <p:txBody>
          <a:bodyPr/>
          <a:lstStyle/>
          <a:p>
            <a:r>
              <a:rPr lang="en-US" altLang="zh-TW" dirty="0" err="1"/>
              <a:t>ViT</a:t>
            </a:r>
            <a:r>
              <a:rPr lang="en-US" altLang="zh-TW" dirty="0"/>
              <a:t>-HKM</a:t>
            </a:r>
            <a:r>
              <a:rPr lang="zh-TW" altLang="en-US" dirty="0"/>
              <a:t>模型於</a:t>
            </a:r>
            <a:r>
              <a:rPr lang="en-US" altLang="zh-TW" dirty="0"/>
              <a:t>SH</a:t>
            </a:r>
            <a:r>
              <a:rPr lang="zh-TW" altLang="en-US" dirty="0"/>
              <a:t>測試</a:t>
            </a:r>
            <a:r>
              <a:rPr lang="en-US" altLang="zh-TW" dirty="0"/>
              <a:t>-2class-male</a:t>
            </a:r>
            <a:endParaRPr lang="zh-TW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C68B87C-9039-F11C-F6C4-13C11AB44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964396"/>
              </p:ext>
            </p:extLst>
          </p:nvPr>
        </p:nvGraphicFramePr>
        <p:xfrm>
          <a:off x="254000" y="1967441"/>
          <a:ext cx="78041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750">
                  <a:extLst>
                    <a:ext uri="{9D8B030D-6E8A-4147-A177-3AD203B41FA5}">
                      <a16:colId xmlns:a16="http://schemas.microsoft.com/office/drawing/2014/main" val="33675981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736789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8596593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61111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5801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Precision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Recall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F1-score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56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354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8863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Accuracy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48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Macro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177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Weighted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9203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1840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GoogLeNet-SH-4class-Male</a:t>
            </a:r>
            <a:endParaRPr lang="zh-TW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A61DEBB-079B-64DA-1680-2DCD9F287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964396"/>
              </p:ext>
            </p:extLst>
          </p:nvPr>
        </p:nvGraphicFramePr>
        <p:xfrm>
          <a:off x="254000" y="1967441"/>
          <a:ext cx="78041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750">
                  <a:extLst>
                    <a:ext uri="{9D8B030D-6E8A-4147-A177-3AD203B41FA5}">
                      <a16:colId xmlns:a16="http://schemas.microsoft.com/office/drawing/2014/main" val="33675981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736789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8596593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61111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5801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Precision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Recall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F1-score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56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354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Class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8863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Accuracy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48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Macro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177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Weighted avg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9203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1481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GoogLeNet-SH-4class-Male</a:t>
            </a:r>
            <a:endParaRPr lang="zh-TW" altLang="en-US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C935AB23-14F7-D95A-F258-4136451C624A}"/>
              </a:ext>
            </a:extLst>
          </p:cNvPr>
          <p:cNvGraphicFramePr>
            <a:graphicFrameLocks noGrp="1"/>
          </p:cNvGraphicFramePr>
          <p:nvPr/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0.88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89EFAD6-9726-8C8B-9DAA-BDEF4384D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08427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GoogLeNet-SH-4class-Female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0D09195-5B34-EB4F-4F00-32259A03C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225"/>
            <a:ext cx="10515600" cy="4351338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93045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GoogLeNet-SH-4class-Female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/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FFAA1D1-F8BE-1E84-3ABD-9A0250D3F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31600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ResNet-SH-4class-Male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A4FB8DE-ABBF-AB6F-5E59-68C97200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6613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ResNet-SH-4class-Male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/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E15CF4-BE47-569F-8BD3-10CF17F2F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3849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ResNet-SH-4class-Female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A4FB8DE-ABBF-AB6F-5E59-68C97200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53089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ResNet-SH-4class-Female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/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E15CF4-BE47-569F-8BD3-10CF17F2F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62650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EfficientNet-SH-4class-Male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A4FB8DE-ABBF-AB6F-5E59-68C97200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351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模型總整理</a:t>
            </a:r>
            <a:r>
              <a:rPr lang="en-US" altLang="zh-TW" sz="3600" dirty="0"/>
              <a:t>-SH-2class</a:t>
            </a:r>
            <a:endParaRPr lang="zh-TW" altLang="en-US" sz="3600" dirty="0"/>
          </a:p>
        </p:txBody>
      </p:sp>
      <p:sp>
        <p:nvSpPr>
          <p:cNvPr id="6" name="內容版面配置區 3">
            <a:extLst>
              <a:ext uri="{FF2B5EF4-FFF2-40B4-BE49-F238E27FC236}">
                <a16:creationId xmlns:a16="http://schemas.microsoft.com/office/drawing/2014/main" id="{F7171819-732C-CA3B-93D0-CCA8F866A62D}"/>
              </a:ext>
            </a:extLst>
          </p:cNvPr>
          <p:cNvSpPr txBox="1">
            <a:spLocks/>
          </p:cNvSpPr>
          <p:nvPr/>
        </p:nvSpPr>
        <p:spPr>
          <a:xfrm>
            <a:off x="0" y="1782445"/>
            <a:ext cx="89314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資料量：訓練</a:t>
            </a:r>
            <a:r>
              <a:rPr lang="en-US" altLang="zh-TW" sz="2400" dirty="0"/>
              <a:t>&amp;</a:t>
            </a:r>
            <a:r>
              <a:rPr lang="zh-TW" altLang="en-US" sz="2400" dirty="0"/>
              <a:t>測試比例</a:t>
            </a:r>
            <a:r>
              <a:rPr lang="en-US" altLang="zh-TW" sz="2400" dirty="0"/>
              <a:t>=7:3</a:t>
            </a:r>
          </a:p>
          <a:p>
            <a:r>
              <a:rPr lang="zh-TW" altLang="en-US" sz="2400" dirty="0"/>
              <a:t>訓練集</a:t>
            </a:r>
            <a:r>
              <a:rPr lang="en-US" altLang="zh-TW" sz="2400" dirty="0"/>
              <a:t>(</a:t>
            </a:r>
            <a:r>
              <a:rPr lang="zh-TW" altLang="en-US" sz="2400" dirty="0"/>
              <a:t>各類別比例</a:t>
            </a:r>
            <a:r>
              <a:rPr lang="en-US" altLang="zh-TW" sz="2400" dirty="0"/>
              <a:t>)</a:t>
            </a:r>
          </a:p>
          <a:p>
            <a:r>
              <a:rPr lang="zh-TW" altLang="en-US" sz="2400" dirty="0"/>
              <a:t>原比例：</a:t>
            </a:r>
            <a:endParaRPr lang="en-US" altLang="zh-TW" sz="2400" dirty="0"/>
          </a:p>
          <a:p>
            <a:r>
              <a:rPr lang="zh-TW" altLang="en-US" sz="2400" dirty="0"/>
              <a:t>男：</a:t>
            </a:r>
            <a:r>
              <a:rPr lang="en-US" altLang="zh-TW" sz="2400" dirty="0">
                <a:solidFill>
                  <a:schemeClr val="accent6"/>
                </a:solidFill>
              </a:rPr>
              <a:t>314</a:t>
            </a:r>
            <a:r>
              <a:rPr lang="en-US" altLang="zh-TW" sz="2400" dirty="0"/>
              <a:t>:</a:t>
            </a:r>
            <a:r>
              <a:rPr lang="en-US" altLang="zh-TW" sz="2400" dirty="0">
                <a:solidFill>
                  <a:srgbClr val="FF0000"/>
                </a:solidFill>
              </a:rPr>
              <a:t>600</a:t>
            </a:r>
            <a:r>
              <a:rPr lang="en-US" altLang="zh-TW" sz="2400" dirty="0"/>
              <a:t>        </a:t>
            </a:r>
            <a:r>
              <a:rPr lang="zh-TW" altLang="en-US" sz="2400" dirty="0"/>
              <a:t>女：</a:t>
            </a:r>
            <a:r>
              <a:rPr lang="en-US" altLang="zh-TW" sz="2400" dirty="0">
                <a:solidFill>
                  <a:schemeClr val="accent6"/>
                </a:solidFill>
              </a:rPr>
              <a:t>312</a:t>
            </a:r>
            <a:r>
              <a:rPr lang="en-US" altLang="zh-TW" sz="2400" dirty="0"/>
              <a:t>:</a:t>
            </a:r>
            <a:r>
              <a:rPr lang="en-US" altLang="zh-TW" sz="2400" dirty="0">
                <a:solidFill>
                  <a:srgbClr val="FF0000"/>
                </a:solidFill>
              </a:rPr>
              <a:t>545</a:t>
            </a:r>
          </a:p>
          <a:p>
            <a:r>
              <a:rPr lang="zh-TW" altLang="en-US" sz="2400" dirty="0"/>
              <a:t>平衡後：</a:t>
            </a:r>
            <a:endParaRPr lang="en-US" altLang="zh-TW" sz="2400" dirty="0"/>
          </a:p>
          <a:p>
            <a:r>
              <a:rPr lang="zh-TW" altLang="en-US" sz="2400" dirty="0"/>
              <a:t>男：</a:t>
            </a:r>
            <a:r>
              <a:rPr lang="en-US" altLang="zh-TW" sz="2400" dirty="0">
                <a:solidFill>
                  <a:schemeClr val="accent6"/>
                </a:solidFill>
              </a:rPr>
              <a:t>314</a:t>
            </a:r>
            <a:r>
              <a:rPr lang="en-US" altLang="zh-TW" sz="2400" dirty="0"/>
              <a:t>:</a:t>
            </a:r>
            <a:r>
              <a:rPr lang="en-US" altLang="zh-TW" sz="2400" dirty="0">
                <a:solidFill>
                  <a:srgbClr val="FF0000"/>
                </a:solidFill>
              </a:rPr>
              <a:t>314  </a:t>
            </a:r>
            <a:r>
              <a:rPr lang="en-US" altLang="zh-TW" sz="2400" dirty="0"/>
              <a:t>      </a:t>
            </a:r>
            <a:r>
              <a:rPr lang="zh-TW" altLang="en-US" sz="2400" dirty="0"/>
              <a:t>女：</a:t>
            </a:r>
            <a:r>
              <a:rPr lang="en-US" altLang="zh-TW" sz="2400" dirty="0">
                <a:solidFill>
                  <a:schemeClr val="accent6"/>
                </a:solidFill>
              </a:rPr>
              <a:t>312</a:t>
            </a:r>
            <a:r>
              <a:rPr lang="en-US" altLang="zh-TW" sz="2400" dirty="0"/>
              <a:t>:</a:t>
            </a:r>
            <a:r>
              <a:rPr lang="en-US" altLang="zh-TW" sz="2400" dirty="0">
                <a:solidFill>
                  <a:srgbClr val="FF0000"/>
                </a:solidFill>
              </a:rPr>
              <a:t>312</a:t>
            </a:r>
          </a:p>
          <a:p>
            <a:r>
              <a:rPr lang="zh-TW" altLang="en-US" sz="2400" dirty="0"/>
              <a:t>測試集</a:t>
            </a:r>
            <a:r>
              <a:rPr lang="en-US" altLang="zh-TW" sz="2400" dirty="0"/>
              <a:t>(</a:t>
            </a:r>
            <a:r>
              <a:rPr lang="zh-TW" altLang="en-US" sz="2400" dirty="0"/>
              <a:t>各類別比例</a:t>
            </a:r>
            <a:r>
              <a:rPr lang="en-US" altLang="zh-TW" sz="2400" dirty="0"/>
              <a:t>)</a:t>
            </a:r>
          </a:p>
          <a:p>
            <a:r>
              <a:rPr lang="zh-TW" altLang="en-US" sz="2400" dirty="0"/>
              <a:t>男：</a:t>
            </a:r>
            <a:r>
              <a:rPr lang="en-US" altLang="zh-TW" sz="2400" dirty="0">
                <a:solidFill>
                  <a:schemeClr val="accent6"/>
                </a:solidFill>
              </a:rPr>
              <a:t>130</a:t>
            </a:r>
            <a:r>
              <a:rPr lang="en-US" altLang="zh-TW" sz="2400" dirty="0"/>
              <a:t>:</a:t>
            </a:r>
            <a:r>
              <a:rPr lang="en-US" altLang="zh-TW" sz="2400" dirty="0">
                <a:solidFill>
                  <a:srgbClr val="FF0000"/>
                </a:solidFill>
              </a:rPr>
              <a:t>263</a:t>
            </a:r>
            <a:r>
              <a:rPr lang="en-US" altLang="zh-TW" sz="2400" dirty="0"/>
              <a:t>        </a:t>
            </a:r>
            <a:r>
              <a:rPr lang="zh-TW" altLang="en-US" sz="2400" dirty="0"/>
              <a:t>女：</a:t>
            </a:r>
            <a:r>
              <a:rPr lang="en-US" altLang="zh-TW" sz="2400" dirty="0">
                <a:solidFill>
                  <a:schemeClr val="accent6"/>
                </a:solidFill>
              </a:rPr>
              <a:t>138</a:t>
            </a:r>
            <a:r>
              <a:rPr lang="en-US" altLang="zh-TW" sz="2400" dirty="0"/>
              <a:t>:</a:t>
            </a:r>
            <a:r>
              <a:rPr lang="en-US" altLang="zh-TW" sz="2400" dirty="0">
                <a:solidFill>
                  <a:srgbClr val="FF0000"/>
                </a:solidFill>
              </a:rPr>
              <a:t>230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26932AE0-BD13-0787-4658-267277F83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24040"/>
              </p:ext>
            </p:extLst>
          </p:nvPr>
        </p:nvGraphicFramePr>
        <p:xfrm>
          <a:off x="5289550" y="365125"/>
          <a:ext cx="67818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360">
                  <a:extLst>
                    <a:ext uri="{9D8B030D-6E8A-4147-A177-3AD203B41FA5}">
                      <a16:colId xmlns:a16="http://schemas.microsoft.com/office/drawing/2014/main" val="4017666512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622343188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3671959286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4025781012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3117508477"/>
                    </a:ext>
                  </a:extLst>
                </a:gridCol>
              </a:tblGrid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Model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Accuracy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Precision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Recall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F1-score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626149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GoogLeNet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3665991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ResNet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0.95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3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7588320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EfficientNet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33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50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0.40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8713912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VGG16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0.91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92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0438192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VGG19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0.91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3204602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Vision</a:t>
                      </a:r>
                    </a:p>
                    <a:p>
                      <a:pPr algn="ctr"/>
                      <a:r>
                        <a:rPr lang="en-US" altLang="zh-TW" dirty="0" err="1"/>
                        <a:t>Tranformer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0.67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33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40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7744762"/>
                  </a:ext>
                </a:extLst>
              </a:tr>
            </a:tbl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id="{CE2A4CFD-E573-77E4-B3CB-B49E6CC870B4}"/>
              </a:ext>
            </a:extLst>
          </p:cNvPr>
          <p:cNvSpPr/>
          <p:nvPr/>
        </p:nvSpPr>
        <p:spPr>
          <a:xfrm>
            <a:off x="5556250" y="88900"/>
            <a:ext cx="819150" cy="27622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男性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C69D8583-A1C5-AA0F-B89B-0302CC888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881180"/>
              </p:ext>
            </p:extLst>
          </p:nvPr>
        </p:nvGraphicFramePr>
        <p:xfrm>
          <a:off x="5289550" y="3749992"/>
          <a:ext cx="67818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360">
                  <a:extLst>
                    <a:ext uri="{9D8B030D-6E8A-4147-A177-3AD203B41FA5}">
                      <a16:colId xmlns:a16="http://schemas.microsoft.com/office/drawing/2014/main" val="4017666512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622343188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3671959286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4025781012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3117508477"/>
                    </a:ext>
                  </a:extLst>
                </a:gridCol>
              </a:tblGrid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Model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Accuracy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Precision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Recall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F1-score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626149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GoogLeNet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3665991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ResNet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0.96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7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7588320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EfficientNet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0.62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31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50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38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8713912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VGG16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0.91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0438192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VGG19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0.91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0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2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3204602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Vision</a:t>
                      </a:r>
                    </a:p>
                    <a:p>
                      <a:pPr algn="ctr"/>
                      <a:r>
                        <a:rPr lang="en-US" altLang="zh-TW" dirty="0" err="1"/>
                        <a:t>Tranformer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0.68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65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7744762"/>
                  </a:ext>
                </a:extLst>
              </a:tr>
            </a:tbl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DDF3A7E3-231E-CBAB-D828-7E4806A14A0A}"/>
              </a:ext>
            </a:extLst>
          </p:cNvPr>
          <p:cNvSpPr/>
          <p:nvPr/>
        </p:nvSpPr>
        <p:spPr>
          <a:xfrm>
            <a:off x="5556250" y="3475990"/>
            <a:ext cx="819150" cy="27622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女性</a:t>
            </a:r>
          </a:p>
        </p:txBody>
      </p:sp>
    </p:spTree>
    <p:extLst>
      <p:ext uri="{BB962C8B-B14F-4D97-AF65-F5344CB8AC3E}">
        <p14:creationId xmlns:p14="http://schemas.microsoft.com/office/powerpoint/2010/main" val="11861594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EfficientNet-SH-4class-Male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/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E15CF4-BE47-569F-8BD3-10CF17F2F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5958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EfficientNet-SH-4class-Female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A4FB8DE-ABBF-AB6F-5E59-68C97200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829253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EfficientNet-SH-4class-Female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/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E15CF4-BE47-569F-8BD3-10CF17F2F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35706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VGG16-SH-4class-Male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A4FB8DE-ABBF-AB6F-5E59-68C97200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1631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VGG16-SH-4class-Male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/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E15CF4-BE47-569F-8BD3-10CF17F2F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6493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VGG16-SH-4class-Female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A4FB8DE-ABBF-AB6F-5E59-68C97200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3908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VGG16-SH-4class-Female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/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E15CF4-BE47-569F-8BD3-10CF17F2F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67869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VGG19-SH-4class-Male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A4FB8DE-ABBF-AB6F-5E59-68C97200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172491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VGG19-SH-4class-Male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/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E15CF4-BE47-569F-8BD3-10CF17F2F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94725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VGG19-SH-4class-Female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A4FB8DE-ABBF-AB6F-5E59-68C97200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93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3368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模型總整理</a:t>
            </a:r>
            <a:r>
              <a:rPr lang="en-US" altLang="zh-TW" sz="3600" dirty="0"/>
              <a:t>-HKM-2class</a:t>
            </a:r>
            <a:endParaRPr lang="zh-TW" altLang="en-US" sz="3600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A717A80-1C94-AE18-8535-96308951D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7"/>
            <a:ext cx="8931442" cy="3324657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dirty="0"/>
              <a:t>資料量：訓練</a:t>
            </a:r>
            <a:r>
              <a:rPr lang="en-US" altLang="zh-TW" sz="2400" dirty="0"/>
              <a:t>&amp;</a:t>
            </a:r>
            <a:r>
              <a:rPr lang="zh-TW" altLang="en-US" sz="2400" dirty="0"/>
              <a:t>測試比例</a:t>
            </a:r>
            <a:r>
              <a:rPr lang="en-US" altLang="zh-TW" sz="2400" dirty="0"/>
              <a:t>=7:3</a:t>
            </a:r>
          </a:p>
          <a:p>
            <a:r>
              <a:rPr lang="zh-TW" altLang="en-US" sz="2400" dirty="0"/>
              <a:t>訓練集</a:t>
            </a:r>
            <a:r>
              <a:rPr lang="en-US" altLang="zh-TW" sz="2400" dirty="0"/>
              <a:t>(</a:t>
            </a:r>
            <a:r>
              <a:rPr lang="zh-TW" altLang="en-US" sz="2400" dirty="0"/>
              <a:t>各類別比例</a:t>
            </a:r>
            <a:r>
              <a:rPr lang="en-US" altLang="zh-TW" sz="2400" dirty="0"/>
              <a:t>)</a:t>
            </a:r>
          </a:p>
          <a:p>
            <a:r>
              <a:rPr lang="zh-TW" altLang="en-US" sz="2400" dirty="0"/>
              <a:t>原比例：</a:t>
            </a:r>
            <a:endParaRPr lang="en-US" altLang="zh-TW" sz="2400" dirty="0"/>
          </a:p>
          <a:p>
            <a:r>
              <a:rPr lang="zh-TW" altLang="en-US" sz="2400" dirty="0"/>
              <a:t>男：</a:t>
            </a:r>
            <a:r>
              <a:rPr lang="en-US" altLang="zh-TW" sz="2400" dirty="0">
                <a:solidFill>
                  <a:schemeClr val="accent6"/>
                </a:solidFill>
              </a:rPr>
              <a:t>163</a:t>
            </a:r>
            <a:r>
              <a:rPr lang="en-US" altLang="zh-TW" sz="2400" dirty="0"/>
              <a:t>:</a:t>
            </a:r>
            <a:r>
              <a:rPr lang="en-US" altLang="zh-TW" sz="2400" dirty="0">
                <a:solidFill>
                  <a:srgbClr val="FF0000"/>
                </a:solidFill>
              </a:rPr>
              <a:t>700</a:t>
            </a:r>
            <a:r>
              <a:rPr lang="en-US" altLang="zh-TW" sz="2400" dirty="0"/>
              <a:t>        </a:t>
            </a:r>
            <a:r>
              <a:rPr lang="zh-TW" altLang="en-US" sz="2400" dirty="0"/>
              <a:t>女：</a:t>
            </a:r>
            <a:r>
              <a:rPr lang="en-US" altLang="zh-TW" sz="2400" dirty="0">
                <a:solidFill>
                  <a:schemeClr val="accent6"/>
                </a:solidFill>
              </a:rPr>
              <a:t>74</a:t>
            </a:r>
            <a:r>
              <a:rPr lang="en-US" altLang="zh-TW" sz="2400" dirty="0"/>
              <a:t>:</a:t>
            </a:r>
            <a:r>
              <a:rPr lang="en-US" altLang="zh-TW" sz="2400" dirty="0">
                <a:solidFill>
                  <a:srgbClr val="FF0000"/>
                </a:solidFill>
              </a:rPr>
              <a:t>328</a:t>
            </a:r>
          </a:p>
          <a:p>
            <a:r>
              <a:rPr lang="zh-TW" altLang="en-US" sz="2400" dirty="0"/>
              <a:t>平衡後：</a:t>
            </a:r>
            <a:endParaRPr lang="en-US" altLang="zh-TW" sz="2400" dirty="0"/>
          </a:p>
          <a:p>
            <a:r>
              <a:rPr lang="zh-TW" altLang="en-US" sz="2400" dirty="0"/>
              <a:t>男：</a:t>
            </a:r>
            <a:r>
              <a:rPr lang="en-US" altLang="zh-TW" sz="2400" dirty="0">
                <a:solidFill>
                  <a:schemeClr val="accent6"/>
                </a:solidFill>
              </a:rPr>
              <a:t>163</a:t>
            </a:r>
            <a:r>
              <a:rPr lang="en-US" altLang="zh-TW" sz="2400" dirty="0"/>
              <a:t>:</a:t>
            </a:r>
            <a:r>
              <a:rPr lang="en-US" altLang="zh-TW" sz="2400" dirty="0">
                <a:solidFill>
                  <a:srgbClr val="FF0000"/>
                </a:solidFill>
              </a:rPr>
              <a:t>163  </a:t>
            </a:r>
            <a:r>
              <a:rPr lang="en-US" altLang="zh-TW" sz="2400" dirty="0"/>
              <a:t>      </a:t>
            </a:r>
            <a:r>
              <a:rPr lang="zh-TW" altLang="en-US" sz="2400" dirty="0"/>
              <a:t>女：</a:t>
            </a:r>
            <a:r>
              <a:rPr lang="en-US" altLang="zh-TW" sz="2400" dirty="0">
                <a:solidFill>
                  <a:schemeClr val="accent6"/>
                </a:solidFill>
              </a:rPr>
              <a:t>74</a:t>
            </a:r>
            <a:r>
              <a:rPr lang="en-US" altLang="zh-TW" sz="2400" dirty="0"/>
              <a:t>:</a:t>
            </a:r>
            <a:r>
              <a:rPr lang="en-US" altLang="zh-TW" sz="2400" dirty="0">
                <a:solidFill>
                  <a:srgbClr val="FF0000"/>
                </a:solidFill>
              </a:rPr>
              <a:t>74</a:t>
            </a:r>
          </a:p>
          <a:p>
            <a:r>
              <a:rPr lang="zh-TW" altLang="en-US" sz="2400" dirty="0"/>
              <a:t>測試集</a:t>
            </a:r>
            <a:r>
              <a:rPr lang="en-US" altLang="zh-TW" sz="2400" dirty="0"/>
              <a:t>(</a:t>
            </a:r>
            <a:r>
              <a:rPr lang="zh-TW" altLang="en-US" sz="2400" dirty="0"/>
              <a:t>各類別比例</a:t>
            </a:r>
            <a:r>
              <a:rPr lang="en-US" altLang="zh-TW" sz="2400" dirty="0"/>
              <a:t>)</a:t>
            </a:r>
          </a:p>
          <a:p>
            <a:r>
              <a:rPr lang="zh-TW" altLang="en-US" sz="2400" dirty="0"/>
              <a:t>男：</a:t>
            </a:r>
            <a:r>
              <a:rPr lang="en-US" altLang="zh-TW" sz="2400" dirty="0">
                <a:solidFill>
                  <a:schemeClr val="accent6"/>
                </a:solidFill>
              </a:rPr>
              <a:t>130</a:t>
            </a:r>
            <a:r>
              <a:rPr lang="en-US" altLang="zh-TW" sz="2400" dirty="0"/>
              <a:t>:</a:t>
            </a:r>
            <a:r>
              <a:rPr lang="en-US" altLang="zh-TW" sz="2400" dirty="0">
                <a:solidFill>
                  <a:srgbClr val="FF0000"/>
                </a:solidFill>
              </a:rPr>
              <a:t>263</a:t>
            </a:r>
            <a:r>
              <a:rPr lang="en-US" altLang="zh-TW" sz="2400" dirty="0"/>
              <a:t>        </a:t>
            </a:r>
            <a:r>
              <a:rPr lang="zh-TW" altLang="en-US" sz="2400" dirty="0"/>
              <a:t>女：</a:t>
            </a:r>
            <a:r>
              <a:rPr lang="en-US" altLang="zh-TW" sz="2400" dirty="0">
                <a:solidFill>
                  <a:schemeClr val="accent6"/>
                </a:solidFill>
              </a:rPr>
              <a:t>138</a:t>
            </a:r>
            <a:r>
              <a:rPr lang="en-US" altLang="zh-TW" sz="2400" dirty="0"/>
              <a:t>:</a:t>
            </a:r>
            <a:r>
              <a:rPr lang="en-US" altLang="zh-TW" sz="2400" dirty="0">
                <a:solidFill>
                  <a:srgbClr val="FF0000"/>
                </a:solidFill>
              </a:rPr>
              <a:t>230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A4F1F8B-EDC7-E684-4271-A3CDC2170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765829"/>
              </p:ext>
            </p:extLst>
          </p:nvPr>
        </p:nvGraphicFramePr>
        <p:xfrm>
          <a:off x="5289550" y="365125"/>
          <a:ext cx="67818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360">
                  <a:extLst>
                    <a:ext uri="{9D8B030D-6E8A-4147-A177-3AD203B41FA5}">
                      <a16:colId xmlns:a16="http://schemas.microsoft.com/office/drawing/2014/main" val="4017666512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622343188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3671959286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4025781012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3117508477"/>
                    </a:ext>
                  </a:extLst>
                </a:gridCol>
              </a:tblGrid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Model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Accuracy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Precision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Recall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F1-score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626149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GoogLeNet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0.95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0.95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0.99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0.97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3665991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ResNet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0.90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0.82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7588320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EfficientNet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0.17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09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15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8713912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VGG16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0.91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83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87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0438192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VGG19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0.91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3204602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Vision</a:t>
                      </a:r>
                    </a:p>
                    <a:p>
                      <a:pPr algn="ctr"/>
                      <a:r>
                        <a:rPr lang="en-US" altLang="zh-TW" dirty="0" err="1"/>
                        <a:t>Tranformer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0.69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65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7744762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8AE40C4F-7212-D0FB-5536-D36468733861}"/>
              </a:ext>
            </a:extLst>
          </p:cNvPr>
          <p:cNvSpPr/>
          <p:nvPr/>
        </p:nvSpPr>
        <p:spPr>
          <a:xfrm>
            <a:off x="5556250" y="88900"/>
            <a:ext cx="819150" cy="27622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男性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B6C34B88-20D1-BF4E-B880-DA077F893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296057"/>
              </p:ext>
            </p:extLst>
          </p:nvPr>
        </p:nvGraphicFramePr>
        <p:xfrm>
          <a:off x="5289550" y="3749992"/>
          <a:ext cx="67818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360">
                  <a:extLst>
                    <a:ext uri="{9D8B030D-6E8A-4147-A177-3AD203B41FA5}">
                      <a16:colId xmlns:a16="http://schemas.microsoft.com/office/drawing/2014/main" val="4017666512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622343188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3671959286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4025781012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3117508477"/>
                    </a:ext>
                  </a:extLst>
                </a:gridCol>
              </a:tblGrid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Model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Accuracy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Precision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Recall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F1-score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626149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GoogLeNet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0.99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8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3665991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ResNet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0.91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86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7588320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EfficientNet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0.23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58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54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23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8713912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VGG16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0.99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7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9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0438192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VGG19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1.00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1.00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1.00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3204602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Vision</a:t>
                      </a:r>
                    </a:p>
                    <a:p>
                      <a:pPr algn="ctr"/>
                      <a:r>
                        <a:rPr lang="en-US" altLang="zh-TW" dirty="0" err="1"/>
                        <a:t>Tranformer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1.00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1.00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1.00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7744762"/>
                  </a:ext>
                </a:extLst>
              </a:tr>
            </a:tbl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id="{E0EA1166-C1F8-5B85-F57E-515A39096C8E}"/>
              </a:ext>
            </a:extLst>
          </p:cNvPr>
          <p:cNvSpPr/>
          <p:nvPr/>
        </p:nvSpPr>
        <p:spPr>
          <a:xfrm>
            <a:off x="5556250" y="3475990"/>
            <a:ext cx="819150" cy="27622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女性</a:t>
            </a:r>
          </a:p>
        </p:txBody>
      </p:sp>
    </p:spTree>
    <p:extLst>
      <p:ext uri="{BB962C8B-B14F-4D97-AF65-F5344CB8AC3E}">
        <p14:creationId xmlns:p14="http://schemas.microsoft.com/office/powerpoint/2010/main" val="273102173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VGG19-SH-4class-Female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/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E15CF4-BE47-569F-8BD3-10CF17F2F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77971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VisionTransformer-SH-4class-Male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A4FB8DE-ABBF-AB6F-5E59-68C97200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95606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VisionTransformer-SH-4class-Male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/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E15CF4-BE47-569F-8BD3-10CF17F2F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50097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VisionTransformer-SH-4class-Female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A4FB8DE-ABBF-AB6F-5E59-68C97200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86576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VisionTransformer-SH-4class-Female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/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E15CF4-BE47-569F-8BD3-10CF17F2F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044398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GoogLeNet-HKM-4class-Male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4905438-C4F8-88FC-FA66-364FB1D161AF}"/>
              </a:ext>
            </a:extLst>
          </p:cNvPr>
          <p:cNvSpPr txBox="1"/>
          <p:nvPr/>
        </p:nvSpPr>
        <p:spPr>
          <a:xfrm>
            <a:off x="838200" y="2967335"/>
            <a:ext cx="26401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F1-Score: 0.9464</a:t>
            </a:r>
          </a:p>
          <a:p>
            <a:r>
              <a:rPr lang="zh-TW" altLang="en-US" dirty="0"/>
              <a:t>Recall: 0.9464</a:t>
            </a:r>
          </a:p>
          <a:p>
            <a:r>
              <a:rPr lang="zh-TW" altLang="en-US" dirty="0"/>
              <a:t>Accuracy: 0.9524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C3A1F85-B806-5526-89D1-39669E8C6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272170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GoogLeNet-HKM-4class-Male</a:t>
            </a:r>
            <a:endParaRPr lang="zh-TW" altLang="en-US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C935AB23-14F7-D95A-F258-4136451C624A}"/>
              </a:ext>
            </a:extLst>
          </p:cNvPr>
          <p:cNvGraphicFramePr>
            <a:graphicFrameLocks noGrp="1"/>
          </p:cNvGraphicFramePr>
          <p:nvPr/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0.88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D6A27B9-B627-76C4-8AC7-837B74472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98830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GoogLeNet-HKM-4class-Female</a:t>
            </a:r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DD6892C-8587-4A14-F98F-3AEF3FD44E7B}"/>
              </a:ext>
            </a:extLst>
          </p:cNvPr>
          <p:cNvSpPr txBox="1"/>
          <p:nvPr/>
        </p:nvSpPr>
        <p:spPr>
          <a:xfrm>
            <a:off x="932873" y="296733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F1-Score: 0.9550</a:t>
            </a:r>
          </a:p>
          <a:p>
            <a:r>
              <a:rPr lang="zh-TW" altLang="en-US" dirty="0"/>
              <a:t>Recall: 0.9815</a:t>
            </a:r>
          </a:p>
          <a:p>
            <a:r>
              <a:rPr lang="zh-TW" altLang="en-US" dirty="0"/>
              <a:t>Accuracy: 0.9600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E44985E-FB10-4843-9F54-8207B3870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230867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GoogLeNet-HKM-4class-Female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015ED6-2832-EC00-6F40-983F17481CC4}"/>
              </a:ext>
            </a:extLst>
          </p:cNvPr>
          <p:cNvGraphicFramePr>
            <a:graphicFrameLocks noGrp="1"/>
          </p:cNvGraphicFramePr>
          <p:nvPr/>
        </p:nvGraphicFramePr>
        <p:xfrm>
          <a:off x="535708" y="4075931"/>
          <a:ext cx="59669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396">
                  <a:extLst>
                    <a:ext uri="{9D8B030D-6E8A-4147-A177-3AD203B41FA5}">
                      <a16:colId xmlns:a16="http://schemas.microsoft.com/office/drawing/2014/main" val="128812540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855933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1183046349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2648824542"/>
                    </a:ext>
                  </a:extLst>
                </a:gridCol>
                <a:gridCol w="1193396">
                  <a:extLst>
                    <a:ext uri="{9D8B030D-6E8A-4147-A177-3AD203B41FA5}">
                      <a16:colId xmlns:a16="http://schemas.microsoft.com/office/drawing/2014/main" val="34293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</a:t>
                      </a:r>
                      <a:r>
                        <a:rPr lang="zh-TW" altLang="en-US" dirty="0"/>
                        <a:t>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</a:t>
                      </a:r>
                      <a:r>
                        <a:rPr lang="zh-TW" altLang="en-US" dirty="0"/>
                        <a:t>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</a:t>
                      </a:r>
                      <a:r>
                        <a:rPr lang="zh-TW" altLang="en-US" dirty="0"/>
                        <a:t>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1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</a:t>
                      </a:r>
                      <a:r>
                        <a:rPr lang="en-US" altLang="zh-TW" dirty="0"/>
                        <a:t>91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13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2</a:t>
                      </a:r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5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</a:t>
                      </a:r>
                      <a:r>
                        <a:rPr lang="zh-TW" altLang="en-US" dirty="0"/>
                        <a:t>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9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W</a:t>
                      </a:r>
                      <a:r>
                        <a:rPr lang="zh-TW" altLang="en-US" dirty="0"/>
                        <a:t>eighted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0.95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3</a:t>
                      </a:r>
                      <a:r>
                        <a:rPr lang="en-US" altLang="zh-TW" dirty="0"/>
                        <a:t>68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907985"/>
                  </a:ext>
                </a:extLst>
              </a:tr>
            </a:tbl>
          </a:graphicData>
        </a:graphic>
      </p:graphicFrame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ED500CC-D4A9-062F-3CDC-19D7090D1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304450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D88FA-3ADD-3CAB-FF0B-EEC5AD4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ResNet-HKM-4class-Male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A4FB8DE-ABBF-AB6F-5E59-68C97200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6486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</TotalTime>
  <Words>4856</Words>
  <Application>Microsoft Office PowerPoint</Application>
  <PresentationFormat>寬螢幕</PresentationFormat>
  <Paragraphs>2141</Paragraphs>
  <Slides>118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118</vt:i4>
      </vt:variant>
    </vt:vector>
  </HeadingPairs>
  <TitlesOfParts>
    <vt:vector size="124" baseType="lpstr">
      <vt:lpstr>標楷體</vt:lpstr>
      <vt:lpstr>Aptos</vt:lpstr>
      <vt:lpstr>Aptos Display</vt:lpstr>
      <vt:lpstr>Arial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模型總整理-SH-2class</vt:lpstr>
      <vt:lpstr>模型總整理-HKM-2class</vt:lpstr>
      <vt:lpstr>GoogLeNet-SH-2class-Male</vt:lpstr>
      <vt:lpstr>GoogLeNet-SH-2class-Male</vt:lpstr>
      <vt:lpstr>GoogLeNet-SH-2class-Female</vt:lpstr>
      <vt:lpstr>GoogLeNet-SH-2class-Female</vt:lpstr>
      <vt:lpstr>ResNet-SH-2class-Male</vt:lpstr>
      <vt:lpstr>ResNet-SH-2class-Male</vt:lpstr>
      <vt:lpstr>ResNet-SH-2class-Female</vt:lpstr>
      <vt:lpstr>ResNet-SH-2class-Female</vt:lpstr>
      <vt:lpstr>EfficientNet-SH-2class-Male</vt:lpstr>
      <vt:lpstr>EfficientNet-SH-2class-Male</vt:lpstr>
      <vt:lpstr>EfficientNet-SH-2class-Female</vt:lpstr>
      <vt:lpstr>EfficientNet-SH-2class-Female</vt:lpstr>
      <vt:lpstr>VGG16-SH-2class-Male</vt:lpstr>
      <vt:lpstr>VGG16-SH-2class-Male</vt:lpstr>
      <vt:lpstr>VGG16-SH-2class-Female</vt:lpstr>
      <vt:lpstr>VGG16-SH-2class-Female</vt:lpstr>
      <vt:lpstr>VGG19-SH-2class-Male</vt:lpstr>
      <vt:lpstr>VGG19-SH-2class-Male</vt:lpstr>
      <vt:lpstr>VGG19-SH-2class-Female</vt:lpstr>
      <vt:lpstr>VGG19-SH-2class-Female</vt:lpstr>
      <vt:lpstr>VisionTransformer-SH-2class-Male</vt:lpstr>
      <vt:lpstr>VisionTransformer-SH-2class-Male</vt:lpstr>
      <vt:lpstr>VisionTransformer-SH-2class-Female</vt:lpstr>
      <vt:lpstr>VisionTransformer-SH-2class-Female</vt:lpstr>
      <vt:lpstr>GoogLeNet-HKM-2class-Male</vt:lpstr>
      <vt:lpstr>GoogLeNet-HKM-2class-Male</vt:lpstr>
      <vt:lpstr>GoogLeNet-HKM-2class-Female</vt:lpstr>
      <vt:lpstr>GoogLeNet-HKM-2class-Female</vt:lpstr>
      <vt:lpstr>ResNet-HKM-2class-Male</vt:lpstr>
      <vt:lpstr>ResNet-HKM-2class-Male</vt:lpstr>
      <vt:lpstr>ResNet-HKM-2class-Female</vt:lpstr>
      <vt:lpstr>ResNet-HKM-2class-Female</vt:lpstr>
      <vt:lpstr>EfficientNet-HKM-2class-Male</vt:lpstr>
      <vt:lpstr>EfficientNet-HKM-2class-Male</vt:lpstr>
      <vt:lpstr>EfficientNet-HKM-2class-Female</vt:lpstr>
      <vt:lpstr>EfficientNet-HKM-2class-Female</vt:lpstr>
      <vt:lpstr>VGG16-HKM-2class-Male</vt:lpstr>
      <vt:lpstr>VGG16-HKM-2class-Male</vt:lpstr>
      <vt:lpstr>VGG16-HKM-2class-Female</vt:lpstr>
      <vt:lpstr>VGG16-HKM-2class-Female</vt:lpstr>
      <vt:lpstr>VGG19-HKM-2class-Male</vt:lpstr>
      <vt:lpstr>VGG19-HKM-2class-Male</vt:lpstr>
      <vt:lpstr>VGG19-HKM-2class-Female</vt:lpstr>
      <vt:lpstr>VGG19-HKM-2class-Female</vt:lpstr>
      <vt:lpstr>VisionTransformer-HKM-2class-Male</vt:lpstr>
      <vt:lpstr>VisionTransformer-HKM-2class-Male</vt:lpstr>
      <vt:lpstr>VisionTransformer-HKM-2class-Female</vt:lpstr>
      <vt:lpstr>VisionTransformer-HKM-2class-Female</vt:lpstr>
      <vt:lpstr>VGG16-HKM模型於SH測試-2class-Female</vt:lpstr>
      <vt:lpstr>VGG16-HKM模型於SH測試-2class-male</vt:lpstr>
      <vt:lpstr>VGG19-HKM模型於SH測試-2class-Female</vt:lpstr>
      <vt:lpstr>VGG19-HKM模型於SH測試-2class-male</vt:lpstr>
      <vt:lpstr>GoogLeNet-HKM模型於SH測試-2class-male</vt:lpstr>
      <vt:lpstr>GoogLeNet-HKM模型於SH測試-2class-Female</vt:lpstr>
      <vt:lpstr>GoogLeNet-HKM模型於SH測試-2class-male</vt:lpstr>
      <vt:lpstr>ResNet-HKM模型於SH測試-2class-Female</vt:lpstr>
      <vt:lpstr>ResNet-HKM模型於SH測試-2class-male</vt:lpstr>
      <vt:lpstr>EfficientNet-HKM模型於SH測試-2class-Female</vt:lpstr>
      <vt:lpstr>EfficientNet-HKM模型於SH測試-2class-male</vt:lpstr>
      <vt:lpstr>ViT-HKM模型於SH測試-2class-Female</vt:lpstr>
      <vt:lpstr>ViT-HKM模型於SH測試-2class-male</vt:lpstr>
      <vt:lpstr>GoogLeNet-SH-4class-Male</vt:lpstr>
      <vt:lpstr>GoogLeNet-SH-4class-Male</vt:lpstr>
      <vt:lpstr>GoogLeNet-SH-4class-Female</vt:lpstr>
      <vt:lpstr>GoogLeNet-SH-4class-Female</vt:lpstr>
      <vt:lpstr>ResNet-SH-4class-Male</vt:lpstr>
      <vt:lpstr>ResNet-SH-4class-Male</vt:lpstr>
      <vt:lpstr>ResNet-SH-4class-Female</vt:lpstr>
      <vt:lpstr>ResNet-SH-4class-Female</vt:lpstr>
      <vt:lpstr>EfficientNet-SH-4class-Male</vt:lpstr>
      <vt:lpstr>EfficientNet-SH-4class-Male</vt:lpstr>
      <vt:lpstr>EfficientNet-SH-4class-Female</vt:lpstr>
      <vt:lpstr>EfficientNet-SH-4class-Female</vt:lpstr>
      <vt:lpstr>VGG16-SH-4class-Male</vt:lpstr>
      <vt:lpstr>VGG16-SH-4class-Male</vt:lpstr>
      <vt:lpstr>VGG16-SH-4class-Female</vt:lpstr>
      <vt:lpstr>VGG16-SH-4class-Female</vt:lpstr>
      <vt:lpstr>VGG19-SH-4class-Male</vt:lpstr>
      <vt:lpstr>VGG19-SH-4class-Male</vt:lpstr>
      <vt:lpstr>VGG19-SH-4class-Female</vt:lpstr>
      <vt:lpstr>VGG19-SH-4class-Female</vt:lpstr>
      <vt:lpstr>VisionTransformer-SH-4class-Male</vt:lpstr>
      <vt:lpstr>VisionTransformer-SH-4class-Male</vt:lpstr>
      <vt:lpstr>VisionTransformer-SH-4class-Female</vt:lpstr>
      <vt:lpstr>VisionTransformer-SH-4class-Female</vt:lpstr>
      <vt:lpstr>GoogLeNet-HKM-4class-Male</vt:lpstr>
      <vt:lpstr>GoogLeNet-HKM-4class-Male</vt:lpstr>
      <vt:lpstr>GoogLeNet-HKM-4class-Female</vt:lpstr>
      <vt:lpstr>GoogLeNet-HKM-4class-Female</vt:lpstr>
      <vt:lpstr>ResNet-HKM-4class-Male</vt:lpstr>
      <vt:lpstr>ResNet-HKM-4class-Male</vt:lpstr>
      <vt:lpstr>ResNet-HKM-4class-Female</vt:lpstr>
      <vt:lpstr>ResNet-HKM-4class-Female</vt:lpstr>
      <vt:lpstr>EfficientNet-HKM-4class-Male</vt:lpstr>
      <vt:lpstr>EfficientNet-HKM-4class-Male</vt:lpstr>
      <vt:lpstr>EfficientNet-HKM-4class-Female</vt:lpstr>
      <vt:lpstr>EfficientNet-HKM-4class-Female</vt:lpstr>
      <vt:lpstr>VGG16-HKM-4class-Male</vt:lpstr>
      <vt:lpstr>VGG16-HKM-4class-Male</vt:lpstr>
      <vt:lpstr>VGG16-HKM-4class-Female</vt:lpstr>
      <vt:lpstr>VGG16-HKM-4class-Female</vt:lpstr>
      <vt:lpstr>VGG19-HKM-4class-Male</vt:lpstr>
      <vt:lpstr>VGG19-HKM-4class-Male</vt:lpstr>
      <vt:lpstr>VGG19-HKM-4class-Female</vt:lpstr>
      <vt:lpstr>VGG19-HKM-4class-Female</vt:lpstr>
      <vt:lpstr>VisionTransformer-HKM-4class-Male</vt:lpstr>
      <vt:lpstr>VisionTransformer-HKM-4class-Male</vt:lpstr>
      <vt:lpstr>VisionTransformer-HKM-4class-Female</vt:lpstr>
      <vt:lpstr>VisionTransformer-HKM-4class-Female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季甫 鍾</dc:creator>
  <cp:lastModifiedBy>季甫 鍾</cp:lastModifiedBy>
  <cp:revision>197</cp:revision>
  <dcterms:created xsi:type="dcterms:W3CDTF">2024-07-06T23:49:12Z</dcterms:created>
  <dcterms:modified xsi:type="dcterms:W3CDTF">2024-07-13T14:39:15Z</dcterms:modified>
</cp:coreProperties>
</file>