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0" r:id="rId5"/>
    <p:sldId id="263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9A953-ED06-6E4D-3A90-B590A8A0D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A8638F-A54D-1C85-5CA2-C84F66F2B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B3A1CE-C513-6088-8C6A-09DBABAD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EE1256-04BF-FE1E-3975-E0E8E487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E826A9-E2FD-F029-63AA-5A921899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8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C022D-C506-6575-1A0D-53C62C22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FFFE894-D61E-B577-5893-B538BB56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AA0DE0-70EE-9D28-2275-E449D522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2B5751-2505-5689-1CBA-C58FA38A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1DAB4B-2AB6-2AC7-3622-7BFAEBD5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0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7CDECC-7FF5-6D87-9B83-682098C33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C7C2F8-724F-0F3C-F915-82D653F44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5337FD-8C92-1A9E-AD32-77D5F88D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E51DE8-A8D3-056D-589B-D05C53B1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3DD89F-A0B1-B943-0F7C-09A12C4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4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1F716-EE8F-A60C-B7D7-8CB96D9B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4EFE18-70C3-0E24-0ACB-FDA675D6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116DB3-022E-6182-F059-68DC3F4A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66DEA0-78E8-3584-FF7B-24BCBFCC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FA7FED-5744-9D23-1025-C9BB6ACF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47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C7B1F4-F596-F6C4-C508-6486A3D8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FCA602-C2DF-716C-BC06-0FE3E49C2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070EA1-503C-9F2B-81B0-3C9F4FF0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176CAC-27B7-9DDC-3A66-27062609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FBD0CC-C21C-461C-0475-0D3BCF56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D3F27-9017-A3CA-87A7-102C62C1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D9A5A5-D90D-1F19-32CE-5D49B694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0453CF-A694-A5B8-B9AD-97364BB9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5793A1-DF86-47E6-9DAD-D818DEC9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DFC0D6-9578-915D-0B60-7A83BDBF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378226-F2D3-7773-4615-A5B409B8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9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893F6A-0A0B-B535-CEA0-8C3700A7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D0C7F4-C650-80BE-65D0-00A8943E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B57ECB-67A1-158D-DA84-8DFD9FCF1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86760E9-6251-E715-C70C-F0FB4E5AF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CBFA95-55CC-648C-EE8F-1B7B91B1A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33416B-62A2-1A61-AD53-DA4A9B88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1DE66DB-28B8-920C-28DB-85F168AE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4A7A318-F178-CC0F-4A12-66B8B0D0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31807F-6F0B-CC3F-E553-CE169620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3D5EC9-2B90-A63B-262B-07B46A43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0141148-E67A-E4CA-666E-EA79B0F8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FA14A9-3BCC-A5A4-E4AB-94710C2B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20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E9B1970-6DDD-1CFB-34B9-3BD993EE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E606B3-77A4-3D46-F3C7-6D93BFC9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81625C-F2B4-7701-C6DD-521F2578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3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02917-8E68-98C1-C8C1-895E13CD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408CAC-3D6B-47C2-5F6E-8C81E733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EF7E5E-476C-C5D2-69A7-C97AFDF23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4BF26A-BD96-E750-E9C1-054F8475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4A5323-521B-B552-1DE6-F7A5483D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49408F-4A7C-51B5-75E0-AB0536E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5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8D8D3-F6F2-67A8-6D93-0659E46C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9551315-81A9-D732-7A0D-D0B3FC483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3D9E22-BB4A-687C-C5E3-C9D14F34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AC84AA-F408-FBD9-69B4-F9714524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090591-6A96-D823-F2BD-2B79FEC8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81A57-AE39-2C1A-5698-2D1432B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8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C42AE2B-6487-3991-B581-B2937D64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9409DC-39B8-CD6A-1C46-2148B5E3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41662D-DAD9-67B8-748F-4D7B57742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2A3CF-B4B1-4D83-A4D4-58E24E099AE5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F5DBB7-1E5B-32ED-CB3C-830A922C5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53CD75-1EAA-0170-7675-A62956DAF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70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D6E916D8-871A-B04D-4A66-17176B20F332}"/>
              </a:ext>
            </a:extLst>
          </p:cNvPr>
          <p:cNvGrpSpPr/>
          <p:nvPr/>
        </p:nvGrpSpPr>
        <p:grpSpPr>
          <a:xfrm>
            <a:off x="974285" y="1419225"/>
            <a:ext cx="10107645" cy="4962525"/>
            <a:chOff x="652884" y="828675"/>
            <a:chExt cx="10107645" cy="4962525"/>
          </a:xfrm>
        </p:grpSpPr>
        <p:pic>
          <p:nvPicPr>
            <p:cNvPr id="9" name="圖片 8" descr="一張含有 鮮豔, 柳橙, 琥珀, 魔力紅 的圖片&#10;&#10;自動產生的描述">
              <a:extLst>
                <a:ext uri="{FF2B5EF4-FFF2-40B4-BE49-F238E27FC236}">
                  <a16:creationId xmlns:a16="http://schemas.microsoft.com/office/drawing/2014/main" id="{63AD5B35-6AB9-6496-6A47-C471E840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79" y="828675"/>
              <a:ext cx="2305050" cy="2305050"/>
            </a:xfrm>
            <a:prstGeom prst="rect">
              <a:avLst/>
            </a:prstGeom>
          </p:spPr>
        </p:pic>
        <p:pic>
          <p:nvPicPr>
            <p:cNvPr id="11" name="圖片 10" descr="一張含有 鮮豔, 紅色, 柳橙, 琥珀 的圖片&#10;&#10;自動產生的描述">
              <a:extLst>
                <a:ext uri="{FF2B5EF4-FFF2-40B4-BE49-F238E27FC236}">
                  <a16:creationId xmlns:a16="http://schemas.microsoft.com/office/drawing/2014/main" id="{DC6E32BD-007B-00F2-63D9-A14F2BEE1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79" y="3486150"/>
              <a:ext cx="2305050" cy="230505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BCF9224-2516-819D-8C70-3B61874E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84" y="2040391"/>
              <a:ext cx="4919241" cy="2891518"/>
            </a:xfrm>
            <a:prstGeom prst="rect">
              <a:avLst/>
            </a:prstGeom>
          </p:spPr>
        </p:pic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8BBE69C6-59F0-B7A6-743A-0ACA64DB665C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5572125" y="1981200"/>
              <a:ext cx="2883354" cy="1504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98410B75-17A4-119C-B113-BC11C60A5E65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5572125" y="3486150"/>
              <a:ext cx="2883354" cy="1152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0DE7D57E-9F94-FCA1-719A-1E53B862E3A0}"/>
              </a:ext>
            </a:extLst>
          </p:cNvPr>
          <p:cNvSpPr/>
          <p:nvPr/>
        </p:nvSpPr>
        <p:spPr>
          <a:xfrm>
            <a:off x="803564" y="587423"/>
            <a:ext cx="2355272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單筆光譜</a:t>
            </a:r>
            <a:r>
              <a:rPr lang="en-US" altLang="zh-TW" dirty="0"/>
              <a:t>(1x121)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D418B82-15E8-0A96-80F3-67DB059B941B}"/>
              </a:ext>
            </a:extLst>
          </p:cNvPr>
          <p:cNvSpPr/>
          <p:nvPr/>
        </p:nvSpPr>
        <p:spPr>
          <a:xfrm>
            <a:off x="6581714" y="1500749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受試者</a:t>
            </a:r>
            <a:r>
              <a:rPr lang="en-US" altLang="zh-TW" dirty="0"/>
              <a:t>A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D4D441D-70C8-0CFA-1468-99FB8A73AA44}"/>
              </a:ext>
            </a:extLst>
          </p:cNvPr>
          <p:cNvSpPr/>
          <p:nvPr/>
        </p:nvSpPr>
        <p:spPr>
          <a:xfrm>
            <a:off x="6581713" y="6033629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受試者</a:t>
            </a:r>
            <a:r>
              <a:rPr lang="en-US" altLang="zh-TW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355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ResNet50-AC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957943" y="31118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Test Accuracy: 0.7262</a:t>
            </a:r>
          </a:p>
          <a:p>
            <a:r>
              <a:rPr lang="en-US" altLang="zh-TW" dirty="0"/>
              <a:t>F1-Score: 0.8161</a:t>
            </a:r>
          </a:p>
          <a:p>
            <a:r>
              <a:rPr lang="en-US" altLang="zh-TW" dirty="0"/>
              <a:t>Recall: 0.7422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AE8AE1B7-2B96-8231-9137-BA44C430C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80418"/>
            <a:ext cx="5592305" cy="4351338"/>
          </a:xfrm>
        </p:spPr>
      </p:pic>
    </p:spTree>
    <p:extLst>
      <p:ext uri="{BB962C8B-B14F-4D97-AF65-F5344CB8AC3E}">
        <p14:creationId xmlns:p14="http://schemas.microsoft.com/office/powerpoint/2010/main" val="157306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ResNet50-AC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821292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0.9877</a:t>
            </a:r>
          </a:p>
          <a:p>
            <a:r>
              <a:rPr lang="en-US" altLang="zh-TW" dirty="0"/>
              <a:t>Recall: 0.9938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CB5B23E-126F-3781-AE47-AA5A46C1F4FA}"/>
              </a:ext>
            </a:extLst>
          </p:cNvPr>
          <p:cNvSpPr txBox="1"/>
          <p:nvPr/>
        </p:nvSpPr>
        <p:spPr>
          <a:xfrm>
            <a:off x="821292" y="241333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D94233D3-E00C-CAA1-732A-7D877C54C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292" y="3335004"/>
            <a:ext cx="5057691" cy="3225449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D26F89B-A928-E6AB-BA1B-E9010FC2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3408823"/>
            <a:ext cx="4958333" cy="31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ResNet50-AC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957943" y="31118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Test Accuracy: 0.5340</a:t>
            </a:r>
          </a:p>
          <a:p>
            <a:r>
              <a:rPr lang="en-US" altLang="zh-TW" dirty="0"/>
              <a:t>F1-Score: 0.6647</a:t>
            </a:r>
          </a:p>
          <a:p>
            <a:r>
              <a:rPr lang="en-US" altLang="zh-TW" dirty="0"/>
              <a:t>Recall: 0.5660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88EFD65-AE05-C3ED-806F-CA9FF60FD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592" y="1706912"/>
            <a:ext cx="5718208" cy="4351338"/>
          </a:xfrm>
        </p:spPr>
      </p:pic>
    </p:spTree>
    <p:extLst>
      <p:ext uri="{BB962C8B-B14F-4D97-AF65-F5344CB8AC3E}">
        <p14:creationId xmlns:p14="http://schemas.microsoft.com/office/powerpoint/2010/main" val="392163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821292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0.9627</a:t>
            </a:r>
          </a:p>
          <a:p>
            <a:r>
              <a:rPr lang="en-US" altLang="zh-TW" dirty="0"/>
              <a:t>Recall: 1.0000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CB5B23E-126F-3781-AE47-AA5A46C1F4FA}"/>
              </a:ext>
            </a:extLst>
          </p:cNvPr>
          <p:cNvSpPr txBox="1"/>
          <p:nvPr/>
        </p:nvSpPr>
        <p:spPr>
          <a:xfrm>
            <a:off x="821292" y="241333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7" name="內容版面配置區 26">
            <a:extLst>
              <a:ext uri="{FF2B5EF4-FFF2-40B4-BE49-F238E27FC236}">
                <a16:creationId xmlns:a16="http://schemas.microsoft.com/office/drawing/2014/main" id="{71A155A9-1C38-7453-CBEB-7B86C1079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3462926"/>
            <a:ext cx="4958333" cy="3097527"/>
          </a:xfr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A36B588D-4269-B830-76F3-F4797B42C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036" y="3361422"/>
            <a:ext cx="5280354" cy="31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957943" y="31118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Test Accuracy: 0.8118</a:t>
            </a:r>
          </a:p>
          <a:p>
            <a:r>
              <a:rPr lang="en-US" altLang="zh-TW" dirty="0"/>
              <a:t>F1-Score: 0.8885</a:t>
            </a:r>
          </a:p>
          <a:p>
            <a:r>
              <a:rPr lang="en-US" altLang="zh-TW" dirty="0"/>
              <a:t>Recall: 0.9164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E624C41-DAF3-6E87-5E26-5B5B4AEC5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9911" y="1795752"/>
            <a:ext cx="5553889" cy="4351338"/>
          </a:xfrm>
        </p:spPr>
      </p:pic>
    </p:spTree>
    <p:extLst>
      <p:ext uri="{BB962C8B-B14F-4D97-AF65-F5344CB8AC3E}">
        <p14:creationId xmlns:p14="http://schemas.microsoft.com/office/powerpoint/2010/main" val="109767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ResNet50-AC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821292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0.9416</a:t>
            </a:r>
          </a:p>
          <a:p>
            <a:r>
              <a:rPr lang="en-US" altLang="zh-TW" dirty="0"/>
              <a:t>Recall: 0.8951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CB5B23E-126F-3781-AE47-AA5A46C1F4FA}"/>
              </a:ext>
            </a:extLst>
          </p:cNvPr>
          <p:cNvSpPr txBox="1"/>
          <p:nvPr/>
        </p:nvSpPr>
        <p:spPr>
          <a:xfrm>
            <a:off x="821292" y="241333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3E42299-E7BA-A054-7A40-E94978F0B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851" y="3428999"/>
            <a:ext cx="4964776" cy="3131453"/>
          </a:xfr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7021154-2107-435D-B226-C4E24924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75" y="3329807"/>
            <a:ext cx="5055901" cy="32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ResNet50-AC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957943" y="31118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Test Accuracy: 0.5194</a:t>
            </a:r>
          </a:p>
          <a:p>
            <a:r>
              <a:rPr lang="en-US" altLang="zh-TW" dirty="0"/>
              <a:t>F1-Score: 0.6464</a:t>
            </a:r>
          </a:p>
          <a:p>
            <a:r>
              <a:rPr lang="en-US" altLang="zh-TW" dirty="0"/>
              <a:t>Recall: 0.5382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FA597CB-CB75-9A28-EB43-2A8F55507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80418"/>
            <a:ext cx="5557809" cy="4351338"/>
          </a:xfrm>
        </p:spPr>
      </p:pic>
    </p:spTree>
    <p:extLst>
      <p:ext uri="{BB962C8B-B14F-4D97-AF65-F5344CB8AC3E}">
        <p14:creationId xmlns:p14="http://schemas.microsoft.com/office/powerpoint/2010/main" val="176436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668EAB8-AA3B-088A-E91C-8BACF08EF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972" y="3429000"/>
            <a:ext cx="5021178" cy="324761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8A73BD6-98B8-6D67-E8FF-2F9295CEC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10" y="3276600"/>
            <a:ext cx="5171603" cy="340001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54CAB57-9F6A-8D5E-E051-97542202BD43}"/>
              </a:ext>
            </a:extLst>
          </p:cNvPr>
          <p:cNvSpPr txBox="1"/>
          <p:nvPr/>
        </p:nvSpPr>
        <p:spPr>
          <a:xfrm>
            <a:off x="838200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0.7838</a:t>
            </a:r>
          </a:p>
          <a:p>
            <a:r>
              <a:rPr lang="zh-TW" altLang="en-US" dirty="0"/>
              <a:t>Recall: 1.0000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9D3CA53-C1BC-6002-7253-41FE4136EF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EfficientNet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2A96875-6FAD-5E19-CD26-8E503624B4B0}"/>
              </a:ext>
            </a:extLst>
          </p:cNvPr>
          <p:cNvSpPr txBox="1"/>
          <p:nvPr/>
        </p:nvSpPr>
        <p:spPr>
          <a:xfrm>
            <a:off x="821292" y="241333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F9C8873-C4FC-ABCA-D512-BD50596A1121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69F33FB-BA30-B888-51D6-3A073EF22D4F}"/>
              </a:ext>
            </a:extLst>
          </p:cNvPr>
          <p:cNvSpPr txBox="1"/>
          <p:nvPr/>
        </p:nvSpPr>
        <p:spPr>
          <a:xfrm>
            <a:off x="7029450" y="2236678"/>
            <a:ext cx="463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因為明顯不行就沒有再繼續往下測試</a:t>
            </a:r>
          </a:p>
        </p:txBody>
      </p:sp>
    </p:spTree>
    <p:extLst>
      <p:ext uri="{BB962C8B-B14F-4D97-AF65-F5344CB8AC3E}">
        <p14:creationId xmlns:p14="http://schemas.microsoft.com/office/powerpoint/2010/main" val="55670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D780508-1F34-AD25-F95B-F51212C03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226" y="1768475"/>
            <a:ext cx="5599148" cy="4351338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3C36AA6-FA5A-DBF0-A35C-7A982963A9B9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076E8E1-C88B-B878-81C8-B61CEC19961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EfficientNet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3EDF6B-2FF0-232D-C567-6D9677129E72}"/>
              </a:ext>
            </a:extLst>
          </p:cNvPr>
          <p:cNvSpPr txBox="1"/>
          <p:nvPr/>
        </p:nvSpPr>
        <p:spPr>
          <a:xfrm>
            <a:off x="957943" y="31118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Test Accuracy: 0.8184</a:t>
            </a:r>
          </a:p>
          <a:p>
            <a:r>
              <a:rPr lang="en-US" altLang="zh-TW" dirty="0"/>
              <a:t>F1-Score: 0.9002</a:t>
            </a:r>
          </a:p>
          <a:p>
            <a:r>
              <a:rPr lang="en-US" altLang="zh-TW" dirty="0"/>
              <a:t>Recall: 1.0000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72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GoogLeNet</a:t>
            </a:r>
            <a:r>
              <a:rPr lang="en-US" altLang="zh-TW" dirty="0"/>
              <a:t>-AC-</a:t>
            </a:r>
            <a:r>
              <a:rPr lang="zh-TW" altLang="en-US" dirty="0"/>
              <a:t>資料</a:t>
            </a:r>
            <a:r>
              <a:rPr lang="en-US" altLang="zh-TW" dirty="0"/>
              <a:t>&amp;</a:t>
            </a:r>
            <a:r>
              <a:rPr lang="zh-TW" altLang="en-US" dirty="0"/>
              <a:t>模型架構測試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0.8182</a:t>
            </a:r>
          </a:p>
          <a:p>
            <a:r>
              <a:rPr lang="zh-TW" altLang="en-US" dirty="0"/>
              <a:t>Recall: 0.9000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30x121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22A7F5-388B-940D-9A5C-9F0E480F7CC1}"/>
              </a:ext>
            </a:extLst>
          </p:cNvPr>
          <p:cNvSpPr txBox="1"/>
          <p:nvPr/>
        </p:nvSpPr>
        <p:spPr>
          <a:xfrm>
            <a:off x="6638925" y="2552561"/>
            <a:ext cx="459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推測是訓練資料量不足導致準確度無法提升</a:t>
            </a:r>
            <a:r>
              <a:rPr lang="en-US" altLang="zh-TW" dirty="0"/>
              <a:t>+</a:t>
            </a:r>
            <a:r>
              <a:rPr lang="zh-TW" altLang="en-US" dirty="0"/>
              <a:t>早期</a:t>
            </a:r>
            <a:r>
              <a:rPr lang="en-US" altLang="zh-TW" dirty="0"/>
              <a:t>Overfitting</a:t>
            </a:r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1B1C7F1-73BC-4A28-A7DF-0666BD59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1" y="3422358"/>
            <a:ext cx="5358389" cy="336830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CF5B1E1-9023-607D-4815-1701FE31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262752"/>
            <a:ext cx="5154263" cy="33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1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00007BD-BBF5-8139-4C2D-2FF3CD686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927" y="1968300"/>
            <a:ext cx="5571539" cy="4261050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4993FB3E-95F6-CA4E-97B5-02F706E95DD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GoogLeNet</a:t>
            </a:r>
            <a:r>
              <a:rPr lang="en-US" altLang="zh-TW" dirty="0"/>
              <a:t>-AC-</a:t>
            </a:r>
            <a:r>
              <a:rPr lang="zh-TW" altLang="en-US" dirty="0"/>
              <a:t>資料</a:t>
            </a:r>
            <a:r>
              <a:rPr lang="en-US" altLang="zh-TW" dirty="0"/>
              <a:t>&amp;</a:t>
            </a:r>
            <a:r>
              <a:rPr lang="zh-TW" altLang="en-US" dirty="0"/>
              <a:t>模型架構測試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A69AF90-963C-4DF2-30A9-3EEB86D76C72}"/>
              </a:ext>
            </a:extLst>
          </p:cNvPr>
          <p:cNvSpPr txBox="1"/>
          <p:nvPr/>
        </p:nvSpPr>
        <p:spPr>
          <a:xfrm>
            <a:off x="616534" y="4264441"/>
            <a:ext cx="2728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0.9388</a:t>
            </a:r>
          </a:p>
          <a:p>
            <a:r>
              <a:rPr lang="en-US" altLang="zh-TW" dirty="0"/>
              <a:t>Recall: 0.9787</a:t>
            </a:r>
          </a:p>
          <a:p>
            <a:r>
              <a:rPr lang="en-US" altLang="zh-TW" dirty="0"/>
              <a:t>Test Accuracy: 0.9143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F5EDB6D-0FF6-45F6-C89F-EEF934C794F8}"/>
              </a:ext>
            </a:extLst>
          </p:cNvPr>
          <p:cNvSpPr txBox="1"/>
          <p:nvPr/>
        </p:nvSpPr>
        <p:spPr>
          <a:xfrm>
            <a:off x="616534" y="3914159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訓練集表現</a:t>
            </a:r>
            <a:r>
              <a:rPr lang="en-US" altLang="zh-TW" dirty="0"/>
              <a:t>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616533" y="1968300"/>
            <a:ext cx="3907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30x121</a:t>
            </a:r>
          </a:p>
          <a:p>
            <a:endParaRPr lang="en-US" altLang="zh-TW" dirty="0"/>
          </a:p>
          <a:p>
            <a:r>
              <a:rPr lang="zh-TW" altLang="en-US" dirty="0"/>
              <a:t>訓練後模型測試訓練集</a:t>
            </a:r>
            <a:r>
              <a:rPr lang="en-US" altLang="zh-TW" dirty="0"/>
              <a:t>, </a:t>
            </a:r>
            <a:r>
              <a:rPr lang="zh-TW" altLang="en-US" dirty="0"/>
              <a:t>訓練過的資料有明顯高準確率</a:t>
            </a:r>
            <a:r>
              <a:rPr lang="en-US" altLang="zh-TW" dirty="0"/>
              <a:t>, </a:t>
            </a:r>
            <a:r>
              <a:rPr lang="zh-TW" altLang="en-US" dirty="0"/>
              <a:t>模型架構與資料正常運作</a:t>
            </a:r>
          </a:p>
        </p:txBody>
      </p:sp>
    </p:spTree>
    <p:extLst>
      <p:ext uri="{BB962C8B-B14F-4D97-AF65-F5344CB8AC3E}">
        <p14:creationId xmlns:p14="http://schemas.microsoft.com/office/powerpoint/2010/main" val="232602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0F45427-14EE-A3A3-DC4E-3C60CD0F1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57900"/>
            <a:ext cx="4898571" cy="30381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478A71F-B42D-5D80-36C8-D8729A902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30" y="3313403"/>
            <a:ext cx="4898571" cy="317947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03AE8765-076B-60D0-C0E3-68F9EC8BB74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GoogLeNet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85A741A-3D12-2E2B-6B93-1317B0BC8D14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0.9877</a:t>
            </a:r>
          </a:p>
          <a:p>
            <a:r>
              <a:rPr lang="en-US" altLang="zh-TW" dirty="0"/>
              <a:t>Recall: 0.9938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77399F4-74D0-D5F9-B4F7-A80617A29D8F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40B599-83B8-2066-20D7-55485E66B27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883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8733E0-C703-E767-1535-101DDB2EA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3370" y="1620999"/>
            <a:ext cx="5993330" cy="4766284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178CB1A-E6A6-0DA1-FB85-3A45B94409BD}"/>
              </a:ext>
            </a:extLst>
          </p:cNvPr>
          <p:cNvSpPr txBox="1"/>
          <p:nvPr/>
        </p:nvSpPr>
        <p:spPr>
          <a:xfrm>
            <a:off x="647700" y="3082197"/>
            <a:ext cx="2728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0.7308</a:t>
            </a:r>
          </a:p>
          <a:p>
            <a:r>
              <a:rPr lang="en-US" altLang="zh-TW" dirty="0"/>
              <a:t>Recall: 0.6604</a:t>
            </a:r>
          </a:p>
          <a:p>
            <a:r>
              <a:rPr lang="en-US" altLang="zh-TW" dirty="0"/>
              <a:t>Test Accuracy: 0.6029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5AAFB3-822D-0047-9939-8B5FC6ABFA86}"/>
              </a:ext>
            </a:extLst>
          </p:cNvPr>
          <p:cNvSpPr txBox="1"/>
          <p:nvPr/>
        </p:nvSpPr>
        <p:spPr>
          <a:xfrm>
            <a:off x="647700" y="2758486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2386A3-A31F-CE81-632C-F5277ED1C48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GoogLeNet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BD03EC-BA6B-E45A-8A22-F773987BBB86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3E11BDA-B988-BCCE-8F0F-4ED760AB5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05672"/>
              </p:ext>
            </p:extLst>
          </p:nvPr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303B6D7-A771-A7C5-334F-C7994B6D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92" y="3429000"/>
            <a:ext cx="4893709" cy="31371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8AE3F0-6C48-267B-9A54-92520FF5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64" y="3429000"/>
            <a:ext cx="4951867" cy="313713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6C05275-7188-8015-FAD3-862E2AD3D6D6}"/>
              </a:ext>
            </a:extLst>
          </p:cNvPr>
          <p:cNvSpPr txBox="1"/>
          <p:nvPr/>
        </p:nvSpPr>
        <p:spPr>
          <a:xfrm>
            <a:off x="821292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1.0000</a:t>
            </a:r>
          </a:p>
          <a:p>
            <a:r>
              <a:rPr lang="zh-TW" altLang="en-US" dirty="0"/>
              <a:t>Recall: 1.0000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E5570BC-DAAA-CFF1-5AA9-6791E825C6AA}"/>
              </a:ext>
            </a:extLst>
          </p:cNvPr>
          <p:cNvSpPr txBox="1"/>
          <p:nvPr/>
        </p:nvSpPr>
        <p:spPr>
          <a:xfrm>
            <a:off x="821292" y="241333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D4EDBB1-CBED-1616-F498-04752BAF08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GoogLeNet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BCB87EA-F310-F000-914A-73FC39944383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58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3075CF3-1E63-CBBA-CFFF-FE17A289E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16100"/>
            <a:ext cx="5534528" cy="435133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734E909-DC40-8DF0-5C6D-755A129E63D7}"/>
              </a:ext>
            </a:extLst>
          </p:cNvPr>
          <p:cNvSpPr txBox="1"/>
          <p:nvPr/>
        </p:nvSpPr>
        <p:spPr>
          <a:xfrm>
            <a:off x="647700" y="3082197"/>
            <a:ext cx="2728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0.8008</a:t>
            </a:r>
          </a:p>
          <a:p>
            <a:r>
              <a:rPr lang="en-US" altLang="zh-TW" dirty="0"/>
              <a:t>Recall: 0.7398</a:t>
            </a:r>
          </a:p>
          <a:p>
            <a:r>
              <a:rPr lang="en-US" altLang="zh-TW" dirty="0"/>
              <a:t>Test Accuracy: 0.6987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7DF0C1-0BD6-FAB2-7248-8B4782C90F04}"/>
              </a:ext>
            </a:extLst>
          </p:cNvPr>
          <p:cNvSpPr txBox="1"/>
          <p:nvPr/>
        </p:nvSpPr>
        <p:spPr>
          <a:xfrm>
            <a:off x="647700" y="2758486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B72665C-9211-6EFF-F7A3-736B07660DA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GoogLeNet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BC5C32F-B2D9-C818-72FC-C16A85347716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73C87E3E-16A5-16A6-4C7C-5331C59F2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39686"/>
              </p:ext>
            </p:extLst>
          </p:nvPr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39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AA1AA9-5773-6EC8-B34D-DF26891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GoogLeNet</a:t>
            </a:r>
            <a:r>
              <a:rPr lang="en-US" altLang="zh-TW" dirty="0"/>
              <a:t>-AC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56C82F3-4D02-38F6-8F35-629AE095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47" y="2035175"/>
            <a:ext cx="5556206" cy="4351338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0D87EB6-6A83-6EAC-0F8C-5E9EE38DB91A}"/>
              </a:ext>
            </a:extLst>
          </p:cNvPr>
          <p:cNvSpPr txBox="1"/>
          <p:nvPr/>
        </p:nvSpPr>
        <p:spPr>
          <a:xfrm>
            <a:off x="838200" y="478302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F1-Score: 0.8200</a:t>
            </a:r>
          </a:p>
          <a:p>
            <a:r>
              <a:rPr lang="zh-TW" altLang="en-US" dirty="0"/>
              <a:t>Recall: 0.8723</a:t>
            </a:r>
            <a:endParaRPr lang="en-US" altLang="zh-TW" dirty="0"/>
          </a:p>
          <a:p>
            <a:r>
              <a:rPr lang="en-US" altLang="zh-TW" dirty="0"/>
              <a:t>Test Accuracy: 0.7429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F61A44D-C9F5-7BB9-4E67-A341E2F0321A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30x121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234D75-EF28-8C95-1AE7-ED1564D2CA0D}"/>
              </a:ext>
            </a:extLst>
          </p:cNvPr>
          <p:cNvSpPr txBox="1"/>
          <p:nvPr/>
        </p:nvSpPr>
        <p:spPr>
          <a:xfrm>
            <a:off x="320654" y="3058557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我將前面訓練</a:t>
            </a:r>
            <a:r>
              <a:rPr lang="en-US" altLang="zh-TW" dirty="0"/>
              <a:t>1x121</a:t>
            </a:r>
            <a:r>
              <a:rPr lang="zh-TW" altLang="en-US" dirty="0"/>
              <a:t>女性資料的模型用來測試</a:t>
            </a:r>
            <a:r>
              <a:rPr lang="en-US" altLang="zh-TW" dirty="0"/>
              <a:t>30x121</a:t>
            </a:r>
            <a:r>
              <a:rPr lang="zh-TW" altLang="en-US" dirty="0"/>
              <a:t>的男性女性混和資料</a:t>
            </a:r>
            <a:r>
              <a:rPr lang="en-US" altLang="zh-TW" dirty="0"/>
              <a:t>(</a:t>
            </a:r>
            <a:r>
              <a:rPr lang="zh-TW" altLang="en-US" dirty="0"/>
              <a:t>有訓練過的資料夾雜其中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CD45CA2-B116-DE9A-C573-B865FDA12E14}"/>
              </a:ext>
            </a:extLst>
          </p:cNvPr>
          <p:cNvSpPr txBox="1"/>
          <p:nvPr/>
        </p:nvSpPr>
        <p:spPr>
          <a:xfrm>
            <a:off x="838200" y="438242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557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74102-8100-EE65-1E61-B67552C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ResNet50-AC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6F6A62D-D966-91EE-6CA0-E1D0AEB22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81265"/>
            <a:ext cx="4913959" cy="314493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BFDE084-6E12-05B9-631B-EB709C8A5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94" y="3241007"/>
            <a:ext cx="4986906" cy="322544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9ED870E-B7E6-704F-9387-864C38652113}"/>
              </a:ext>
            </a:extLst>
          </p:cNvPr>
          <p:cNvSpPr txBox="1"/>
          <p:nvPr/>
        </p:nvSpPr>
        <p:spPr>
          <a:xfrm>
            <a:off x="821292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0.9913</a:t>
            </a:r>
          </a:p>
          <a:p>
            <a:r>
              <a:rPr lang="en-US" altLang="zh-TW" dirty="0"/>
              <a:t>Recall: 0.9828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CB5B23E-126F-3781-AE47-AA5A46C1F4FA}"/>
              </a:ext>
            </a:extLst>
          </p:cNvPr>
          <p:cNvSpPr txBox="1"/>
          <p:nvPr/>
        </p:nvSpPr>
        <p:spPr>
          <a:xfrm>
            <a:off x="821292" y="241333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CBF5A6-0917-5169-A563-098107BE343B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29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471</Words>
  <Application>Microsoft Office PowerPoint</Application>
  <PresentationFormat>寬螢幕</PresentationFormat>
  <Paragraphs>106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標楷體</vt:lpstr>
      <vt:lpstr>Aptos</vt:lpstr>
      <vt:lpstr>Aptos Display</vt:lpstr>
      <vt:lpstr>Arial</vt:lpstr>
      <vt:lpstr>Office 佈景主題</vt:lpstr>
      <vt:lpstr>PowerPoint 簡報</vt:lpstr>
      <vt:lpstr>GoogLeNet-AC-資料&amp;模型架構測試</vt:lpstr>
      <vt:lpstr>PowerPoint 簡報</vt:lpstr>
      <vt:lpstr>PowerPoint 簡報</vt:lpstr>
      <vt:lpstr>PowerPoint 簡報</vt:lpstr>
      <vt:lpstr>PowerPoint 簡報</vt:lpstr>
      <vt:lpstr>PowerPoint 簡報</vt:lpstr>
      <vt:lpstr>GoogLeNet-AC</vt:lpstr>
      <vt:lpstr>ResNet50-AC</vt:lpstr>
      <vt:lpstr>ResNet50-AC</vt:lpstr>
      <vt:lpstr>ResNet50-AC</vt:lpstr>
      <vt:lpstr>ResNet50-AC</vt:lpstr>
      <vt:lpstr>VGG16-AC</vt:lpstr>
      <vt:lpstr>VGG16-AC</vt:lpstr>
      <vt:lpstr>ResNet50-AC</vt:lpstr>
      <vt:lpstr>ResNet50-AC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季甫 鍾</dc:creator>
  <cp:lastModifiedBy>季甫 鍾</cp:lastModifiedBy>
  <cp:revision>55</cp:revision>
  <dcterms:created xsi:type="dcterms:W3CDTF">2024-05-14T05:19:29Z</dcterms:created>
  <dcterms:modified xsi:type="dcterms:W3CDTF">2024-05-14T14:48:03Z</dcterms:modified>
</cp:coreProperties>
</file>