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EC25D-D649-4A44-B570-B832CCCF4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90DC50-C95F-4389-914E-2587D8291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6A771B-1182-4A22-8825-32F4606E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11721F-33A8-4E99-BF48-449250B7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737CA-AB85-4691-85E5-69DE4427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05387F-69AB-4153-9FDF-1D4DA4A6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3CCF63-C91F-4A8C-A533-A4D8E2FE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85C8F7-0AB6-487B-8D70-31FA8E3E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06CA93-70E6-4AEE-A943-23B711F0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9BF2CD-2DC3-45E1-95C6-DEFE1735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036D3D-CF01-467C-B1AD-20EAEED20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ABD18C-8649-4E21-88D7-EA02B95BC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3D37A3-885E-474C-93C5-0B8755AC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A2C3EB-E8DA-45DF-9FB2-3F8EB26D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727777-64BC-4F99-95FD-C9AFF775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0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A06D7-4533-4526-8FB9-4CBFD691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313C1C-F10E-425F-9A62-38A48830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8EE964-48C3-4650-86D8-34E02ADD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AAA757-B692-4FC1-9143-9A815C3F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4AE437-02AF-4636-8E17-7257362D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8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4AFB4-AF17-417D-9F11-A79490CE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538368-8EAE-4CFA-8EB8-52503F4F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3C3859-CA2A-4ABC-B3EC-13E8980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2D866-6F68-4ED9-A59A-B1B02BAB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C66606-22DB-45BC-B247-7E85757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8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DE060-3362-4560-8CC4-04B025CD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E1E71F-19C0-43A0-918F-658386B3D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C862DE-1B1C-4B2D-A5AA-817E3196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62DC4F9-BD52-47B7-AF00-A2903D2C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37C031-28EC-4CF4-B74B-8AA4E2F7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C89980-4DB1-4FDB-AAA1-C95C8C23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25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C67EE2-FDFA-4E71-9A57-F7E925E0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CA965F-A7AD-4ABC-A619-CCEC8B29C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D81683-FC6D-46D3-8ABA-291E81F2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8DB207-6F94-4940-9818-E123BDF81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52775C-4269-4FB2-8DD7-12130283F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B56BAE-22F2-4B9E-924F-347B63E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9AD7437-BEC0-47EB-B0B3-89EA7CAC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8D5DF2-50ED-4A8B-B6A5-798B3DFF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7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6822B3-8460-460E-A60A-20052DB1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DB5E13-C7BB-4FDF-A4BF-AEA4C07C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42C53C-CB0A-43D8-9DFC-B4BBB384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A2F0CF-A0D0-477B-9A23-F065ED03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7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799A043-14D5-492C-A54F-E9909D1D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FBBAAA-91BF-442F-A23E-F9018A6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E3FEE4-F42D-499D-B5A2-631C269F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18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24828-950C-492D-9B98-1F203129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6168A1-3C80-46D7-91EA-3824A8B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0E51DF-153E-42F4-8C5F-FC75858B9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2D1C41-AAAB-4E82-AA0E-53C68732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4A6C0D-F914-4986-99B8-A7026B32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DC86A9-DB35-4802-AF3D-045EFDB2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2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CDB91C-0535-4475-AAA6-D0029A0F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5FBC00A-BEF9-4C32-850F-334F12BC7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2155F8-4558-4DA4-9DAB-905A6E18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8A592C-A9F9-4D84-BAB7-527271F1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F23726-CDEE-4105-83C6-F89492E6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166E74-8964-44D8-B239-9D66EF95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0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29742B-8CBC-46FC-9981-8123C263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81C29F-048D-4D78-A19D-648417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5F4280-CC8A-45F2-A35F-D3378334D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557-0814-4864-AA47-963A17E66426}" type="datetimeFigureOut">
              <a:rPr lang="zh-TW" altLang="en-US" smtClean="0"/>
              <a:t>2024/4/22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0BDA02-993B-4C0A-83B8-E543913D9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44D498-BC61-44ED-B11A-B6B64EFDA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3F73-BFFE-4865-9ADD-E5627D61C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48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3CF3A-C126-4314-995D-748E73195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(CNN)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95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CFE9DBB-BE91-43F2-995A-6257B692A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697" y="1825625"/>
            <a:ext cx="9328605" cy="43513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9496539-3150-46A0-A9D3-D1382F4701BE}"/>
              </a:ext>
            </a:extLst>
          </p:cNvPr>
          <p:cNvSpPr/>
          <p:nvPr/>
        </p:nvSpPr>
        <p:spPr>
          <a:xfrm>
            <a:off x="5295900" y="4229100"/>
            <a:ext cx="1733550" cy="2076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1244908-DC22-4890-BF0F-C5AABD97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279205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A82E9E5-A2F1-4A0C-87A8-32F7A815A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488" y="1690688"/>
            <a:ext cx="6123823" cy="435133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C3644F9-6DA2-46B5-B067-460891FE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22D1D2-5D4C-4051-B08F-1661D8D46A55}"/>
              </a:ext>
            </a:extLst>
          </p:cNvPr>
          <p:cNvSpPr txBox="1"/>
          <p:nvPr/>
        </p:nvSpPr>
        <p:spPr>
          <a:xfrm>
            <a:off x="7510085" y="4219575"/>
            <a:ext cx="384371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定義</a:t>
            </a:r>
            <a:r>
              <a:rPr lang="en-US" altLang="zh-TW" dirty="0" err="1"/>
              <a:t>show_Predicted_Probability</a:t>
            </a:r>
            <a:r>
              <a:rPr lang="zh-TW" altLang="en-US" dirty="0"/>
              <a:t>函數</a:t>
            </a:r>
            <a:endParaRPr lang="en-US" altLang="zh-TW" dirty="0"/>
          </a:p>
          <a:p>
            <a:r>
              <a:rPr lang="en-US" altLang="zh-TW" dirty="0"/>
              <a:t>y,</a:t>
            </a:r>
            <a:r>
              <a:rPr lang="zh-TW" altLang="en-US" dirty="0"/>
              <a:t>真實值</a:t>
            </a:r>
            <a:endParaRPr lang="en-US" altLang="zh-TW" dirty="0"/>
          </a:p>
          <a:p>
            <a:r>
              <a:rPr lang="en-US" altLang="zh-TW" dirty="0"/>
              <a:t>prediction,</a:t>
            </a:r>
            <a:r>
              <a:rPr lang="zh-TW" altLang="en-US" dirty="0"/>
              <a:t>預測結果</a:t>
            </a:r>
            <a:endParaRPr lang="en-US" altLang="zh-TW" dirty="0"/>
          </a:p>
          <a:p>
            <a:r>
              <a:rPr lang="en-US" altLang="zh-TW" dirty="0" err="1"/>
              <a:t>x_img</a:t>
            </a:r>
            <a:r>
              <a:rPr lang="en-US" altLang="zh-TW" dirty="0"/>
              <a:t>,</a:t>
            </a:r>
            <a:r>
              <a:rPr lang="zh-TW" altLang="en-US" dirty="0"/>
              <a:t>預測的影像</a:t>
            </a:r>
            <a:endParaRPr lang="en-US" altLang="zh-TW" dirty="0"/>
          </a:p>
          <a:p>
            <a:r>
              <a:rPr lang="en-US" altLang="zh-TW" dirty="0" err="1"/>
              <a:t>Predicted_Probability</a:t>
            </a:r>
            <a:r>
              <a:rPr lang="en-US" altLang="zh-TW" dirty="0"/>
              <a:t>,</a:t>
            </a:r>
            <a:r>
              <a:rPr lang="zh-TW" altLang="en-US" dirty="0"/>
              <a:t>預測機率</a:t>
            </a:r>
            <a:endParaRPr lang="en-US" altLang="zh-TW" dirty="0"/>
          </a:p>
          <a:p>
            <a:r>
              <a:rPr lang="en-US" altLang="zh-TW" dirty="0" err="1"/>
              <a:t>i</a:t>
            </a:r>
            <a:r>
              <a:rPr lang="en-US" altLang="zh-TW" dirty="0"/>
              <a:t>,</a:t>
            </a:r>
            <a:r>
              <a:rPr lang="zh-TW" altLang="en-US" dirty="0"/>
              <a:t>開始顯示的資料</a:t>
            </a:r>
            <a:r>
              <a:rPr lang="en-US" altLang="zh-TW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68674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2091C6E-3C3C-442D-9072-0BECB6FB7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413" y="1825625"/>
            <a:ext cx="6993173" cy="466725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7BE360B-E53F-4CC0-B1B4-C85C025ED504}"/>
              </a:ext>
            </a:extLst>
          </p:cNvPr>
          <p:cNvSpPr/>
          <p:nvPr/>
        </p:nvSpPr>
        <p:spPr>
          <a:xfrm>
            <a:off x="2943225" y="5219700"/>
            <a:ext cx="1962150" cy="257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55F6232-5FB7-4930-B750-88120388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349260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AB7E2D8-79EB-4105-9629-ED0ACF1FD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590" y="1903157"/>
            <a:ext cx="6754819" cy="458971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72AA1AC-C7CF-455E-9B54-307394398E3E}"/>
              </a:ext>
            </a:extLst>
          </p:cNvPr>
          <p:cNvSpPr/>
          <p:nvPr/>
        </p:nvSpPr>
        <p:spPr>
          <a:xfrm>
            <a:off x="3057525" y="5680074"/>
            <a:ext cx="1962150" cy="257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EC03F2-21EB-4BDE-84DD-0BC7710AD60D}"/>
              </a:ext>
            </a:extLst>
          </p:cNvPr>
          <p:cNvSpPr/>
          <p:nvPr/>
        </p:nvSpPr>
        <p:spPr>
          <a:xfrm>
            <a:off x="3057525" y="5027608"/>
            <a:ext cx="1962150" cy="257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B6CC128-07BB-4BBB-8504-222C09CE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318027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442A178-47C0-46F6-BB2A-FA957B899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5150"/>
            <a:ext cx="3485227" cy="43513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A731729-06DD-494E-B81B-0D8D4906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07" y="1835150"/>
            <a:ext cx="6245736" cy="4079875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AC6340B-53BF-469F-9BBF-9D6D72C6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F8D015-B79F-405B-91E8-392B60FB21F0}"/>
              </a:ext>
            </a:extLst>
          </p:cNvPr>
          <p:cNvSpPr txBox="1"/>
          <p:nvPr/>
        </p:nvSpPr>
        <p:spPr>
          <a:xfrm>
            <a:off x="2047876" y="3244334"/>
            <a:ext cx="30956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prection</a:t>
            </a:r>
            <a:r>
              <a:rPr lang="en-US" altLang="zh-TW" dirty="0"/>
              <a:t>(</a:t>
            </a:r>
            <a:r>
              <a:rPr lang="zh-TW" altLang="en-US" dirty="0"/>
              <a:t>預測結果</a:t>
            </a:r>
            <a:r>
              <a:rPr lang="en-US" altLang="zh-TW" dirty="0"/>
              <a:t>)</a:t>
            </a:r>
            <a:r>
              <a:rPr lang="zh-TW" altLang="en-US" dirty="0"/>
              <a:t>是</a:t>
            </a:r>
            <a:r>
              <a:rPr lang="en-US" altLang="zh-TW" dirty="0"/>
              <a:t>1</a:t>
            </a:r>
            <a:r>
              <a:rPr lang="zh-TW" altLang="en-US" dirty="0"/>
              <a:t>維陣列</a:t>
            </a:r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DD4E39-EB89-4750-939E-05EB4F19E6D8}"/>
              </a:ext>
            </a:extLst>
          </p:cNvPr>
          <p:cNvSpPr txBox="1"/>
          <p:nvPr/>
        </p:nvSpPr>
        <p:spPr>
          <a:xfrm>
            <a:off x="2047876" y="4530745"/>
            <a:ext cx="24098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y_label_test</a:t>
            </a:r>
            <a:r>
              <a:rPr lang="zh-TW" altLang="en-US" dirty="0"/>
              <a:t>是</a:t>
            </a:r>
            <a:r>
              <a:rPr lang="en-US" altLang="zh-TW" dirty="0"/>
              <a:t>2</a:t>
            </a:r>
            <a:r>
              <a:rPr lang="zh-TW" altLang="en-US" dirty="0"/>
              <a:t>維陣列</a:t>
            </a:r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9E5BCA-CD30-4BE7-902E-6D1E5B0354ED}"/>
              </a:ext>
            </a:extLst>
          </p:cNvPr>
          <p:cNvSpPr txBox="1"/>
          <p:nvPr/>
        </p:nvSpPr>
        <p:spPr>
          <a:xfrm>
            <a:off x="2047875" y="6234649"/>
            <a:ext cx="30956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將</a:t>
            </a:r>
            <a:r>
              <a:rPr lang="en-US" altLang="zh-TW" dirty="0" err="1"/>
              <a:t>y_label_test</a:t>
            </a:r>
            <a:r>
              <a:rPr lang="zh-TW" altLang="en-US" dirty="0"/>
              <a:t>轉換為</a:t>
            </a:r>
            <a:r>
              <a:rPr lang="en-US" altLang="zh-TW" dirty="0"/>
              <a:t>1</a:t>
            </a:r>
            <a:r>
              <a:rPr lang="zh-TW" altLang="en-US" dirty="0"/>
              <a:t>維陣列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618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05DCB-2A14-41BD-A60B-4C42BF95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5DAF649-7231-476A-A54A-30A842867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90" y="1690688"/>
            <a:ext cx="5514975" cy="323808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EAAE7AA-77B6-4991-BED0-40DD9B56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953664" cy="42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E61FAB9-25D5-4AC3-9FBE-EAEDE4DF6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962410"/>
            <a:ext cx="4656066" cy="293318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3BF5A30-A768-4D6F-968E-26DB5FC05759}"/>
              </a:ext>
            </a:extLst>
          </p:cNvPr>
          <p:cNvSpPr txBox="1"/>
          <p:nvPr/>
        </p:nvSpPr>
        <p:spPr>
          <a:xfrm>
            <a:off x="6096000" y="2355608"/>
            <a:ext cx="409575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layers</a:t>
            </a:r>
            <a:r>
              <a:rPr lang="zh-TW" altLang="en-US" dirty="0"/>
              <a:t>模組是後續卷積網路會使用到，</a:t>
            </a:r>
            <a:endParaRPr lang="en-US" altLang="zh-TW" dirty="0"/>
          </a:p>
          <a:p>
            <a:r>
              <a:rPr lang="en-US" altLang="zh-TW" dirty="0"/>
              <a:t>Dense:</a:t>
            </a:r>
            <a:r>
              <a:rPr lang="zh-TW" altLang="en-US" dirty="0"/>
              <a:t>全連接層</a:t>
            </a:r>
            <a:endParaRPr lang="en-US" altLang="zh-TW" dirty="0"/>
          </a:p>
          <a:p>
            <a:r>
              <a:rPr lang="en-US" altLang="zh-TW" dirty="0"/>
              <a:t>Dropout:</a:t>
            </a:r>
            <a:r>
              <a:rPr lang="zh-TW" altLang="en-US" dirty="0"/>
              <a:t>避免</a:t>
            </a:r>
            <a:r>
              <a:rPr lang="en-US" altLang="zh-TW" dirty="0"/>
              <a:t>overfitting</a:t>
            </a:r>
          </a:p>
          <a:p>
            <a:r>
              <a:rPr lang="en-US" altLang="zh-TW" dirty="0"/>
              <a:t>Activation:</a:t>
            </a:r>
            <a:r>
              <a:rPr lang="zh-TW" altLang="en-US" dirty="0"/>
              <a:t>激活函數</a:t>
            </a:r>
            <a:r>
              <a:rPr lang="en-US" altLang="zh-TW" dirty="0"/>
              <a:t>(</a:t>
            </a:r>
            <a:r>
              <a:rPr lang="zh-TW" altLang="en-US" dirty="0"/>
              <a:t>非線性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Flatten:</a:t>
            </a:r>
            <a:r>
              <a:rPr lang="zh-TW" altLang="en-US" dirty="0"/>
              <a:t>將函數折疊成</a:t>
            </a:r>
            <a:r>
              <a:rPr lang="en-US" altLang="zh-TW" dirty="0"/>
              <a:t>1</a:t>
            </a:r>
            <a:r>
              <a:rPr lang="zh-TW" altLang="en-US" dirty="0"/>
              <a:t>維的數組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Conv2D:</a:t>
            </a:r>
            <a:r>
              <a:rPr lang="zh-TW" altLang="en-US" dirty="0"/>
              <a:t>建立卷積層</a:t>
            </a:r>
            <a:endParaRPr lang="en-US" altLang="zh-TW" dirty="0"/>
          </a:p>
          <a:p>
            <a:r>
              <a:rPr lang="en-US" altLang="zh-TW" dirty="0"/>
              <a:t>MaxPooling2D:</a:t>
            </a:r>
            <a:r>
              <a:rPr lang="zh-TW" altLang="en-US" dirty="0"/>
              <a:t>建立池化層</a:t>
            </a:r>
            <a:endParaRPr lang="en-US" altLang="zh-TW" dirty="0"/>
          </a:p>
          <a:p>
            <a:r>
              <a:rPr lang="en-US" altLang="zh-TW" dirty="0"/>
              <a:t>ZeroPadding2D:</a:t>
            </a:r>
            <a:r>
              <a:rPr lang="zh-TW" altLang="en-US" dirty="0"/>
              <a:t>在二維矩陣的四周填充</a:t>
            </a:r>
            <a:r>
              <a:rPr lang="en-US" altLang="zh-TW" dirty="0"/>
              <a:t>0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讓卷積運算不會改變影像大小</a:t>
            </a:r>
            <a:r>
              <a:rPr lang="en-US" altLang="zh-TW" dirty="0"/>
              <a:t>)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BAB63D5-C8C4-495C-BDAD-045A988F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334515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367B876-39B1-4719-B2E4-78DC29A9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1" y="1864003"/>
            <a:ext cx="3581400" cy="27819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DCCDEB9-BA70-450D-9F0B-05263AB6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1515"/>
            <a:ext cx="3848100" cy="2784467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F9FD991-B066-4901-A51D-A7D10B2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92D64E-1706-4E85-B84D-96746E1CD02D}"/>
              </a:ext>
            </a:extLst>
          </p:cNvPr>
          <p:cNvSpPr txBox="1"/>
          <p:nvPr/>
        </p:nvSpPr>
        <p:spPr>
          <a:xfrm>
            <a:off x="1395413" y="4819297"/>
            <a:ext cx="4029075" cy="1754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1:(32x32</a:t>
            </a:r>
            <a:r>
              <a:rPr lang="zh-TW" altLang="en-US" dirty="0"/>
              <a:t>影像，</a:t>
            </a:r>
            <a:r>
              <a:rPr lang="en-US" altLang="zh-TW" dirty="0"/>
              <a:t>32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隨機產生</a:t>
            </a:r>
            <a:r>
              <a:rPr lang="en-US" altLang="zh-TW" dirty="0"/>
              <a:t>32</a:t>
            </a:r>
            <a:r>
              <a:rPr lang="zh-TW" altLang="en-US" dirty="0"/>
              <a:t>個濾鏡</a:t>
            </a:r>
            <a:endParaRPr lang="en-US" altLang="zh-TW" dirty="0"/>
          </a:p>
          <a:p>
            <a:r>
              <a:rPr lang="zh-TW" altLang="en-US" dirty="0"/>
              <a:t>每個濾鏡大小</a:t>
            </a:r>
            <a:r>
              <a:rPr lang="en-US" altLang="zh-TW" dirty="0"/>
              <a:t>3x3</a:t>
            </a:r>
          </a:p>
          <a:p>
            <a:r>
              <a:rPr lang="zh-TW" altLang="en-US" dirty="0"/>
              <a:t>輸入影像</a:t>
            </a:r>
            <a:r>
              <a:rPr lang="en-US" altLang="zh-TW" dirty="0"/>
              <a:t>32x32</a:t>
            </a:r>
            <a:r>
              <a:rPr lang="zh-TW" altLang="en-US" dirty="0"/>
              <a:t>大小，三原色是</a:t>
            </a:r>
            <a:r>
              <a:rPr lang="en-US" altLang="zh-TW" dirty="0"/>
              <a:t>3</a:t>
            </a:r>
          </a:p>
          <a:p>
            <a:r>
              <a:rPr lang="zh-TW" altLang="en-US" dirty="0"/>
              <a:t>池化層</a:t>
            </a:r>
            <a:r>
              <a:rPr lang="en-US" altLang="zh-TW" dirty="0"/>
              <a:t>1:(16x16</a:t>
            </a:r>
            <a:r>
              <a:rPr lang="zh-TW" altLang="en-US" dirty="0"/>
              <a:t>影像，</a:t>
            </a:r>
            <a:r>
              <a:rPr lang="en-US" altLang="zh-TW" dirty="0"/>
              <a:t>32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</a:t>
            </a:r>
            <a:r>
              <a:rPr lang="en-US" altLang="zh-TW" dirty="0"/>
              <a:t>2x2</a:t>
            </a:r>
            <a:r>
              <a:rPr lang="zh-TW" altLang="en-US" dirty="0"/>
              <a:t>縮減取樣，縮小為</a:t>
            </a:r>
            <a:r>
              <a:rPr lang="en-US" altLang="zh-TW" dirty="0"/>
              <a:t>16x16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F59B8F6-DAC7-4A33-A9C4-C249A3EE7AE2}"/>
              </a:ext>
            </a:extLst>
          </p:cNvPr>
          <p:cNvSpPr txBox="1"/>
          <p:nvPr/>
        </p:nvSpPr>
        <p:spPr>
          <a:xfrm>
            <a:off x="6005512" y="4819297"/>
            <a:ext cx="40290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2:(16x16</a:t>
            </a:r>
            <a:r>
              <a:rPr lang="zh-TW" altLang="en-US" dirty="0"/>
              <a:t>影像，</a:t>
            </a:r>
            <a:r>
              <a:rPr lang="en-US" altLang="zh-TW" dirty="0"/>
              <a:t>64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產生</a:t>
            </a:r>
            <a:r>
              <a:rPr lang="en-US" altLang="zh-TW" dirty="0"/>
              <a:t>64</a:t>
            </a:r>
            <a:r>
              <a:rPr lang="zh-TW" altLang="en-US" dirty="0"/>
              <a:t>個濾鏡</a:t>
            </a:r>
            <a:endParaRPr lang="en-US" altLang="zh-TW" dirty="0"/>
          </a:p>
          <a:p>
            <a:r>
              <a:rPr lang="zh-TW" altLang="en-US" dirty="0"/>
              <a:t>每個濾鏡大小</a:t>
            </a:r>
            <a:r>
              <a:rPr lang="en-US" altLang="zh-TW" dirty="0"/>
              <a:t>3x3</a:t>
            </a:r>
          </a:p>
          <a:p>
            <a:r>
              <a:rPr lang="zh-TW" altLang="en-US" dirty="0"/>
              <a:t>輸入影像</a:t>
            </a:r>
            <a:r>
              <a:rPr lang="en-US" altLang="zh-TW" dirty="0"/>
              <a:t>16x16</a:t>
            </a:r>
            <a:r>
              <a:rPr lang="zh-TW" altLang="en-US" dirty="0"/>
              <a:t>大小</a:t>
            </a:r>
            <a:endParaRPr lang="en-US" altLang="zh-TW" dirty="0"/>
          </a:p>
          <a:p>
            <a:r>
              <a:rPr lang="zh-TW" altLang="en-US" dirty="0"/>
              <a:t>池化層</a:t>
            </a:r>
            <a:r>
              <a:rPr lang="en-US" altLang="zh-TW" dirty="0"/>
              <a:t>2:(8x8</a:t>
            </a:r>
            <a:r>
              <a:rPr lang="zh-TW" altLang="en-US" dirty="0"/>
              <a:t>影像，</a:t>
            </a:r>
            <a:r>
              <a:rPr lang="en-US" altLang="zh-TW" dirty="0"/>
              <a:t>64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</a:t>
            </a:r>
            <a:r>
              <a:rPr lang="en-US" altLang="zh-TW" dirty="0"/>
              <a:t>2x2</a:t>
            </a:r>
            <a:r>
              <a:rPr lang="zh-TW" altLang="en-US" dirty="0"/>
              <a:t>縮減取樣，縮小為</a:t>
            </a:r>
            <a:r>
              <a:rPr lang="en-US" altLang="zh-TW" dirty="0"/>
              <a:t>8x8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49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A50FEAE-270C-45C8-81DF-0C60A1A9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24" y="1721776"/>
            <a:ext cx="3592772" cy="226678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4FC1C56-FA35-42D3-BBF4-87E74A91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5E27DD-92D6-4B61-BBA9-E8D6779E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24" y="4019644"/>
            <a:ext cx="2133600" cy="8363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7E70FC-2F7B-4976-87DD-6A1D67B43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864" y="1690687"/>
            <a:ext cx="4088484" cy="500538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26FEC40-87D7-4545-8C7F-A55D16226252}"/>
              </a:ext>
            </a:extLst>
          </p:cNvPr>
          <p:cNvSpPr txBox="1"/>
          <p:nvPr/>
        </p:nvSpPr>
        <p:spPr>
          <a:xfrm>
            <a:off x="8555346" y="2597207"/>
            <a:ext cx="2034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1</a:t>
            </a:r>
            <a:r>
              <a:rPr lang="zh-TW" altLang="en-US" dirty="0"/>
              <a:t>、池化層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40FDD82-398A-4719-8BCE-3144A4E62BBA}"/>
              </a:ext>
            </a:extLst>
          </p:cNvPr>
          <p:cNvSpPr txBox="1"/>
          <p:nvPr/>
        </p:nvSpPr>
        <p:spPr>
          <a:xfrm>
            <a:off x="8555347" y="3596347"/>
            <a:ext cx="2034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2</a:t>
            </a:r>
            <a:r>
              <a:rPr lang="zh-TW" altLang="en-US" dirty="0"/>
              <a:t>、池化層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798489-E1F9-448B-A7BA-D6A69CFB71C4}"/>
              </a:ext>
            </a:extLst>
          </p:cNvPr>
          <p:cNvSpPr/>
          <p:nvPr/>
        </p:nvSpPr>
        <p:spPr>
          <a:xfrm>
            <a:off x="4523783" y="2249089"/>
            <a:ext cx="3839478" cy="10042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314500-7DD9-416E-BA06-A358DB2093DE}"/>
              </a:ext>
            </a:extLst>
          </p:cNvPr>
          <p:cNvSpPr/>
          <p:nvPr/>
        </p:nvSpPr>
        <p:spPr>
          <a:xfrm>
            <a:off x="4523783" y="3313972"/>
            <a:ext cx="3839478" cy="924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F20C87B-AB2E-4032-8790-EA4D4BDEF5E8}"/>
              </a:ext>
            </a:extLst>
          </p:cNvPr>
          <p:cNvSpPr/>
          <p:nvPr/>
        </p:nvSpPr>
        <p:spPr>
          <a:xfrm>
            <a:off x="4512309" y="4318634"/>
            <a:ext cx="3850952" cy="14439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8FBEF82-2EFA-499C-BC22-E839630F9ABD}"/>
              </a:ext>
            </a:extLst>
          </p:cNvPr>
          <p:cNvSpPr txBox="1"/>
          <p:nvPr/>
        </p:nvSpPr>
        <p:spPr>
          <a:xfrm>
            <a:off x="8555348" y="4855963"/>
            <a:ext cx="27314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平坦層、隱藏層、輸出層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06B9DA2-C396-4612-BE40-E30F3073CF8C}"/>
              </a:ext>
            </a:extLst>
          </p:cNvPr>
          <p:cNvSpPr txBox="1"/>
          <p:nvPr/>
        </p:nvSpPr>
        <p:spPr>
          <a:xfrm>
            <a:off x="838200" y="5124450"/>
            <a:ext cx="26193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平坦層</a:t>
            </a:r>
            <a:r>
              <a:rPr lang="en-US" altLang="zh-TW" dirty="0"/>
              <a:t>:64x8x8=4096</a:t>
            </a:r>
          </a:p>
          <a:p>
            <a:r>
              <a:rPr lang="zh-TW" altLang="en-US" dirty="0"/>
              <a:t>隱藏層</a:t>
            </a:r>
            <a:r>
              <a:rPr lang="en-US" altLang="zh-TW" dirty="0"/>
              <a:t>:1024</a:t>
            </a:r>
          </a:p>
          <a:p>
            <a:r>
              <a:rPr lang="zh-TW" altLang="en-US" dirty="0"/>
              <a:t>輸出層</a:t>
            </a:r>
            <a:r>
              <a:rPr lang="en-US" altLang="zh-TW" dirty="0"/>
              <a:t>:10(0~9)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344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7633923-769B-4E71-8652-49A922722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898022" cy="31135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56211E5-2A20-46AD-A735-49A867CA8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72" y="3862999"/>
            <a:ext cx="7600950" cy="2826669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222778D-111D-48BF-B48A-CB381B9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9643D8-D817-4F58-8704-7F1E429162F7}"/>
              </a:ext>
            </a:extLst>
          </p:cNvPr>
          <p:cNvSpPr txBox="1"/>
          <p:nvPr/>
        </p:nvSpPr>
        <p:spPr>
          <a:xfrm>
            <a:off x="4333875" y="1807821"/>
            <a:ext cx="41719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loss:</a:t>
            </a:r>
            <a:r>
              <a:rPr lang="zh-TW" altLang="en-US" dirty="0"/>
              <a:t>設定損失函數</a:t>
            </a:r>
            <a:endParaRPr lang="en-US" altLang="zh-TW" dirty="0"/>
          </a:p>
          <a:p>
            <a:r>
              <a:rPr lang="en-US" altLang="zh-TW" dirty="0"/>
              <a:t>optimizer:</a:t>
            </a:r>
            <a:r>
              <a:rPr lang="zh-TW" altLang="en-US" dirty="0"/>
              <a:t>設定訓練時的最優化方法</a:t>
            </a:r>
            <a:endParaRPr lang="en-US" altLang="zh-TW" dirty="0"/>
          </a:p>
          <a:p>
            <a:r>
              <a:rPr lang="en-US" altLang="zh-TW" dirty="0"/>
              <a:t>metrics:</a:t>
            </a:r>
            <a:r>
              <a:rPr lang="zh-TW" altLang="en-US" dirty="0"/>
              <a:t>設定評估模型的方法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F612FF-9E23-432B-AA0E-7A26A348B36E}"/>
              </a:ext>
            </a:extLst>
          </p:cNvPr>
          <p:cNvSpPr txBox="1"/>
          <p:nvPr/>
        </p:nvSpPr>
        <p:spPr>
          <a:xfrm>
            <a:off x="6934200" y="2799556"/>
            <a:ext cx="514350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zh-TW" dirty="0"/>
              <a:t>x_img_train_normalize</a:t>
            </a:r>
            <a:r>
              <a:rPr lang="zh-TW" altLang="en-US" dirty="0"/>
              <a:t>，照片影像特徵值經過標準化處理</a:t>
            </a:r>
            <a:endParaRPr lang="en-US" altLang="zh-TW" dirty="0"/>
          </a:p>
          <a:p>
            <a:r>
              <a:rPr lang="fr-FR" altLang="zh-TW" dirty="0"/>
              <a:t>y_label_train_onehot</a:t>
            </a:r>
            <a:r>
              <a:rPr lang="zh-TW" altLang="en-US" dirty="0"/>
              <a:t>，照片影像真實的值經過</a:t>
            </a:r>
            <a:r>
              <a:rPr lang="fr-FR" altLang="zh-TW" dirty="0"/>
              <a:t>one-hot encoding</a:t>
            </a:r>
            <a:r>
              <a:rPr lang="zh-TW" altLang="en-US" dirty="0"/>
              <a:t>轉換</a:t>
            </a:r>
            <a:endParaRPr lang="en-US" altLang="zh-TW" dirty="0"/>
          </a:p>
          <a:p>
            <a:r>
              <a:rPr lang="en-US" altLang="zh-TW" dirty="0" err="1"/>
              <a:t>validation_split</a:t>
            </a:r>
            <a:r>
              <a:rPr lang="en-US" altLang="zh-TW" dirty="0"/>
              <a:t>=0.2</a:t>
            </a:r>
            <a:r>
              <a:rPr lang="zh-TW" altLang="en-US" dirty="0"/>
              <a:t>，設定訓練與驗證資料比例</a:t>
            </a:r>
            <a:endParaRPr lang="en-US" altLang="zh-TW" dirty="0"/>
          </a:p>
          <a:p>
            <a:r>
              <a:rPr lang="en-US" altLang="zh-TW" dirty="0"/>
              <a:t>50000*0.8=40000</a:t>
            </a:r>
            <a:r>
              <a:rPr lang="zh-TW" altLang="en-US" dirty="0"/>
              <a:t>作為訓練資料</a:t>
            </a:r>
            <a:endParaRPr lang="en-US" altLang="zh-TW" dirty="0"/>
          </a:p>
          <a:p>
            <a:r>
              <a:rPr lang="en-US" altLang="zh-TW" dirty="0"/>
              <a:t>50000*0.2=10000</a:t>
            </a:r>
            <a:r>
              <a:rPr lang="zh-TW" altLang="en-US" dirty="0"/>
              <a:t>作為驗證資料</a:t>
            </a:r>
            <a:endParaRPr lang="en-US" altLang="zh-TW" dirty="0"/>
          </a:p>
          <a:p>
            <a:r>
              <a:rPr lang="en-US" altLang="zh-TW" dirty="0"/>
              <a:t>epochs=10</a:t>
            </a:r>
            <a:r>
              <a:rPr lang="zh-TW" altLang="en-US" dirty="0"/>
              <a:t>，執行</a:t>
            </a:r>
            <a:r>
              <a:rPr lang="en-US" altLang="zh-TW" dirty="0"/>
              <a:t>10</a:t>
            </a:r>
            <a:r>
              <a:rPr lang="zh-TW" altLang="en-US" dirty="0"/>
              <a:t>次訓練週期</a:t>
            </a:r>
            <a:endParaRPr lang="en-US" altLang="zh-TW" dirty="0"/>
          </a:p>
          <a:p>
            <a:r>
              <a:rPr lang="en-US" altLang="zh-TW" dirty="0" err="1"/>
              <a:t>batch_size</a:t>
            </a:r>
            <a:r>
              <a:rPr lang="en-US" altLang="zh-TW" dirty="0"/>
              <a:t>=128</a:t>
            </a:r>
            <a:r>
              <a:rPr lang="zh-TW" altLang="en-US" dirty="0"/>
              <a:t>，每一批次</a:t>
            </a:r>
            <a:r>
              <a:rPr lang="en-US" altLang="zh-TW" dirty="0"/>
              <a:t>128</a:t>
            </a:r>
            <a:r>
              <a:rPr lang="zh-TW" altLang="en-US" dirty="0"/>
              <a:t>筆資料</a:t>
            </a:r>
            <a:endParaRPr lang="en-US" altLang="zh-TW" dirty="0"/>
          </a:p>
          <a:p>
            <a:r>
              <a:rPr lang="en-US" altLang="zh-TW" dirty="0"/>
              <a:t>verbose=1</a:t>
            </a:r>
            <a:r>
              <a:rPr lang="zh-TW" altLang="en-US" dirty="0"/>
              <a:t>，顯示訓練過程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40000</a:t>
            </a:r>
            <a:r>
              <a:rPr lang="zh-TW" altLang="en-US" dirty="0"/>
              <a:t>筆訓練資料，每一批次</a:t>
            </a:r>
            <a:r>
              <a:rPr lang="en-US" altLang="zh-TW" dirty="0"/>
              <a:t>128</a:t>
            </a:r>
            <a:r>
              <a:rPr lang="zh-TW" altLang="en-US" dirty="0"/>
              <a:t>筆，分為</a:t>
            </a:r>
            <a:r>
              <a:rPr lang="en-US" altLang="zh-TW" dirty="0"/>
              <a:t>160</a:t>
            </a:r>
            <a:r>
              <a:rPr lang="zh-TW" altLang="en-US" dirty="0"/>
              <a:t>批次</a:t>
            </a:r>
            <a:r>
              <a:rPr lang="en-US" altLang="zh-TW" dirty="0"/>
              <a:t>(40000/128=313)</a:t>
            </a:r>
          </a:p>
        </p:txBody>
      </p:sp>
    </p:spTree>
    <p:extLst>
      <p:ext uri="{BB962C8B-B14F-4D97-AF65-F5344CB8AC3E}">
        <p14:creationId xmlns:p14="http://schemas.microsoft.com/office/powerpoint/2010/main" val="8908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75DA04C-9608-4C4C-9B62-9E779BCB2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490663"/>
            <a:ext cx="4067647" cy="2188509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950E04F-81E0-45D8-98FE-E9A9CF1A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465EBD-77D3-4231-95E0-D095C4E11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719527"/>
            <a:ext cx="3914775" cy="31384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7445FAA-2D4C-4915-9B4E-6303209E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309" y="1490663"/>
            <a:ext cx="3914776" cy="35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7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986E539-EDBD-43E8-A770-E301EF996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8437"/>
            <a:ext cx="5257800" cy="33612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8E0C21E-7392-429B-94B8-D307913D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2286136"/>
            <a:ext cx="3238500" cy="125249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54B550E-2A62-441A-998E-4501E3AF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94665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224302D-878C-45A8-B0FD-1784B4712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7080" y="1825625"/>
            <a:ext cx="5857839" cy="4351338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70920962-FF4B-4165-9331-4560E15E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Cifar-10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</a:p>
        </p:txBody>
      </p:sp>
    </p:spTree>
    <p:extLst>
      <p:ext uri="{BB962C8B-B14F-4D97-AF65-F5344CB8AC3E}">
        <p14:creationId xmlns:p14="http://schemas.microsoft.com/office/powerpoint/2010/main" val="259164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449</Words>
  <Application>Microsoft Office PowerPoint</Application>
  <PresentationFormat>寬螢幕</PresentationFormat>
  <Paragraphs>64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Keras卷積神經網路(CNN) 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  <vt:lpstr>CNN辨識Cifar-10影像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Keras卷積神經網路(CNN) 辨識Cifar-10影像</dc:title>
  <dc:creator>張芮綺</dc:creator>
  <cp:lastModifiedBy>張芮綺</cp:lastModifiedBy>
  <cp:revision>11</cp:revision>
  <dcterms:created xsi:type="dcterms:W3CDTF">2024-04-22T16:01:04Z</dcterms:created>
  <dcterms:modified xsi:type="dcterms:W3CDTF">2024-04-22T17:51:27Z</dcterms:modified>
</cp:coreProperties>
</file>