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2"/>
  </p:notesMasterIdLst>
  <p:sldIdLst>
    <p:sldId id="256" r:id="rId2"/>
    <p:sldId id="258" r:id="rId3"/>
    <p:sldId id="260" r:id="rId4"/>
    <p:sldId id="267" r:id="rId5"/>
    <p:sldId id="263" r:id="rId6"/>
    <p:sldId id="268" r:id="rId7"/>
    <p:sldId id="269" r:id="rId8"/>
    <p:sldId id="266" r:id="rId9"/>
    <p:sldId id="264" r:id="rId10"/>
    <p:sldId id="270" r:id="rId11"/>
    <p:sldId id="265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毅玲 盧" initials="毅盧" lastIdx="1" clrIdx="0">
    <p:extLst>
      <p:ext uri="{19B8F6BF-5375-455C-9EA6-DF929625EA0E}">
        <p15:presenceInfo xmlns="" xmlns:p15="http://schemas.microsoft.com/office/powerpoint/2012/main" userId="660bb147045d1a7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926F8-3B66-415B-BC5D-3A4EBA464BDB}" type="datetimeFigureOut">
              <a:rPr lang="zh-TW" altLang="en-US" smtClean="0"/>
              <a:pPr/>
              <a:t>2024/4/26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5B470-A57A-44F5-9C6D-AA2A2853F2D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697636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7419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730385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48344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53695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781142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75952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40507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35682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098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8985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3365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40943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71036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37035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87420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0032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73263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2024/4/26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9285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86018E75-0BBC-0C53-A162-15FF14978A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Chapter10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D788A0BA-C38C-A743-4A0F-B8A395DC33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Keras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卷積神經網路辨識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Cifar-10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影像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0806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進行預測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None/>
            </a:pP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="" xmlns:a16="http://schemas.microsoft.com/office/drawing/2014/main" id="{50489A5C-E3E2-BF80-132B-7951F0EE10D2}"/>
              </a:ext>
            </a:extLst>
          </p:cNvPr>
          <p:cNvSpPr txBox="1">
            <a:spLocks/>
          </p:cNvSpPr>
          <p:nvPr/>
        </p:nvSpPr>
        <p:spPr>
          <a:xfrm>
            <a:off x="1181442" y="2497666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itchFamily="2" charset="2"/>
              <a:buChar char="Ø"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="" xmlns:a16="http://schemas.microsoft.com/office/drawing/2014/main" id="{FFB25B5A-2D03-B598-BE0C-D1A44C2C84E9}"/>
              </a:ext>
            </a:extLst>
          </p:cNvPr>
          <p:cNvSpPr txBox="1"/>
          <p:nvPr/>
        </p:nvSpPr>
        <p:spPr>
          <a:xfrm>
            <a:off x="1979712" y="5301208"/>
            <a:ext cx="244827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顯示前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筆預測結果。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92896"/>
            <a:ext cx="5756572" cy="271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肘形接點 14"/>
          <p:cNvCxnSpPr>
            <a:stCxn id="6146" idx="1"/>
            <a:endCxn id="17" idx="1"/>
          </p:cNvCxnSpPr>
          <p:nvPr/>
        </p:nvCxnSpPr>
        <p:spPr>
          <a:xfrm rot="10800000" flipH="1" flipV="1">
            <a:off x="1619672" y="3849190"/>
            <a:ext cx="360040" cy="1636684"/>
          </a:xfrm>
          <a:prstGeom prst="bentConnector3">
            <a:avLst>
              <a:gd name="adj1" fmla="val -63493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4067944" y="4077072"/>
            <a:ext cx="1008112" cy="1080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5220072" y="5301208"/>
            <a:ext cx="129614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預測錯誤。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22" name="圖案 21"/>
          <p:cNvCxnSpPr>
            <a:stCxn id="18" idx="2"/>
            <a:endCxn id="20" idx="1"/>
          </p:cNvCxnSpPr>
          <p:nvPr/>
        </p:nvCxnSpPr>
        <p:spPr>
          <a:xfrm rot="16200000" flipH="1">
            <a:off x="4731695" y="4997497"/>
            <a:ext cx="328682" cy="648072"/>
          </a:xfrm>
          <a:prstGeom prst="bentConnector2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715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查看預測機率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None/>
            </a:pP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="" xmlns:a16="http://schemas.microsoft.com/office/drawing/2014/main" id="{50489A5C-E3E2-BF80-132B-7951F0EE10D2}"/>
              </a:ext>
            </a:extLst>
          </p:cNvPr>
          <p:cNvSpPr txBox="1">
            <a:spLocks/>
          </p:cNvSpPr>
          <p:nvPr/>
        </p:nvSpPr>
        <p:spPr>
          <a:xfrm>
            <a:off x="1181442" y="2497666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itchFamily="2" charset="2"/>
              <a:buChar char="Ø"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20888"/>
            <a:ext cx="4167680" cy="368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文字方塊 17">
            <a:extLst>
              <a:ext uri="{FF2B5EF4-FFF2-40B4-BE49-F238E27FC236}">
                <a16:creationId xmlns="" xmlns:a16="http://schemas.microsoft.com/office/drawing/2014/main" id="{FFB25B5A-2D03-B598-BE0C-D1A44C2C84E9}"/>
              </a:ext>
            </a:extLst>
          </p:cNvPr>
          <p:cNvSpPr txBox="1"/>
          <p:nvPr/>
        </p:nvSpPr>
        <p:spPr>
          <a:xfrm>
            <a:off x="5724128" y="2420888"/>
            <a:ext cx="266429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使用測試資料進行預測。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="" xmlns:a16="http://schemas.microsoft.com/office/drawing/2014/main" id="{FFB25B5A-2D03-B598-BE0C-D1A44C2C84E9}"/>
              </a:ext>
            </a:extLst>
          </p:cNvPr>
          <p:cNvSpPr txBox="1"/>
          <p:nvPr/>
        </p:nvSpPr>
        <p:spPr>
          <a:xfrm>
            <a:off x="5724128" y="2996952"/>
            <a:ext cx="266429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定義函式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顯示真實值、預測結果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設定影像大小畫出影像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for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迴圈顯示預測機率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="" xmlns:a16="http://schemas.microsoft.com/office/drawing/2014/main" id="{FFB25B5A-2D03-B598-BE0C-D1A44C2C84E9}"/>
              </a:ext>
            </a:extLst>
          </p:cNvPr>
          <p:cNvSpPr txBox="1"/>
          <p:nvPr/>
        </p:nvSpPr>
        <p:spPr>
          <a:xfrm>
            <a:off x="5724128" y="4509120"/>
            <a:ext cx="27363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查看第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筆資料預測機率。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23" name="直線單箭頭接點 22"/>
          <p:cNvCxnSpPr>
            <a:endCxn id="18" idx="1"/>
          </p:cNvCxnSpPr>
          <p:nvPr/>
        </p:nvCxnSpPr>
        <p:spPr>
          <a:xfrm flipV="1">
            <a:off x="5436096" y="2605554"/>
            <a:ext cx="288032" cy="3135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>
            <a:off x="5436096" y="3212976"/>
            <a:ext cx="288032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>
            <a:endCxn id="21" idx="1"/>
          </p:cNvCxnSpPr>
          <p:nvPr/>
        </p:nvCxnSpPr>
        <p:spPr>
          <a:xfrm flipV="1">
            <a:off x="5436096" y="4693786"/>
            <a:ext cx="288032" cy="3135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1475656" y="5445224"/>
            <a:ext cx="1152128" cy="10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1475656" y="5625256"/>
            <a:ext cx="1152128" cy="10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文字方塊 32"/>
          <p:cNvSpPr txBox="1"/>
          <p:nvPr/>
        </p:nvSpPr>
        <p:spPr>
          <a:xfrm>
            <a:off x="5724128" y="5157192"/>
            <a:ext cx="19442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預測貓機率最高。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5724128" y="5661248"/>
            <a:ext cx="19442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預測狗機率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次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高。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36" name="直線單箭頭接點 35"/>
          <p:cNvCxnSpPr>
            <a:stCxn id="30" idx="3"/>
            <a:endCxn id="33" idx="1"/>
          </p:cNvCxnSpPr>
          <p:nvPr/>
        </p:nvCxnSpPr>
        <p:spPr>
          <a:xfrm flipV="1">
            <a:off x="2627784" y="5341858"/>
            <a:ext cx="3096344" cy="15736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>
            <a:stCxn id="32" idx="3"/>
            <a:endCxn id="34" idx="1"/>
          </p:cNvCxnSpPr>
          <p:nvPr/>
        </p:nvCxnSpPr>
        <p:spPr>
          <a:xfrm>
            <a:off x="2627784" y="5679256"/>
            <a:ext cx="3096344" cy="16665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715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查看預測機率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None/>
            </a:pP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="" xmlns:a16="http://schemas.microsoft.com/office/drawing/2014/main" id="{50489A5C-E3E2-BF80-132B-7951F0EE10D2}"/>
              </a:ext>
            </a:extLst>
          </p:cNvPr>
          <p:cNvSpPr txBox="1">
            <a:spLocks/>
          </p:cNvSpPr>
          <p:nvPr/>
        </p:nvSpPr>
        <p:spPr>
          <a:xfrm>
            <a:off x="1181442" y="2497666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itchFamily="2" charset="2"/>
              <a:buChar char="Ø"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2636912"/>
            <a:ext cx="4392487" cy="294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矩形 31"/>
          <p:cNvSpPr/>
          <p:nvPr/>
        </p:nvSpPr>
        <p:spPr>
          <a:xfrm>
            <a:off x="1331640" y="4581128"/>
            <a:ext cx="129614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1331640" y="5085184"/>
            <a:ext cx="129614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="" xmlns:a16="http://schemas.microsoft.com/office/drawing/2014/main" id="{FFB25B5A-2D03-B598-BE0C-D1A44C2C84E9}"/>
              </a:ext>
            </a:extLst>
          </p:cNvPr>
          <p:cNvSpPr txBox="1"/>
          <p:nvPr/>
        </p:nvSpPr>
        <p:spPr>
          <a:xfrm>
            <a:off x="5796136" y="3861048"/>
            <a:ext cx="2736304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查看第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筆資料預測機率。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25" name="直線單箭頭接點 24"/>
          <p:cNvCxnSpPr>
            <a:stCxn id="8194" idx="3"/>
            <a:endCxn id="22" idx="1"/>
          </p:cNvCxnSpPr>
          <p:nvPr/>
        </p:nvCxnSpPr>
        <p:spPr>
          <a:xfrm flipV="1">
            <a:off x="5508104" y="4045714"/>
            <a:ext cx="288032" cy="6148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5796136" y="4427820"/>
            <a:ext cx="19442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預測鳥機率最高。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5796136" y="4931876"/>
            <a:ext cx="216024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預測青蛙機率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次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高。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37" name="直線單箭頭接點 36"/>
          <p:cNvCxnSpPr>
            <a:stCxn id="32" idx="3"/>
            <a:endCxn id="29" idx="1"/>
          </p:cNvCxnSpPr>
          <p:nvPr/>
        </p:nvCxnSpPr>
        <p:spPr>
          <a:xfrm flipV="1">
            <a:off x="2627784" y="4612486"/>
            <a:ext cx="3168352" cy="4065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>
            <a:stCxn id="20" idx="3"/>
            <a:endCxn id="31" idx="1"/>
          </p:cNvCxnSpPr>
          <p:nvPr/>
        </p:nvCxnSpPr>
        <p:spPr>
          <a:xfrm flipV="1">
            <a:off x="2627784" y="5116542"/>
            <a:ext cx="3168352" cy="4065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715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顯示混淆矩陣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None/>
            </a:pP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="" xmlns:a16="http://schemas.microsoft.com/office/drawing/2014/main" id="{50489A5C-E3E2-BF80-132B-7951F0EE10D2}"/>
              </a:ext>
            </a:extLst>
          </p:cNvPr>
          <p:cNvSpPr txBox="1">
            <a:spLocks/>
          </p:cNvSpPr>
          <p:nvPr/>
        </p:nvSpPr>
        <p:spPr>
          <a:xfrm>
            <a:off x="1181442" y="2497666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itchFamily="2" charset="2"/>
              <a:buChar char="Ø"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780928"/>
            <a:ext cx="33432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文字方塊 15"/>
          <p:cNvSpPr txBox="1"/>
          <p:nvPr/>
        </p:nvSpPr>
        <p:spPr>
          <a:xfrm>
            <a:off x="4932040" y="2915652"/>
            <a:ext cx="237626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預測結果是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維陣列。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932040" y="3645024"/>
            <a:ext cx="216024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真實值是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維陣列。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932040" y="4365104"/>
            <a:ext cx="252028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真實值降維變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維陣列。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24" name="直線單箭頭接點 23"/>
          <p:cNvCxnSpPr>
            <a:stCxn id="9218" idx="3"/>
            <a:endCxn id="17" idx="1"/>
          </p:cNvCxnSpPr>
          <p:nvPr/>
        </p:nvCxnSpPr>
        <p:spPr>
          <a:xfrm flipV="1">
            <a:off x="4674915" y="3829690"/>
            <a:ext cx="257125" cy="375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>
            <a:endCxn id="18" idx="1"/>
          </p:cNvCxnSpPr>
          <p:nvPr/>
        </p:nvCxnSpPr>
        <p:spPr>
          <a:xfrm>
            <a:off x="4644008" y="4509120"/>
            <a:ext cx="288032" cy="4065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線單箭頭接點 52"/>
          <p:cNvCxnSpPr>
            <a:endCxn id="16" idx="1"/>
          </p:cNvCxnSpPr>
          <p:nvPr/>
        </p:nvCxnSpPr>
        <p:spPr>
          <a:xfrm>
            <a:off x="4644008" y="3068960"/>
            <a:ext cx="288032" cy="3135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715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顯示混淆矩陣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None/>
            </a:pP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="" xmlns:a16="http://schemas.microsoft.com/office/drawing/2014/main" id="{50489A5C-E3E2-BF80-132B-7951F0EE10D2}"/>
              </a:ext>
            </a:extLst>
          </p:cNvPr>
          <p:cNvSpPr txBox="1">
            <a:spLocks/>
          </p:cNvSpPr>
          <p:nvPr/>
        </p:nvSpPr>
        <p:spPr>
          <a:xfrm>
            <a:off x="1181442" y="2497666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itchFamily="2" charset="2"/>
              <a:buChar char="Ø"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36912"/>
            <a:ext cx="403244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文字方塊 12"/>
          <p:cNvSpPr txBox="1"/>
          <p:nvPr/>
        </p:nvSpPr>
        <p:spPr>
          <a:xfrm>
            <a:off x="5724128" y="2636912"/>
            <a:ext cx="17281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匯入所需模組。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724128" y="3729806"/>
            <a:ext cx="216024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顯示混淆矩陣，對角線維預測正確，其他為預測錯誤。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9" name="直線單箭頭接點 18"/>
          <p:cNvCxnSpPr>
            <a:endCxn id="13" idx="1"/>
          </p:cNvCxnSpPr>
          <p:nvPr/>
        </p:nvCxnSpPr>
        <p:spPr>
          <a:xfrm>
            <a:off x="5364088" y="2780928"/>
            <a:ext cx="360040" cy="4065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>
            <a:stCxn id="10242" idx="3"/>
            <a:endCxn id="14" idx="1"/>
          </p:cNvCxnSpPr>
          <p:nvPr/>
        </p:nvCxnSpPr>
        <p:spPr>
          <a:xfrm flipV="1">
            <a:off x="5364088" y="4191471"/>
            <a:ext cx="360040" cy="29617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715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建立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次卷積運算神經網路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None/>
            </a:pP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="" xmlns:a16="http://schemas.microsoft.com/office/drawing/2014/main" id="{50489A5C-E3E2-BF80-132B-7951F0EE10D2}"/>
              </a:ext>
            </a:extLst>
          </p:cNvPr>
          <p:cNvSpPr txBox="1">
            <a:spLocks/>
          </p:cNvSpPr>
          <p:nvPr/>
        </p:nvSpPr>
        <p:spPr>
          <a:xfrm>
            <a:off x="1181442" y="2497666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itchFamily="2" charset="2"/>
              <a:buChar char="Ø"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20888"/>
            <a:ext cx="3606724" cy="36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文字方塊 10">
            <a:extLst>
              <a:ext uri="{FF2B5EF4-FFF2-40B4-BE49-F238E27FC236}">
                <a16:creationId xmlns="" xmlns:a16="http://schemas.microsoft.com/office/drawing/2014/main" id="{97F29A2A-A411-EEB4-803B-E3B1DBD07554}"/>
              </a:ext>
            </a:extLst>
          </p:cNvPr>
          <p:cNvSpPr txBox="1"/>
          <p:nvPr/>
        </p:nvSpPr>
        <p:spPr>
          <a:xfrm>
            <a:off x="5436096" y="3501008"/>
            <a:ext cx="2664296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建立卷積層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、池化層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、卷積層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、池化層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、卷積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層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池化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層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平坦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層、隱藏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層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、隱藏層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、輸出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層。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5" name="直線單箭頭接點 14"/>
          <p:cNvCxnSpPr>
            <a:stCxn id="11266" idx="3"/>
            <a:endCxn id="11" idx="1"/>
          </p:cNvCxnSpPr>
          <p:nvPr/>
        </p:nvCxnSpPr>
        <p:spPr>
          <a:xfrm flipV="1">
            <a:off x="5010372" y="4239672"/>
            <a:ext cx="425724" cy="2506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715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建立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次卷積運算神經網路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None/>
            </a:pP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="" xmlns:a16="http://schemas.microsoft.com/office/drawing/2014/main" id="{50489A5C-E3E2-BF80-132B-7951F0EE10D2}"/>
              </a:ext>
            </a:extLst>
          </p:cNvPr>
          <p:cNvSpPr txBox="1">
            <a:spLocks/>
          </p:cNvSpPr>
          <p:nvPr/>
        </p:nvSpPr>
        <p:spPr>
          <a:xfrm>
            <a:off x="1181442" y="2497666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itchFamily="2" charset="2"/>
              <a:buChar char="Ø"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564904"/>
            <a:ext cx="4926829" cy="3121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文字方塊 8">
            <a:extLst>
              <a:ext uri="{FF2B5EF4-FFF2-40B4-BE49-F238E27FC236}">
                <a16:creationId xmlns="" xmlns:a16="http://schemas.microsoft.com/office/drawing/2014/main" id="{97F29A2A-A411-EEB4-803B-E3B1DBD07554}"/>
              </a:ext>
            </a:extLst>
          </p:cNvPr>
          <p:cNvSpPr txBox="1"/>
          <p:nvPr/>
        </p:nvSpPr>
        <p:spPr>
          <a:xfrm>
            <a:off x="6444208" y="2564904"/>
            <a:ext cx="17281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定義訓練方式。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="" xmlns:a16="http://schemas.microsoft.com/office/drawing/2014/main" id="{97F29A2A-A411-EEB4-803B-E3B1DBD07554}"/>
              </a:ext>
            </a:extLst>
          </p:cNvPr>
          <p:cNvSpPr txBox="1"/>
          <p:nvPr/>
        </p:nvSpPr>
        <p:spPr>
          <a:xfrm>
            <a:off x="6444208" y="4077072"/>
            <a:ext cx="129614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開始訓練。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3" name="直線單箭頭接點 12"/>
          <p:cNvCxnSpPr>
            <a:endCxn id="9" idx="1"/>
          </p:cNvCxnSpPr>
          <p:nvPr/>
        </p:nvCxnSpPr>
        <p:spPr>
          <a:xfrm>
            <a:off x="6156176" y="2708920"/>
            <a:ext cx="288032" cy="4065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>
            <a:endCxn id="10" idx="1"/>
          </p:cNvCxnSpPr>
          <p:nvPr/>
        </p:nvCxnSpPr>
        <p:spPr>
          <a:xfrm flipV="1">
            <a:off x="6156176" y="4261738"/>
            <a:ext cx="288032" cy="3135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715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建立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次卷積運算神經網路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None/>
            </a:pP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="" xmlns:a16="http://schemas.microsoft.com/office/drawing/2014/main" id="{50489A5C-E3E2-BF80-132B-7951F0EE10D2}"/>
              </a:ext>
            </a:extLst>
          </p:cNvPr>
          <p:cNvSpPr txBox="1">
            <a:spLocks/>
          </p:cNvSpPr>
          <p:nvPr/>
        </p:nvSpPr>
        <p:spPr>
          <a:xfrm>
            <a:off x="1181442" y="2497666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itchFamily="2" charset="2"/>
              <a:buChar char="Ø"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8338" y="3014663"/>
            <a:ext cx="52673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文字方塊 10">
            <a:extLst>
              <a:ext uri="{FF2B5EF4-FFF2-40B4-BE49-F238E27FC236}">
                <a16:creationId xmlns="" xmlns:a16="http://schemas.microsoft.com/office/drawing/2014/main" id="{FFB25B5A-2D03-B598-BE0C-D1A44C2C84E9}"/>
              </a:ext>
            </a:extLst>
          </p:cNvPr>
          <p:cNvSpPr txBox="1"/>
          <p:nvPr/>
        </p:nvSpPr>
        <p:spPr>
          <a:xfrm>
            <a:off x="2195736" y="4221088"/>
            <a:ext cx="1800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準確率為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0.797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4" name="肘形接點 13"/>
          <p:cNvCxnSpPr>
            <a:stCxn id="13314" idx="1"/>
            <a:endCxn id="11" idx="1"/>
          </p:cNvCxnSpPr>
          <p:nvPr/>
        </p:nvCxnSpPr>
        <p:spPr>
          <a:xfrm rot="10800000" flipH="1" flipV="1">
            <a:off x="1938338" y="3429000"/>
            <a:ext cx="257398" cy="976753"/>
          </a:xfrm>
          <a:prstGeom prst="bentConnector3">
            <a:avLst>
              <a:gd name="adj1" fmla="val -88812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715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模型的儲存與載入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為防止訓練過程數小時，因某些原因當機導致訓練不見，事先將模型權重先儲存，下次訓練前就可載入權重在訓練。</a:t>
            </a:r>
            <a:endParaRPr lang="en-US" altLang="zh-TW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="" xmlns:a16="http://schemas.microsoft.com/office/drawing/2014/main" id="{50489A5C-E3E2-BF80-132B-7951F0EE10D2}"/>
              </a:ext>
            </a:extLst>
          </p:cNvPr>
          <p:cNvSpPr txBox="1">
            <a:spLocks/>
          </p:cNvSpPr>
          <p:nvPr/>
        </p:nvSpPr>
        <p:spPr>
          <a:xfrm>
            <a:off x="1181442" y="2497666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itchFamily="2" charset="2"/>
              <a:buChar char="Ø"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789040"/>
            <a:ext cx="6669087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文字方塊 9">
            <a:extLst>
              <a:ext uri="{FF2B5EF4-FFF2-40B4-BE49-F238E27FC236}">
                <a16:creationId xmlns="" xmlns:a16="http://schemas.microsoft.com/office/drawing/2014/main" id="{FFB25B5A-2D03-B598-BE0C-D1A44C2C84E9}"/>
              </a:ext>
            </a:extLst>
          </p:cNvPr>
          <p:cNvSpPr txBox="1"/>
          <p:nvPr/>
        </p:nvSpPr>
        <p:spPr>
          <a:xfrm>
            <a:off x="2195736" y="5157192"/>
            <a:ext cx="51845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因第一次執行尚未儲存權重，所以顯示載入失敗。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3" name="肘形接點 12"/>
          <p:cNvCxnSpPr>
            <a:stCxn id="14338" idx="1"/>
            <a:endCxn id="10" idx="1"/>
          </p:cNvCxnSpPr>
          <p:nvPr/>
        </p:nvCxnSpPr>
        <p:spPr>
          <a:xfrm rot="10800000" flipH="1" flipV="1">
            <a:off x="1259632" y="4422452"/>
            <a:ext cx="936104" cy="919405"/>
          </a:xfrm>
          <a:prstGeom prst="bentConnector3">
            <a:avLst>
              <a:gd name="adj1" fmla="val -2442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715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模型的儲存與載入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None/>
            </a:pP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="" xmlns:a16="http://schemas.microsoft.com/office/drawing/2014/main" id="{50489A5C-E3E2-BF80-132B-7951F0EE10D2}"/>
              </a:ext>
            </a:extLst>
          </p:cNvPr>
          <p:cNvSpPr txBox="1">
            <a:spLocks/>
          </p:cNvSpPr>
          <p:nvPr/>
        </p:nvSpPr>
        <p:spPr>
          <a:xfrm>
            <a:off x="1181442" y="2497666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itchFamily="2" charset="2"/>
              <a:buChar char="Ø"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92896"/>
            <a:ext cx="432048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97F29A2A-A411-EEB4-803B-E3B1DBD07554}"/>
              </a:ext>
            </a:extLst>
          </p:cNvPr>
          <p:cNvSpPr txBox="1"/>
          <p:nvPr/>
        </p:nvSpPr>
        <p:spPr>
          <a:xfrm>
            <a:off x="6012160" y="2636912"/>
            <a:ext cx="17281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定義訓練方式。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97F29A2A-A411-EEB4-803B-E3B1DBD07554}"/>
              </a:ext>
            </a:extLst>
          </p:cNvPr>
          <p:cNvSpPr txBox="1"/>
          <p:nvPr/>
        </p:nvSpPr>
        <p:spPr>
          <a:xfrm>
            <a:off x="6012160" y="4005064"/>
            <a:ext cx="129614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開始訓練。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0" name="直線單箭頭接點 9"/>
          <p:cNvCxnSpPr>
            <a:endCxn id="7" idx="1"/>
          </p:cNvCxnSpPr>
          <p:nvPr/>
        </p:nvCxnSpPr>
        <p:spPr>
          <a:xfrm flipV="1">
            <a:off x="5580112" y="2821578"/>
            <a:ext cx="432048" cy="3135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>
            <a:stCxn id="15362" idx="3"/>
            <a:endCxn id="8" idx="1"/>
          </p:cNvCxnSpPr>
          <p:nvPr/>
        </p:nvCxnSpPr>
        <p:spPr>
          <a:xfrm flipV="1">
            <a:off x="5580112" y="4189730"/>
            <a:ext cx="432048" cy="3135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715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資料預處理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Tx/>
              <a:buNone/>
            </a:pPr>
            <a:r>
              <a:rPr lang="zh-TW" altLang="en-US" dirty="0"/>
              <a:t> 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97F29A2A-A411-EEB4-803B-E3B1DBD07554}"/>
              </a:ext>
            </a:extLst>
          </p:cNvPr>
          <p:cNvSpPr txBox="1"/>
          <p:nvPr/>
        </p:nvSpPr>
        <p:spPr>
          <a:xfrm>
            <a:off x="5540524" y="2564904"/>
            <a:ext cx="17281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匯入所需模組。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4C0FAB46-0620-39F2-96D6-C945209B8275}"/>
              </a:ext>
            </a:extLst>
          </p:cNvPr>
          <p:cNvSpPr txBox="1"/>
          <p:nvPr/>
        </p:nvSpPr>
        <p:spPr>
          <a:xfrm>
            <a:off x="5540524" y="3284984"/>
            <a:ext cx="20426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讀取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cifar10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資料。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="" xmlns:a16="http://schemas.microsoft.com/office/drawing/2014/main" id="{970B2721-E251-5103-124B-09B52CA19E61}"/>
              </a:ext>
            </a:extLst>
          </p:cNvPr>
          <p:cNvSpPr txBox="1"/>
          <p:nvPr/>
        </p:nvSpPr>
        <p:spPr>
          <a:xfrm>
            <a:off x="5546964" y="3933056"/>
            <a:ext cx="20426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查看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cifar10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資料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1" name="直線單箭頭接點 10">
            <a:extLst>
              <a:ext uri="{FF2B5EF4-FFF2-40B4-BE49-F238E27FC236}">
                <a16:creationId xmlns="" xmlns:a16="http://schemas.microsoft.com/office/drawing/2014/main" id="{23702D33-C9DA-85D6-3753-65EE4614D3B3}"/>
              </a:ext>
            </a:extLst>
          </p:cNvPr>
          <p:cNvCxnSpPr/>
          <p:nvPr/>
        </p:nvCxnSpPr>
        <p:spPr>
          <a:xfrm>
            <a:off x="5148064" y="2780928"/>
            <a:ext cx="3924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="" xmlns:a16="http://schemas.microsoft.com/office/drawing/2014/main" id="{3F8D2CB7-F74E-0930-9F4F-E52E63484F50}"/>
              </a:ext>
            </a:extLst>
          </p:cNvPr>
          <p:cNvCxnSpPr/>
          <p:nvPr/>
        </p:nvCxnSpPr>
        <p:spPr>
          <a:xfrm>
            <a:off x="5148064" y="3501008"/>
            <a:ext cx="3924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="" xmlns:a16="http://schemas.microsoft.com/office/drawing/2014/main" id="{6F5ECE00-C8F5-5538-B09C-9D78791BA11B}"/>
              </a:ext>
            </a:extLst>
          </p:cNvPr>
          <p:cNvCxnSpPr/>
          <p:nvPr/>
        </p:nvCxnSpPr>
        <p:spPr>
          <a:xfrm>
            <a:off x="5148064" y="4149080"/>
            <a:ext cx="3989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564904"/>
            <a:ext cx="3994403" cy="295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直線單箭頭接點 13">
            <a:extLst>
              <a:ext uri="{FF2B5EF4-FFF2-40B4-BE49-F238E27FC236}">
                <a16:creationId xmlns="" xmlns:a16="http://schemas.microsoft.com/office/drawing/2014/main" id="{6F5ECE00-C8F5-5538-B09C-9D78791BA11B}"/>
              </a:ext>
            </a:extLst>
          </p:cNvPr>
          <p:cNvCxnSpPr/>
          <p:nvPr/>
        </p:nvCxnSpPr>
        <p:spPr>
          <a:xfrm>
            <a:off x="5148064" y="4725144"/>
            <a:ext cx="3989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="" xmlns:a16="http://schemas.microsoft.com/office/drawing/2014/main" id="{6F5ECE00-C8F5-5538-B09C-9D78791BA11B}"/>
              </a:ext>
            </a:extLst>
          </p:cNvPr>
          <p:cNvCxnSpPr/>
          <p:nvPr/>
        </p:nvCxnSpPr>
        <p:spPr>
          <a:xfrm>
            <a:off x="5148064" y="5301208"/>
            <a:ext cx="3989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文字方塊 16">
            <a:extLst>
              <a:ext uri="{FF2B5EF4-FFF2-40B4-BE49-F238E27FC236}">
                <a16:creationId xmlns="" xmlns:a16="http://schemas.microsoft.com/office/drawing/2014/main" id="{970B2721-E251-5103-124B-09B52CA19E61}"/>
              </a:ext>
            </a:extLst>
          </p:cNvPr>
          <p:cNvSpPr txBox="1"/>
          <p:nvPr/>
        </p:nvSpPr>
        <p:spPr>
          <a:xfrm>
            <a:off x="5553720" y="4509120"/>
            <a:ext cx="10345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標準化。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="" xmlns:a16="http://schemas.microsoft.com/office/drawing/2014/main" id="{970B2721-E251-5103-124B-09B52CA19E61}"/>
              </a:ext>
            </a:extLst>
          </p:cNvPr>
          <p:cNvSpPr txBox="1"/>
          <p:nvPr/>
        </p:nvSpPr>
        <p:spPr>
          <a:xfrm>
            <a:off x="5553720" y="5085184"/>
            <a:ext cx="261868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One-Hot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encoding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轉換。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模型的儲存與載入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None/>
            </a:pP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="" xmlns:a16="http://schemas.microsoft.com/office/drawing/2014/main" id="{50489A5C-E3E2-BF80-132B-7951F0EE10D2}"/>
              </a:ext>
            </a:extLst>
          </p:cNvPr>
          <p:cNvSpPr txBox="1">
            <a:spLocks/>
          </p:cNvSpPr>
          <p:nvPr/>
        </p:nvSpPr>
        <p:spPr>
          <a:xfrm>
            <a:off x="1181442" y="2497666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itchFamily="2" charset="2"/>
              <a:buChar char="Ø"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564904"/>
            <a:ext cx="6583363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97F29A2A-A411-EEB4-803B-E3B1DBD07554}"/>
              </a:ext>
            </a:extLst>
          </p:cNvPr>
          <p:cNvSpPr txBox="1"/>
          <p:nvPr/>
        </p:nvSpPr>
        <p:spPr>
          <a:xfrm>
            <a:off x="2051720" y="5085184"/>
            <a:ext cx="201622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訓練結束後儲存在指定檔案中。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="" xmlns:a16="http://schemas.microsoft.com/office/drawing/2014/main" id="{97F29A2A-A411-EEB4-803B-E3B1DBD07554}"/>
              </a:ext>
            </a:extLst>
          </p:cNvPr>
          <p:cNvSpPr txBox="1"/>
          <p:nvPr/>
        </p:nvSpPr>
        <p:spPr>
          <a:xfrm>
            <a:off x="4788024" y="5085184"/>
            <a:ext cx="273630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第二次執行會載入儲存的權重所以顯示載入成功。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23" name="圖案 22"/>
          <p:cNvCxnSpPr>
            <a:endCxn id="8" idx="1"/>
          </p:cNvCxnSpPr>
          <p:nvPr/>
        </p:nvCxnSpPr>
        <p:spPr>
          <a:xfrm rot="16200000" flipH="1">
            <a:off x="233953" y="3590583"/>
            <a:ext cx="2483406" cy="1152128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899592" y="2924944"/>
            <a:ext cx="4320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圖案 29"/>
          <p:cNvCxnSpPr>
            <a:endCxn id="9" idx="3"/>
          </p:cNvCxnSpPr>
          <p:nvPr/>
        </p:nvCxnSpPr>
        <p:spPr>
          <a:xfrm rot="5400000">
            <a:off x="7074713" y="4310663"/>
            <a:ext cx="1547302" cy="648072"/>
          </a:xfrm>
          <a:prstGeom prst="bentConnector2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 flipH="1">
            <a:off x="7884368" y="3861048"/>
            <a:ext cx="2880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715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建立模型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ClrTx/>
              <a:buNone/>
            </a:pPr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  <a:p>
            <a:pPr>
              <a:buClrTx/>
              <a:buFont typeface="Wingdings" pitchFamily="2" charset="2"/>
              <a:buChar char="Ø"/>
            </a:pP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492896"/>
            <a:ext cx="4032448" cy="3560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文字方塊 12">
            <a:extLst>
              <a:ext uri="{FF2B5EF4-FFF2-40B4-BE49-F238E27FC236}">
                <a16:creationId xmlns="" xmlns:a16="http://schemas.microsoft.com/office/drawing/2014/main" id="{97F29A2A-A411-EEB4-803B-E3B1DBD07554}"/>
              </a:ext>
            </a:extLst>
          </p:cNvPr>
          <p:cNvSpPr txBox="1"/>
          <p:nvPr/>
        </p:nvSpPr>
        <p:spPr>
          <a:xfrm>
            <a:off x="5652120" y="2564904"/>
            <a:ext cx="17281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匯入所需模組。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="" xmlns:a16="http://schemas.microsoft.com/office/drawing/2014/main" id="{97F29A2A-A411-EEB4-803B-E3B1DBD07554}"/>
              </a:ext>
            </a:extLst>
          </p:cNvPr>
          <p:cNvSpPr txBox="1"/>
          <p:nvPr/>
        </p:nvSpPr>
        <p:spPr>
          <a:xfrm>
            <a:off x="5580112" y="3933056"/>
            <a:ext cx="266429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建立卷積層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、池化層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、卷積層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、池化層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、平坦層、隱藏層、輸出層。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8" name="直線單箭頭接點 17"/>
          <p:cNvCxnSpPr>
            <a:endCxn id="13" idx="1"/>
          </p:cNvCxnSpPr>
          <p:nvPr/>
        </p:nvCxnSpPr>
        <p:spPr>
          <a:xfrm flipV="1">
            <a:off x="5220072" y="2749570"/>
            <a:ext cx="432048" cy="3135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>
            <a:endCxn id="15" idx="1"/>
          </p:cNvCxnSpPr>
          <p:nvPr/>
        </p:nvCxnSpPr>
        <p:spPr>
          <a:xfrm flipV="1">
            <a:off x="5220072" y="4394721"/>
            <a:ext cx="360040" cy="4239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建立模型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ClrTx/>
              <a:buNone/>
            </a:pPr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  <a:p>
            <a:pPr>
              <a:buClrTx/>
              <a:buFont typeface="Wingdings" pitchFamily="2" charset="2"/>
              <a:buChar char="Ø"/>
            </a:pP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="" xmlns:a16="http://schemas.microsoft.com/office/drawing/2014/main" id="{97F29A2A-A411-EEB4-803B-E3B1DBD07554}"/>
              </a:ext>
            </a:extLst>
          </p:cNvPr>
          <p:cNvSpPr txBox="1"/>
          <p:nvPr/>
        </p:nvSpPr>
        <p:spPr>
          <a:xfrm>
            <a:off x="5436096" y="4077072"/>
            <a:ext cx="17281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查看模型摘要。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92896"/>
            <a:ext cx="3184090" cy="359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直線單箭頭接點 10"/>
          <p:cNvCxnSpPr>
            <a:stCxn id="3074" idx="3"/>
            <a:endCxn id="15" idx="1"/>
          </p:cNvCxnSpPr>
          <p:nvPr/>
        </p:nvCxnSpPr>
        <p:spPr>
          <a:xfrm flipV="1">
            <a:off x="4803762" y="4261738"/>
            <a:ext cx="632334" cy="3004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進行訓練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None/>
            </a:pP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="" xmlns:a16="http://schemas.microsoft.com/office/drawing/2014/main" id="{50489A5C-E3E2-BF80-132B-7951F0EE10D2}"/>
              </a:ext>
            </a:extLst>
          </p:cNvPr>
          <p:cNvSpPr txBox="1">
            <a:spLocks/>
          </p:cNvSpPr>
          <p:nvPr/>
        </p:nvSpPr>
        <p:spPr>
          <a:xfrm>
            <a:off x="1181442" y="2497666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itchFamily="2" charset="2"/>
              <a:buChar char="Ø"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36912"/>
            <a:ext cx="5189801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97F29A2A-A411-EEB4-803B-E3B1DBD07554}"/>
              </a:ext>
            </a:extLst>
          </p:cNvPr>
          <p:cNvSpPr txBox="1"/>
          <p:nvPr/>
        </p:nvSpPr>
        <p:spPr>
          <a:xfrm>
            <a:off x="6444208" y="2924944"/>
            <a:ext cx="17281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定義訓練方式。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97F29A2A-A411-EEB4-803B-E3B1DBD07554}"/>
              </a:ext>
            </a:extLst>
          </p:cNvPr>
          <p:cNvSpPr txBox="1"/>
          <p:nvPr/>
        </p:nvSpPr>
        <p:spPr>
          <a:xfrm>
            <a:off x="6444208" y="4427820"/>
            <a:ext cx="122413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開始訓練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9" name="直線單箭頭接點 8"/>
          <p:cNvCxnSpPr>
            <a:endCxn id="6" idx="1"/>
          </p:cNvCxnSpPr>
          <p:nvPr/>
        </p:nvCxnSpPr>
        <p:spPr>
          <a:xfrm flipV="1">
            <a:off x="6228184" y="3109610"/>
            <a:ext cx="216024" cy="3135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>
            <a:endCxn id="7" idx="1"/>
          </p:cNvCxnSpPr>
          <p:nvPr/>
        </p:nvCxnSpPr>
        <p:spPr>
          <a:xfrm>
            <a:off x="6228184" y="4581128"/>
            <a:ext cx="216024" cy="3135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715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進行訓練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None/>
            </a:pP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="" xmlns:a16="http://schemas.microsoft.com/office/drawing/2014/main" id="{50489A5C-E3E2-BF80-132B-7951F0EE10D2}"/>
              </a:ext>
            </a:extLst>
          </p:cNvPr>
          <p:cNvSpPr txBox="1">
            <a:spLocks/>
          </p:cNvSpPr>
          <p:nvPr/>
        </p:nvSpPr>
        <p:spPr>
          <a:xfrm>
            <a:off x="1181442" y="2497666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itchFamily="2" charset="2"/>
              <a:buChar char="Ø"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492896"/>
            <a:ext cx="3310581" cy="367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文字方塊 11">
            <a:extLst>
              <a:ext uri="{FF2B5EF4-FFF2-40B4-BE49-F238E27FC236}">
                <a16:creationId xmlns="" xmlns:a16="http://schemas.microsoft.com/office/drawing/2014/main" id="{97F29A2A-A411-EEB4-803B-E3B1DBD07554}"/>
              </a:ext>
            </a:extLst>
          </p:cNvPr>
          <p:cNvSpPr txBox="1"/>
          <p:nvPr/>
        </p:nvSpPr>
        <p:spPr>
          <a:xfrm>
            <a:off x="5364088" y="2636912"/>
            <a:ext cx="216024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利用第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章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函式畫出結果圖。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="" xmlns:a16="http://schemas.microsoft.com/office/drawing/2014/main" id="{97F29A2A-A411-EEB4-803B-E3B1DBD07554}"/>
              </a:ext>
            </a:extLst>
          </p:cNvPr>
          <p:cNvSpPr txBox="1"/>
          <p:nvPr/>
        </p:nvSpPr>
        <p:spPr>
          <a:xfrm>
            <a:off x="5364088" y="4293096"/>
            <a:ext cx="216024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Accuracy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執行結果。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5" name="直線單箭頭接點 14"/>
          <p:cNvCxnSpPr>
            <a:endCxn id="12" idx="1"/>
          </p:cNvCxnSpPr>
          <p:nvPr/>
        </p:nvCxnSpPr>
        <p:spPr>
          <a:xfrm flipV="1">
            <a:off x="4644008" y="2960078"/>
            <a:ext cx="720080" cy="3687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>
            <a:endCxn id="13" idx="1"/>
          </p:cNvCxnSpPr>
          <p:nvPr/>
        </p:nvCxnSpPr>
        <p:spPr>
          <a:xfrm>
            <a:off x="4644008" y="4437112"/>
            <a:ext cx="720080" cy="4065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715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進行訓練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None/>
            </a:pP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="" xmlns:a16="http://schemas.microsoft.com/office/drawing/2014/main" id="{50489A5C-E3E2-BF80-132B-7951F0EE10D2}"/>
              </a:ext>
            </a:extLst>
          </p:cNvPr>
          <p:cNvSpPr txBox="1">
            <a:spLocks/>
          </p:cNvSpPr>
          <p:nvPr/>
        </p:nvSpPr>
        <p:spPr>
          <a:xfrm>
            <a:off x="1181442" y="2497666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itchFamily="2" charset="2"/>
              <a:buChar char="Ø"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="" xmlns:a16="http://schemas.microsoft.com/office/drawing/2014/main" id="{97F29A2A-A411-EEB4-803B-E3B1DBD07554}"/>
              </a:ext>
            </a:extLst>
          </p:cNvPr>
          <p:cNvSpPr txBox="1"/>
          <p:nvPr/>
        </p:nvSpPr>
        <p:spPr>
          <a:xfrm>
            <a:off x="5868144" y="3717032"/>
            <a:ext cx="216024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Loss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誤差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執行結果。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7" name="直線單箭頭接點 16"/>
          <p:cNvCxnSpPr>
            <a:endCxn id="13" idx="1"/>
          </p:cNvCxnSpPr>
          <p:nvPr/>
        </p:nvCxnSpPr>
        <p:spPr>
          <a:xfrm>
            <a:off x="5148064" y="3861048"/>
            <a:ext cx="720080" cy="4065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564904"/>
            <a:ext cx="3834785" cy="31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715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評估模型準確率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None/>
            </a:pP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="" xmlns:a16="http://schemas.microsoft.com/office/drawing/2014/main" id="{50489A5C-E3E2-BF80-132B-7951F0EE10D2}"/>
              </a:ext>
            </a:extLst>
          </p:cNvPr>
          <p:cNvSpPr txBox="1">
            <a:spLocks/>
          </p:cNvSpPr>
          <p:nvPr/>
        </p:nvSpPr>
        <p:spPr>
          <a:xfrm>
            <a:off x="1181442" y="2497666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itchFamily="2" charset="2"/>
              <a:buChar char="Ø"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="" xmlns:a16="http://schemas.microsoft.com/office/drawing/2014/main" id="{FFB25B5A-2D03-B598-BE0C-D1A44C2C84E9}"/>
              </a:ext>
            </a:extLst>
          </p:cNvPr>
          <p:cNvSpPr txBox="1"/>
          <p:nvPr/>
        </p:nvSpPr>
        <p:spPr>
          <a:xfrm>
            <a:off x="2195736" y="4221088"/>
            <a:ext cx="1800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準確率</a:t>
            </a: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0.725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924944"/>
            <a:ext cx="53244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肘形接點 14"/>
          <p:cNvCxnSpPr>
            <a:stCxn id="4098" idx="1"/>
            <a:endCxn id="10" idx="1"/>
          </p:cNvCxnSpPr>
          <p:nvPr/>
        </p:nvCxnSpPr>
        <p:spPr>
          <a:xfrm rot="10800000" flipH="1" flipV="1">
            <a:off x="1907704" y="3353568"/>
            <a:ext cx="288032" cy="1052185"/>
          </a:xfrm>
          <a:prstGeom prst="bentConnector3">
            <a:avLst>
              <a:gd name="adj1" fmla="val -79366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8283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進行預測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None/>
            </a:pP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="" xmlns:a16="http://schemas.microsoft.com/office/drawing/2014/main" id="{50489A5C-E3E2-BF80-132B-7951F0EE10D2}"/>
              </a:ext>
            </a:extLst>
          </p:cNvPr>
          <p:cNvSpPr txBox="1">
            <a:spLocks/>
          </p:cNvSpPr>
          <p:nvPr/>
        </p:nvSpPr>
        <p:spPr>
          <a:xfrm>
            <a:off x="1181442" y="2497666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itchFamily="2" charset="2"/>
              <a:buChar char="Ø"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="" xmlns:a16="http://schemas.microsoft.com/office/drawing/2014/main" id="{FFB25B5A-2D03-B598-BE0C-D1A44C2C84E9}"/>
              </a:ext>
            </a:extLst>
          </p:cNvPr>
          <p:cNvSpPr txBox="1"/>
          <p:nvPr/>
        </p:nvSpPr>
        <p:spPr>
          <a:xfrm>
            <a:off x="6084168" y="2636912"/>
            <a:ext cx="129614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執行預測。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36912"/>
            <a:ext cx="477393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文字方塊 15">
            <a:extLst>
              <a:ext uri="{FF2B5EF4-FFF2-40B4-BE49-F238E27FC236}">
                <a16:creationId xmlns="" xmlns:a16="http://schemas.microsoft.com/office/drawing/2014/main" id="{FFB25B5A-2D03-B598-BE0C-D1A44C2C84E9}"/>
              </a:ext>
            </a:extLst>
          </p:cNvPr>
          <p:cNvSpPr txBox="1"/>
          <p:nvPr/>
        </p:nvSpPr>
        <p:spPr>
          <a:xfrm>
            <a:off x="6084168" y="3212976"/>
            <a:ext cx="129614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預測結果。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="" xmlns:a16="http://schemas.microsoft.com/office/drawing/2014/main" id="{FFB25B5A-2D03-B598-BE0C-D1A44C2C84E9}"/>
              </a:ext>
            </a:extLst>
          </p:cNvPr>
          <p:cNvSpPr txBox="1"/>
          <p:nvPr/>
        </p:nvSpPr>
        <p:spPr>
          <a:xfrm>
            <a:off x="6084168" y="4077072"/>
            <a:ext cx="194421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使用第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章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函式顯示預測結果。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9" name="直線單箭頭接點 18"/>
          <p:cNvCxnSpPr>
            <a:endCxn id="14" idx="1"/>
          </p:cNvCxnSpPr>
          <p:nvPr/>
        </p:nvCxnSpPr>
        <p:spPr>
          <a:xfrm>
            <a:off x="5724128" y="2780928"/>
            <a:ext cx="360040" cy="4065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>
            <a:endCxn id="17" idx="1"/>
          </p:cNvCxnSpPr>
          <p:nvPr/>
        </p:nvCxnSpPr>
        <p:spPr>
          <a:xfrm flipV="1">
            <a:off x="5724128" y="4400238"/>
            <a:ext cx="360040" cy="3687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>
            <a:endCxn id="16" idx="1"/>
          </p:cNvCxnSpPr>
          <p:nvPr/>
        </p:nvCxnSpPr>
        <p:spPr>
          <a:xfrm>
            <a:off x="5724128" y="3356992"/>
            <a:ext cx="360040" cy="4065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715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有機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TM02900743[[fn=有機]]</Template>
  <TotalTime>1869</TotalTime>
  <Words>451</Words>
  <Application>Microsoft Office PowerPoint</Application>
  <PresentationFormat>如螢幕大小 (4:3)</PresentationFormat>
  <Paragraphs>82</Paragraphs>
  <Slides>20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有機</vt:lpstr>
      <vt:lpstr>Chapter10</vt:lpstr>
      <vt:lpstr>資料預處理</vt:lpstr>
      <vt:lpstr>建立模型</vt:lpstr>
      <vt:lpstr>建立模型</vt:lpstr>
      <vt:lpstr>進行訓練</vt:lpstr>
      <vt:lpstr>進行訓練</vt:lpstr>
      <vt:lpstr>進行訓練</vt:lpstr>
      <vt:lpstr>評估模型準確率</vt:lpstr>
      <vt:lpstr>進行預測</vt:lpstr>
      <vt:lpstr>進行預測</vt:lpstr>
      <vt:lpstr>查看預測機率</vt:lpstr>
      <vt:lpstr>查看預測機率</vt:lpstr>
      <vt:lpstr>顯示混淆矩陣</vt:lpstr>
      <vt:lpstr>顯示混淆矩陣</vt:lpstr>
      <vt:lpstr>建立3次卷積運算神經網路</vt:lpstr>
      <vt:lpstr>建立3次卷積運算神經網路</vt:lpstr>
      <vt:lpstr>建立3次卷積運算神經網路</vt:lpstr>
      <vt:lpstr>模型的儲存與載入</vt:lpstr>
      <vt:lpstr>模型的儲存與載入</vt:lpstr>
      <vt:lpstr>模型的儲存與載入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Chapter6</dc:title>
  <dc:creator>陳翰陞</dc:creator>
  <cp:lastModifiedBy>JCT-MEM</cp:lastModifiedBy>
  <cp:revision>113</cp:revision>
  <dcterms:created xsi:type="dcterms:W3CDTF">2024-03-23T11:59:55Z</dcterms:created>
  <dcterms:modified xsi:type="dcterms:W3CDTF">2024-04-26T16:50:45Z</dcterms:modified>
</cp:coreProperties>
</file>