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毅玲 盧" initials="毅盧" lastIdx="1" clrIdx="0">
    <p:extLst>
      <p:ext uri="{19B8F6BF-5375-455C-9EA6-DF929625EA0E}">
        <p15:presenceInfo xmlns="" xmlns:p15="http://schemas.microsoft.com/office/powerpoint/2012/main" userId="660bb147045d1a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26F8-3B66-415B-BC5D-3A4EBA464BDB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B470-A57A-44F5-9C6D-AA2A2853F2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76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5B470-A57A-44F5-9C6D-AA2A2853F2D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809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419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03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834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369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811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59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050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568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9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8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36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094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1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370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74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003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2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2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6018E75-0BBC-0C53-A162-15FF14978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Chapter8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D788A0BA-C38C-A743-4A0F-B8A395DC3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Keras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卷積神經網路辨識手寫數字</a:t>
            </a:r>
          </a:p>
        </p:txBody>
      </p:sp>
    </p:spTree>
    <p:extLst>
      <p:ext uri="{BB962C8B-B14F-4D97-AF65-F5344CB8AC3E}">
        <p14:creationId xmlns="" xmlns:p14="http://schemas.microsoft.com/office/powerpoint/2010/main" val="138080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492896"/>
            <a:ext cx="4032448" cy="357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D186F3EA-BF2C-9813-F459-E4A22727E521}"/>
              </a:ext>
            </a:extLst>
          </p:cNvPr>
          <p:cNvSpPr txBox="1"/>
          <p:nvPr/>
        </p:nvSpPr>
        <p:spPr>
          <a:xfrm>
            <a:off x="5436096" y="2492896"/>
            <a:ext cx="25922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定義訓練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Loss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cross_entropy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交叉</a:t>
            </a:r>
            <a:r>
              <a:rPr lang="zh-TW" altLang="en-US" sz="1200" b="0" i="0" dirty="0">
                <a:solidFill>
                  <a:srgbClr val="1F1F1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熵，訓練較果比較好</a:t>
            </a:r>
            <a:r>
              <a:rPr lang="zh-TW" altLang="en-US" sz="1200" b="0" i="0" dirty="0" smtClean="0">
                <a:solidFill>
                  <a:srgbClr val="1F1F1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b="0" i="0" dirty="0">
              <a:solidFill>
                <a:srgbClr val="1F1F1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Optimizer</a:t>
            </a:r>
            <a:r>
              <a:rPr lang="zh-TW" altLang="en-US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200" dirty="0" err="1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adam</a:t>
            </a:r>
            <a:r>
              <a:rPr lang="zh-TW" altLang="en-US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，模型訓練更快收斂，提高準確率</a:t>
            </a:r>
            <a:r>
              <a:rPr lang="zh-TW" altLang="en-US" sz="1200" dirty="0" smtClean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dirty="0">
              <a:solidFill>
                <a:srgbClr val="1F1F1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Metrics</a:t>
            </a:r>
            <a:r>
              <a:rPr lang="zh-TW" altLang="en-US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accuracy</a:t>
            </a:r>
            <a:r>
              <a:rPr lang="zh-TW" altLang="en-US" sz="1200" dirty="0">
                <a:solidFill>
                  <a:srgbClr val="1F1F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方式評估模型。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A65BEC4D-6B8B-5A7E-0C2F-6BA164C12AF1}"/>
              </a:ext>
            </a:extLst>
          </p:cNvPr>
          <p:cNvSpPr txBox="1"/>
          <p:nvPr/>
        </p:nvSpPr>
        <p:spPr>
          <a:xfrm>
            <a:off x="5436096" y="4005064"/>
            <a:ext cx="324036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x_Train_normalize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(features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數字影像特徵值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y_Train_OneHot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(label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數字影像真實值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validation_split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=0.2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訓練與驗證資料比例，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60000X0.8=48000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筆訓練資料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60000X0.2=12000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筆驗證資料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epochs=10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訓練週期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batch_size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=300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每一批次筆數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verbose=2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顯示訓練過程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單箭頭接點 20"/>
          <p:cNvCxnSpPr>
            <a:endCxn id="17" idx="1"/>
          </p:cNvCxnSpPr>
          <p:nvPr/>
        </p:nvCxnSpPr>
        <p:spPr>
          <a:xfrm>
            <a:off x="5076056" y="3068960"/>
            <a:ext cx="360040" cy="24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8" idx="1"/>
          </p:cNvCxnSpPr>
          <p:nvPr/>
        </p:nvCxnSpPr>
        <p:spPr>
          <a:xfrm>
            <a:off x="5076056" y="4869160"/>
            <a:ext cx="360040" cy="1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5068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7D8A7239-83F6-632C-B7A4-F01D9B6E36C8}"/>
              </a:ext>
            </a:extLst>
          </p:cNvPr>
          <p:cNvSpPr txBox="1"/>
          <p:nvPr/>
        </p:nvSpPr>
        <p:spPr>
          <a:xfrm>
            <a:off x="2267744" y="4581128"/>
            <a:ext cx="484890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matplotlib.pyplot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show_train_history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函數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訓練過程所產生的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train_history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訓練資料執行結果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驗證資料執行結果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顯示圖的標題。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軸標籤。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軸標籤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’Epoch’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設定圖例顯示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’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train’,’validation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’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，位置在左上角。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肘形接點 19"/>
          <p:cNvCxnSpPr>
            <a:stCxn id="2051" idx="1"/>
            <a:endCxn id="17" idx="1"/>
          </p:cNvCxnSpPr>
          <p:nvPr/>
        </p:nvCxnSpPr>
        <p:spPr>
          <a:xfrm rot="10800000" flipH="1" flipV="1">
            <a:off x="1619672" y="3501007"/>
            <a:ext cx="648072" cy="1880339"/>
          </a:xfrm>
          <a:prstGeom prst="bentConnector3">
            <a:avLst>
              <a:gd name="adj1" fmla="val -3527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708920"/>
            <a:ext cx="4166476" cy="33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439667A7-5200-4DBD-F7B8-5838B7DFB772}"/>
              </a:ext>
            </a:extLst>
          </p:cNvPr>
          <p:cNvSpPr txBox="1"/>
          <p:nvPr/>
        </p:nvSpPr>
        <p:spPr>
          <a:xfrm>
            <a:off x="5580112" y="3861048"/>
            <a:ext cx="295232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accuracy(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訓練的準確率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有訓練過的資料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val_accuracy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驗證的準確率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沒訓練過的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2" name="直線單箭頭接點 21"/>
          <p:cNvCxnSpPr>
            <a:stCxn id="5" idx="3"/>
            <a:endCxn id="17" idx="1"/>
          </p:cNvCxnSpPr>
          <p:nvPr/>
        </p:nvCxnSpPr>
        <p:spPr>
          <a:xfrm>
            <a:off x="5282093" y="4379231"/>
            <a:ext cx="298019" cy="20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進行訓練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4248003" cy="34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D0A8F692-35AC-94FA-6FFE-5A18D212DC00}"/>
              </a:ext>
            </a:extLst>
          </p:cNvPr>
          <p:cNvSpPr txBox="1"/>
          <p:nvPr/>
        </p:nvSpPr>
        <p:spPr>
          <a:xfrm>
            <a:off x="5652120" y="3573016"/>
            <a:ext cx="25922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誤差越來越低。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在訓練後期：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loss(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訓練的誤差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val_loss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驗證的誤差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20" name="直線單箭頭接點 19"/>
          <p:cNvCxnSpPr>
            <a:stCxn id="4098" idx="3"/>
            <a:endCxn id="17" idx="1"/>
          </p:cNvCxnSpPr>
          <p:nvPr/>
        </p:nvCxnSpPr>
        <p:spPr>
          <a:xfrm flipV="1">
            <a:off x="5363619" y="4311680"/>
            <a:ext cx="288501" cy="30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評估模型準確率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34523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/>
          <p:cNvSpPr txBox="1"/>
          <p:nvPr/>
        </p:nvSpPr>
        <p:spPr>
          <a:xfrm>
            <a:off x="1403648" y="4149080"/>
            <a:ext cx="67687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model.evaluate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進行評估模型準確率，結果儲存在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scores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顯示準確率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0.9913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肘形接點 19"/>
          <p:cNvCxnSpPr>
            <a:stCxn id="5122" idx="1"/>
            <a:endCxn id="17" idx="1"/>
          </p:cNvCxnSpPr>
          <p:nvPr/>
        </p:nvCxnSpPr>
        <p:spPr>
          <a:xfrm rot="10800000" flipV="1">
            <a:off x="1403648" y="3176971"/>
            <a:ext cx="72008" cy="1433773"/>
          </a:xfrm>
          <a:prstGeom prst="bentConnector3">
            <a:avLst>
              <a:gd name="adj1" fmla="val 41746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進行預測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4248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796136" y="2780928"/>
            <a:ext cx="23762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model.predict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預測，顯示前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筆資料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1" name="直線單箭頭接點 10"/>
          <p:cNvCxnSpPr>
            <a:endCxn id="9" idx="1"/>
          </p:cNvCxnSpPr>
          <p:nvPr/>
        </p:nvCxnSpPr>
        <p:spPr>
          <a:xfrm>
            <a:off x="5436096" y="3068960"/>
            <a:ext cx="360040" cy="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796136" y="4725144"/>
            <a:ext cx="25922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章建立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的函數顯示預測結果。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4" name="直線單箭頭接點 13"/>
          <p:cNvCxnSpPr>
            <a:endCxn id="12" idx="1"/>
          </p:cNvCxnSpPr>
          <p:nvPr/>
        </p:nvCxnSpPr>
        <p:spPr>
          <a:xfrm>
            <a:off x="5436096" y="5013176"/>
            <a:ext cx="360040" cy="35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進行預測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847250" cy="30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顯示混淆矩陣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564905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5148064" y="2996952"/>
            <a:ext cx="30243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匯入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pandas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模組。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pd.crosstab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建議混淆矩陣，參數為測試資料真實值及預測結果，設定行跟列的名稱。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對角線為預測正確，其他非對角線代表預測錯誤。</a:t>
            </a:r>
          </a:p>
        </p:txBody>
      </p:sp>
      <p:cxnSp>
        <p:nvCxnSpPr>
          <p:cNvPr id="9" name="直線單箭頭接點 8"/>
          <p:cNvCxnSpPr>
            <a:stCxn id="8194" idx="3"/>
            <a:endCxn id="7" idx="1"/>
          </p:cNvCxnSpPr>
          <p:nvPr/>
        </p:nvCxnSpPr>
        <p:spPr>
          <a:xfrm>
            <a:off x="4860033" y="4149081"/>
            <a:ext cx="288031" cy="2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CNN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卷積神經網路簡介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影像特徵提取：透過卷積層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、池化層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、卷積層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、池化層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，提取影像特徵。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完全連結神經網路：包含平坦層、隱藏層、輸出層，所組成的類神經網路。</a:t>
            </a:r>
          </a:p>
          <a:p>
            <a:endParaRPr lang="zh-TW" altLang="en-US" dirty="0"/>
          </a:p>
        </p:txBody>
      </p:sp>
      <p:pic>
        <p:nvPicPr>
          <p:cNvPr id="4" name="Picture 2" descr="https://2.bp.blogspot.com/-lo4ANmafiQM/WVpEeo68VPI/AAAAAAAAWxE/7FJBUGp-GrQFL5fUYEg6tQAJWXUHrtgWgCLcBGAs/s1600/381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27517"/>
            <a:ext cx="7056784" cy="2093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CNN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卷積神經網路簡介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卷積運算：將原本一個影像透過卷積運算產生多個影像。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先以隨機方式產生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3X3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fliter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weight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要轉換的影像由左至右，由上而下，依序選取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3x3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矩陣。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影像選取矩陣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(3X3)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fliter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weight(3X3)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乘積，計算產生第一列、第一行數值。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21088"/>
            <a:ext cx="5040560" cy="193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CNN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卷積神經網路簡介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使用單一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fliter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weight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卷積運算產生影像：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數字影像大小為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28x28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隨機產生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5x5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濾鏡，進行卷積運算。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卷積運算不會改變影像大小，幫助提取輸入的不同特徵。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使用多個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fliter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weight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卷積運算產生影像：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產生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，產生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個影像，每個影像提取不同特徵值。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ClrTx/>
              <a:buFont typeface="Wingdings" pitchFamily="2" charset="2"/>
              <a:buChar char="Ø"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CNN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卷積神經網路簡介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Max-Pool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池化運算：</a:t>
            </a:r>
            <a:endParaRPr lang="en-US" altLang="zh-TW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池化運算可以將影像縮減取樣</a:t>
            </a:r>
            <a:r>
              <a:rPr lang="en-US" altLang="zh-TW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(4x4</a:t>
            </a: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en-US" altLang="zh-TW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2x2)</a:t>
            </a: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，但不會改變影像數量。</a:t>
            </a:r>
            <a:endParaRPr lang="en-US" altLang="zh-TW" sz="1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減少需處理的資料點：減少運算時間。</a:t>
            </a:r>
            <a:endParaRPr lang="en-US" altLang="zh-TW" sz="1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讓影像位置差異變小：減少影像大小，讓數字位置差異變小。</a:t>
            </a:r>
            <a:endParaRPr lang="en-US" altLang="zh-TW" sz="1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參數的數量與計算量下降：一定程度控制</a:t>
            </a:r>
            <a:r>
              <a:rPr lang="en-US" altLang="zh-TW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overfitting</a:t>
            </a: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ClrTx/>
              <a:buFont typeface="Wingdings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EFA63458-6E52-ECED-19FA-068B531E8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0936168"/>
              </p:ext>
            </p:extLst>
          </p:nvPr>
        </p:nvGraphicFramePr>
        <p:xfrm>
          <a:off x="1907704" y="4454410"/>
          <a:ext cx="2160240" cy="17281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0060">
                  <a:extLst>
                    <a:ext uri="{9D8B030D-6E8A-4147-A177-3AD203B41FA5}">
                      <a16:colId xmlns="" xmlns:a16="http://schemas.microsoft.com/office/drawing/2014/main" val="3329293777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3339597119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1962187769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170299079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30537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45532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53888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46228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E16C63F3-5B39-5BCE-471D-799BAAD08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9480576"/>
              </p:ext>
            </p:extLst>
          </p:nvPr>
        </p:nvGraphicFramePr>
        <p:xfrm>
          <a:off x="5868144" y="4464437"/>
          <a:ext cx="1080000" cy="86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365426250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72942142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6366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2334414"/>
                  </a:ext>
                </a:extLst>
              </a:tr>
            </a:tbl>
          </a:graphicData>
        </a:graphic>
      </p:graphicFrame>
      <p:cxnSp>
        <p:nvCxnSpPr>
          <p:cNvPr id="10" name="直線單箭頭接點 9">
            <a:extLst>
              <a:ext uri="{FF2B5EF4-FFF2-40B4-BE49-F238E27FC236}">
                <a16:creationId xmlns="" xmlns:a16="http://schemas.microsoft.com/office/drawing/2014/main" id="{DA8909BC-8F08-F6AC-3596-22CBEF0AA680}"/>
              </a:ext>
            </a:extLst>
          </p:cNvPr>
          <p:cNvCxnSpPr>
            <a:cxnSpLocks/>
          </p:cNvCxnSpPr>
          <p:nvPr/>
        </p:nvCxnSpPr>
        <p:spPr>
          <a:xfrm>
            <a:off x="2843808" y="4638797"/>
            <a:ext cx="3168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71D27691-2A31-6196-8A62-90DCDFF5F25D}"/>
              </a:ext>
            </a:extLst>
          </p:cNvPr>
          <p:cNvSpPr txBox="1"/>
          <p:nvPr/>
        </p:nvSpPr>
        <p:spPr>
          <a:xfrm>
            <a:off x="4247964" y="4711771"/>
            <a:ext cx="1476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Max-Pool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最大數值為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5BD3AAF-65D9-E301-B6AE-D4DBEE4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建立模型步驟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F4AF100-6BCE-9F5B-68EE-751DF953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7666"/>
            <a:ext cx="6798736" cy="34449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5E0E0CD1-8770-BBB7-A207-6CECEBC34F0B}"/>
              </a:ext>
            </a:extLst>
          </p:cNvPr>
          <p:cNvGrpSpPr/>
          <p:nvPr/>
        </p:nvGrpSpPr>
        <p:grpSpPr>
          <a:xfrm>
            <a:off x="611560" y="2547541"/>
            <a:ext cx="8053508" cy="3345246"/>
            <a:chOff x="811215" y="2511080"/>
            <a:chExt cx="8053508" cy="3345246"/>
          </a:xfrm>
        </p:grpSpPr>
        <p:sp>
          <p:nvSpPr>
            <p:cNvPr id="11" name="箭號: 上彎 10">
              <a:extLst>
                <a:ext uri="{FF2B5EF4-FFF2-40B4-BE49-F238E27FC236}">
                  <a16:creationId xmlns="" xmlns:a16="http://schemas.microsoft.com/office/drawing/2014/main" id="{67EA11B0-45A8-9F4D-E4CE-D0323C450C41}"/>
                </a:ext>
              </a:extLst>
            </p:cNvPr>
            <p:cNvSpPr/>
            <p:nvPr/>
          </p:nvSpPr>
          <p:spPr>
            <a:xfrm rot="5400000">
              <a:off x="1233141" y="308396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: 圖案 11">
              <a:extLst>
                <a:ext uri="{FF2B5EF4-FFF2-40B4-BE49-F238E27FC236}">
                  <a16:creationId xmlns="" xmlns:a16="http://schemas.microsoft.com/office/drawing/2014/main" id="{04A37E4A-E642-194D-A230-108B6196DB97}"/>
                </a:ext>
              </a:extLst>
            </p:cNvPr>
            <p:cNvSpPr/>
            <p:nvPr/>
          </p:nvSpPr>
          <p:spPr>
            <a:xfrm>
              <a:off x="811215" y="251108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資料預處理</a:t>
              </a: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="" xmlns:a16="http://schemas.microsoft.com/office/drawing/2014/main" id="{6262316B-86A9-301B-6892-A9E585C3CC3E}"/>
                </a:ext>
              </a:extLst>
            </p:cNvPr>
            <p:cNvSpPr/>
            <p:nvPr/>
          </p:nvSpPr>
          <p:spPr>
            <a:xfrm>
              <a:off x="2310905" y="2594238"/>
              <a:ext cx="2017314" cy="492193"/>
            </a:xfrm>
            <a:custGeom>
              <a:avLst/>
              <a:gdLst>
                <a:gd name="connsiteX0" fmla="*/ 0 w 1663782"/>
                <a:gd name="connsiteY0" fmla="*/ 0 h 492193"/>
                <a:gd name="connsiteX1" fmla="*/ 1663782 w 1663782"/>
                <a:gd name="connsiteY1" fmla="*/ 0 h 492193"/>
                <a:gd name="connsiteX2" fmla="*/ 1663782 w 1663782"/>
                <a:gd name="connsiteY2" fmla="*/ 492193 h 492193"/>
                <a:gd name="connsiteX3" fmla="*/ 0 w 1663782"/>
                <a:gd name="connsiteY3" fmla="*/ 492193 h 492193"/>
                <a:gd name="connsiteX4" fmla="*/ 0 w 1663782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782" h="492193">
                  <a:moveTo>
                    <a:pt x="0" y="0"/>
                  </a:moveTo>
                  <a:lnTo>
                    <a:pt x="1663782" y="0"/>
                  </a:lnTo>
                  <a:lnTo>
                    <a:pt x="1663782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產生</a:t>
              </a:r>
              <a:r>
                <a:rPr lang="en-US" altLang="zh-TW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Feature</a:t>
              </a: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en-US" altLang="zh-TW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Label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箭號: 上彎 13">
              <a:extLst>
                <a:ext uri="{FF2B5EF4-FFF2-40B4-BE49-F238E27FC236}">
                  <a16:creationId xmlns="" xmlns:a16="http://schemas.microsoft.com/office/drawing/2014/main" id="{B42A9841-D5E4-1943-31A0-54B1E9178AF1}"/>
                </a:ext>
              </a:extLst>
            </p:cNvPr>
            <p:cNvSpPr/>
            <p:nvPr/>
          </p:nvSpPr>
          <p:spPr>
            <a:xfrm rot="5400000">
              <a:off x="2338707" y="376803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手繪多邊形: 圖案 14">
              <a:extLst>
                <a:ext uri="{FF2B5EF4-FFF2-40B4-BE49-F238E27FC236}">
                  <a16:creationId xmlns="" xmlns:a16="http://schemas.microsoft.com/office/drawing/2014/main" id="{EA2BB966-991A-233A-9041-D0174ECC0C30}"/>
                </a:ext>
              </a:extLst>
            </p:cNvPr>
            <p:cNvSpPr/>
            <p:nvPr/>
          </p:nvSpPr>
          <p:spPr>
            <a:xfrm>
              <a:off x="1916781" y="319515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建立模型</a:t>
              </a:r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="" xmlns:a16="http://schemas.microsoft.com/office/drawing/2014/main" id="{06A4B3C0-219A-C825-4F6F-3E5EE201FE5E}"/>
                </a:ext>
              </a:extLst>
            </p:cNvPr>
            <p:cNvSpPr/>
            <p:nvPr/>
          </p:nvSpPr>
          <p:spPr>
            <a:xfrm>
              <a:off x="3403769" y="3253229"/>
              <a:ext cx="2364610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建立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卷積神經網路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箭號: 上彎 16">
              <a:extLst>
                <a:ext uri="{FF2B5EF4-FFF2-40B4-BE49-F238E27FC236}">
                  <a16:creationId xmlns="" xmlns:a16="http://schemas.microsoft.com/office/drawing/2014/main" id="{77354C58-3FD2-3F58-8AFB-5745039B0C1F}"/>
                </a:ext>
              </a:extLst>
            </p:cNvPr>
            <p:cNvSpPr/>
            <p:nvPr/>
          </p:nvSpPr>
          <p:spPr>
            <a:xfrm rot="5400000">
              <a:off x="3444274" y="445210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手繪多邊形: 圖案 17">
              <a:extLst>
                <a:ext uri="{FF2B5EF4-FFF2-40B4-BE49-F238E27FC236}">
                  <a16:creationId xmlns="" xmlns:a16="http://schemas.microsoft.com/office/drawing/2014/main" id="{B50E8C78-9C68-5A2A-2E50-B5005E719CA7}"/>
                </a:ext>
              </a:extLst>
            </p:cNvPr>
            <p:cNvSpPr/>
            <p:nvPr/>
          </p:nvSpPr>
          <p:spPr>
            <a:xfrm>
              <a:off x="3022347" y="387922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訓練模型</a:t>
              </a:r>
            </a:p>
          </p:txBody>
        </p:sp>
        <p:sp>
          <p:nvSpPr>
            <p:cNvPr id="19" name="手繪多邊形: 圖案 18">
              <a:extLst>
                <a:ext uri="{FF2B5EF4-FFF2-40B4-BE49-F238E27FC236}">
                  <a16:creationId xmlns="" xmlns:a16="http://schemas.microsoft.com/office/drawing/2014/main" id="{50A02D03-9C93-C5DD-F04F-09F64A553E7D}"/>
                </a:ext>
              </a:extLst>
            </p:cNvPr>
            <p:cNvSpPr/>
            <p:nvPr/>
          </p:nvSpPr>
          <p:spPr>
            <a:xfrm>
              <a:off x="4515315" y="3937299"/>
              <a:ext cx="3629328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輸入</a:t>
              </a:r>
              <a:r>
                <a:rPr lang="en-US" altLang="zh-TW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Feature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Label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，執行</a:t>
              </a:r>
              <a:r>
                <a:rPr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次訓練週期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箭號: 上彎 19">
              <a:extLst>
                <a:ext uri="{FF2B5EF4-FFF2-40B4-BE49-F238E27FC236}">
                  <a16:creationId xmlns="" xmlns:a16="http://schemas.microsoft.com/office/drawing/2014/main" id="{E9EB2C0A-D5B4-3059-4219-5E29334803E6}"/>
                </a:ext>
              </a:extLst>
            </p:cNvPr>
            <p:cNvSpPr/>
            <p:nvPr/>
          </p:nvSpPr>
          <p:spPr>
            <a:xfrm rot="5400000">
              <a:off x="4549840" y="5136176"/>
              <a:ext cx="516803" cy="58836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手繪多邊形: 圖案 20">
              <a:extLst>
                <a:ext uri="{FF2B5EF4-FFF2-40B4-BE49-F238E27FC236}">
                  <a16:creationId xmlns="" xmlns:a16="http://schemas.microsoft.com/office/drawing/2014/main" id="{0E7378D1-4538-B493-44D3-769B0470CC0C}"/>
                </a:ext>
              </a:extLst>
            </p:cNvPr>
            <p:cNvSpPr/>
            <p:nvPr/>
          </p:nvSpPr>
          <p:spPr>
            <a:xfrm>
              <a:off x="4127914" y="456329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評估模型準確率</a:t>
              </a:r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="" xmlns:a16="http://schemas.microsoft.com/office/drawing/2014/main" id="{F4541E57-6CB3-3DE2-DEA2-24CA6437C50C}"/>
                </a:ext>
              </a:extLst>
            </p:cNvPr>
            <p:cNvSpPr/>
            <p:nvPr/>
          </p:nvSpPr>
          <p:spPr>
            <a:xfrm>
              <a:off x="5626861" y="4621369"/>
              <a:ext cx="2949830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使用測試資料，評估模型準確率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="" xmlns:a16="http://schemas.microsoft.com/office/drawing/2014/main" id="{10075D15-B4D7-3C54-18DD-1CAD08553BA9}"/>
                </a:ext>
              </a:extLst>
            </p:cNvPr>
            <p:cNvSpPr/>
            <p:nvPr/>
          </p:nvSpPr>
          <p:spPr>
            <a:xfrm>
              <a:off x="5233480" y="5247360"/>
              <a:ext cx="1440002" cy="608966"/>
            </a:xfrm>
            <a:custGeom>
              <a:avLst/>
              <a:gdLst>
                <a:gd name="connsiteX0" fmla="*/ 0 w 1440002"/>
                <a:gd name="connsiteY0" fmla="*/ 101515 h 608966"/>
                <a:gd name="connsiteX1" fmla="*/ 101515 w 1440002"/>
                <a:gd name="connsiteY1" fmla="*/ 0 h 608966"/>
                <a:gd name="connsiteX2" fmla="*/ 1338487 w 1440002"/>
                <a:gd name="connsiteY2" fmla="*/ 0 h 608966"/>
                <a:gd name="connsiteX3" fmla="*/ 1440002 w 1440002"/>
                <a:gd name="connsiteY3" fmla="*/ 101515 h 608966"/>
                <a:gd name="connsiteX4" fmla="*/ 1440002 w 1440002"/>
                <a:gd name="connsiteY4" fmla="*/ 507451 h 608966"/>
                <a:gd name="connsiteX5" fmla="*/ 1338487 w 1440002"/>
                <a:gd name="connsiteY5" fmla="*/ 608966 h 608966"/>
                <a:gd name="connsiteX6" fmla="*/ 101515 w 1440002"/>
                <a:gd name="connsiteY6" fmla="*/ 608966 h 608966"/>
                <a:gd name="connsiteX7" fmla="*/ 0 w 1440002"/>
                <a:gd name="connsiteY7" fmla="*/ 507451 h 608966"/>
                <a:gd name="connsiteX8" fmla="*/ 0 w 1440002"/>
                <a:gd name="connsiteY8" fmla="*/ 101515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002" h="608966">
                  <a:moveTo>
                    <a:pt x="0" y="101515"/>
                  </a:moveTo>
                  <a:cubicBezTo>
                    <a:pt x="0" y="45450"/>
                    <a:pt x="45450" y="0"/>
                    <a:pt x="101515" y="0"/>
                  </a:cubicBezTo>
                  <a:lnTo>
                    <a:pt x="1338487" y="0"/>
                  </a:lnTo>
                  <a:cubicBezTo>
                    <a:pt x="1394552" y="0"/>
                    <a:pt x="1440002" y="45450"/>
                    <a:pt x="1440002" y="101515"/>
                  </a:cubicBezTo>
                  <a:lnTo>
                    <a:pt x="1440002" y="507451"/>
                  </a:lnTo>
                  <a:cubicBezTo>
                    <a:pt x="1440002" y="563516"/>
                    <a:pt x="1394552" y="608966"/>
                    <a:pt x="1338487" y="608966"/>
                  </a:cubicBezTo>
                  <a:lnTo>
                    <a:pt x="101515" y="608966"/>
                  </a:lnTo>
                  <a:cubicBezTo>
                    <a:pt x="45450" y="608966"/>
                    <a:pt x="0" y="563516"/>
                    <a:pt x="0" y="507451"/>
                  </a:cubicBezTo>
                  <a:lnTo>
                    <a:pt x="0" y="1015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073" tIns="83073" rIns="83073" bIns="8307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進行預測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="" xmlns:a16="http://schemas.microsoft.com/office/drawing/2014/main" id="{61128C19-1F9D-D3E1-41E9-2FD41400363E}"/>
                </a:ext>
              </a:extLst>
            </p:cNvPr>
            <p:cNvSpPr/>
            <p:nvPr/>
          </p:nvSpPr>
          <p:spPr>
            <a:xfrm>
              <a:off x="6666393" y="5305439"/>
              <a:ext cx="2198330" cy="492193"/>
            </a:xfrm>
            <a:custGeom>
              <a:avLst/>
              <a:gdLst>
                <a:gd name="connsiteX0" fmla="*/ 0 w 632749"/>
                <a:gd name="connsiteY0" fmla="*/ 0 h 492193"/>
                <a:gd name="connsiteX1" fmla="*/ 632749 w 632749"/>
                <a:gd name="connsiteY1" fmla="*/ 0 h 492193"/>
                <a:gd name="connsiteX2" fmla="*/ 632749 w 632749"/>
                <a:gd name="connsiteY2" fmla="*/ 492193 h 492193"/>
                <a:gd name="connsiteX3" fmla="*/ 0 w 632749"/>
                <a:gd name="connsiteY3" fmla="*/ 492193 h 492193"/>
                <a:gd name="connsiteX4" fmla="*/ 0 w 632749"/>
                <a:gd name="connsiteY4" fmla="*/ 0 h 4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49" h="492193">
                  <a:moveTo>
                    <a:pt x="0" y="0"/>
                  </a:moveTo>
                  <a:lnTo>
                    <a:pt x="632749" y="0"/>
                  </a:lnTo>
                  <a:lnTo>
                    <a:pt x="632749" y="492193"/>
                  </a:lnTo>
                  <a:lnTo>
                    <a:pt x="0" y="492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285750" lvl="1" indent="-28575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TW" altLang="en-US" sz="1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輸入測試資料進行預測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5010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資料預處理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4104456" cy="30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5796136" y="2636912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匯入所需模組。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96136" y="3429000"/>
            <a:ext cx="18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讀取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mnist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96136" y="3933056"/>
            <a:ext cx="2304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將特徵值轉換為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28X28X1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的四維矩陣。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796136" y="472514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特徵值標準化。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796136" y="5229200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真實值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One-Hot encoding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轉換。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8" name="直線單箭頭接點 17"/>
          <p:cNvCxnSpPr>
            <a:endCxn id="12" idx="1"/>
          </p:cNvCxnSpPr>
          <p:nvPr/>
        </p:nvCxnSpPr>
        <p:spPr>
          <a:xfrm flipV="1">
            <a:off x="5292080" y="2821578"/>
            <a:ext cx="504056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endCxn id="13" idx="1"/>
          </p:cNvCxnSpPr>
          <p:nvPr/>
        </p:nvCxnSpPr>
        <p:spPr>
          <a:xfrm flipV="1">
            <a:off x="5292080" y="3613666"/>
            <a:ext cx="504056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4" idx="1"/>
          </p:cNvCxnSpPr>
          <p:nvPr/>
        </p:nvCxnSpPr>
        <p:spPr>
          <a:xfrm flipV="1">
            <a:off x="5292080" y="4256222"/>
            <a:ext cx="504056" cy="36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15" idx="1"/>
          </p:cNvCxnSpPr>
          <p:nvPr/>
        </p:nvCxnSpPr>
        <p:spPr>
          <a:xfrm>
            <a:off x="5292080" y="4869160"/>
            <a:ext cx="504056" cy="4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16" idx="1"/>
          </p:cNvCxnSpPr>
          <p:nvPr/>
        </p:nvCxnSpPr>
        <p:spPr>
          <a:xfrm>
            <a:off x="5292080" y="5301208"/>
            <a:ext cx="504056" cy="25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建立模型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4320480" cy="30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/>
          <p:cNvSpPr txBox="1"/>
          <p:nvPr/>
        </p:nvSpPr>
        <p:spPr>
          <a:xfrm>
            <a:off x="5580112" y="2564904"/>
            <a:ext cx="115212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匯入相關模組。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580112" y="2924944"/>
            <a:ext cx="302433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建立線性堆疊模型。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建立卷積層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，建立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fliter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wight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，每個大小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5X5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，影像大小不改變，第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維度代表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28X28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大小，第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維度為單色灰階影像，激活函數為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Relu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建立池化層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，將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28X28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影像縮小為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14X14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影像。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建立卷積層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，建立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fliter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wight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，每個大小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5X5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，影像大小不改變，激活函數為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Relu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建立池化層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，將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14X14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影像縮小為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7X7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影像。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Dropout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從神經網路隨機放棄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25%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神經元。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建立平坦層，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36X36X7=1764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神經元。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建立隱藏層，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128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個神經元。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Dropout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從神經網路隨機放棄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50%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神經元。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建立輸出層，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個神經元對應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0~9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，激活函數為</a:t>
            </a:r>
            <a:r>
              <a:rPr lang="en-US" altLang="zh-TW" sz="1200" dirty="0" err="1" smtClean="0">
                <a:latin typeface="標楷體" pitchFamily="65" charset="-120"/>
                <a:ea typeface="標楷體" pitchFamily="65" charset="-120"/>
              </a:rPr>
              <a:t>Softmax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2" name="直線單箭頭接點 21"/>
          <p:cNvCxnSpPr>
            <a:endCxn id="17" idx="1"/>
          </p:cNvCxnSpPr>
          <p:nvPr/>
        </p:nvCxnSpPr>
        <p:spPr>
          <a:xfrm flipV="1">
            <a:off x="5364088" y="2703404"/>
            <a:ext cx="216024" cy="5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20" idx="1"/>
          </p:cNvCxnSpPr>
          <p:nvPr/>
        </p:nvCxnSpPr>
        <p:spPr>
          <a:xfrm>
            <a:off x="5364088" y="4509120"/>
            <a:ext cx="216024" cy="123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建立模型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50489A5C-E3E2-BF80-132B-7951F0EE10D2}"/>
              </a:ext>
            </a:extLst>
          </p:cNvPr>
          <p:cNvSpPr txBox="1">
            <a:spLocks/>
          </p:cNvSpPr>
          <p:nvPr/>
        </p:nvSpPr>
        <p:spPr>
          <a:xfrm>
            <a:off x="1181442" y="249766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3570269" cy="3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1547664" y="3140968"/>
            <a:ext cx="3096344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547664" y="3789040"/>
            <a:ext cx="3096344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547664" y="4581128"/>
            <a:ext cx="3096344" cy="79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364088" y="3212976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卷積層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、池化層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64088" y="3933056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卷積層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、池化層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64088" y="4653136"/>
            <a:ext cx="216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神經網路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平坦層、隱藏層、輸出層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單箭頭接點 18"/>
          <p:cNvCxnSpPr>
            <a:stCxn id="11" idx="3"/>
            <a:endCxn id="14" idx="1"/>
          </p:cNvCxnSpPr>
          <p:nvPr/>
        </p:nvCxnSpPr>
        <p:spPr>
          <a:xfrm flipV="1">
            <a:off x="4644008" y="3397642"/>
            <a:ext cx="720080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2" idx="3"/>
            <a:endCxn id="15" idx="1"/>
          </p:cNvCxnSpPr>
          <p:nvPr/>
        </p:nvCxnSpPr>
        <p:spPr>
          <a:xfrm flipV="1">
            <a:off x="4644008" y="4117722"/>
            <a:ext cx="720080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3" idx="3"/>
            <a:endCxn id="16" idx="1"/>
          </p:cNvCxnSpPr>
          <p:nvPr/>
        </p:nvCxnSpPr>
        <p:spPr>
          <a:xfrm flipV="1">
            <a:off x="4644008" y="4976302"/>
            <a:ext cx="720080" cy="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157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646</TotalTime>
  <Words>885</Words>
  <Application>Microsoft Office PowerPoint</Application>
  <PresentationFormat>如螢幕大小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有機</vt:lpstr>
      <vt:lpstr>Chapter8</vt:lpstr>
      <vt:lpstr>CNN卷積神經網路簡介</vt:lpstr>
      <vt:lpstr>CNN卷積神經網路簡介</vt:lpstr>
      <vt:lpstr>CNN卷積神經網路簡介</vt:lpstr>
      <vt:lpstr>CNN卷積神經網路簡介</vt:lpstr>
      <vt:lpstr>建立模型步驟</vt:lpstr>
      <vt:lpstr>資料預處理</vt:lpstr>
      <vt:lpstr>建立模型</vt:lpstr>
      <vt:lpstr>建立模型</vt:lpstr>
      <vt:lpstr>進行訓練</vt:lpstr>
      <vt:lpstr>進行訓練</vt:lpstr>
      <vt:lpstr>進行訓練</vt:lpstr>
      <vt:lpstr>進行訓練</vt:lpstr>
      <vt:lpstr>評估模型準確率</vt:lpstr>
      <vt:lpstr>進行預測</vt:lpstr>
      <vt:lpstr>進行預測</vt:lpstr>
      <vt:lpstr>顯示混淆矩陣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Chapter6</dc:title>
  <dc:creator>陳翰陞</dc:creator>
  <cp:lastModifiedBy>JCT-MEM</cp:lastModifiedBy>
  <cp:revision>37</cp:revision>
  <dcterms:created xsi:type="dcterms:W3CDTF">2024-03-23T11:59:55Z</dcterms:created>
  <dcterms:modified xsi:type="dcterms:W3CDTF">2024-04-09T12:04:10Z</dcterms:modified>
</cp:coreProperties>
</file>