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72" r:id="rId5"/>
    <p:sldId id="274" r:id="rId6"/>
    <p:sldId id="277" r:id="rId7"/>
    <p:sldId id="278" r:id="rId8"/>
    <p:sldId id="258" r:id="rId9"/>
    <p:sldId id="259" r:id="rId10"/>
    <p:sldId id="260" r:id="rId11"/>
    <p:sldId id="279" r:id="rId12"/>
    <p:sldId id="280" r:id="rId13"/>
    <p:sldId id="263" r:id="rId14"/>
    <p:sldId id="264" r:id="rId15"/>
    <p:sldId id="281" r:id="rId16"/>
    <p:sldId id="282" r:id="rId17"/>
    <p:sldId id="283" r:id="rId18"/>
    <p:sldId id="284" r:id="rId19"/>
    <p:sldId id="285" r:id="rId20"/>
    <p:sldId id="286" r:id="rId21"/>
    <p:sldId id="261" r:id="rId22"/>
    <p:sldId id="287" r:id="rId23"/>
    <p:sldId id="288" r:id="rId24"/>
    <p:sldId id="289" r:id="rId25"/>
    <p:sldId id="290" r:id="rId26"/>
    <p:sldId id="291" r:id="rId27"/>
    <p:sldId id="267" r:id="rId28"/>
    <p:sldId id="268" r:id="rId29"/>
    <p:sldId id="273" r:id="rId30"/>
    <p:sldId id="292" r:id="rId31"/>
    <p:sldId id="275" r:id="rId32"/>
    <p:sldId id="293" r:id="rId33"/>
    <p:sldId id="276" r:id="rId34"/>
    <p:sldId id="294" r:id="rId35"/>
    <p:sldId id="295" r:id="rId36"/>
    <p:sldId id="296" r:id="rId37"/>
    <p:sldId id="297" r:id="rId38"/>
    <p:sldId id="298" r:id="rId3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66160-5325-40F2-9879-2E0FD742A23E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F6F5A39B-063C-464A-A648-4B3B0547DBDD}">
      <dgm:prSet phldrT="[文字]"/>
      <dgm:spPr/>
      <dgm:t>
        <a:bodyPr/>
        <a:lstStyle/>
        <a:p>
          <a:r>
            <a:rPr lang="en-US" altLang="zh-TW" dirty="0"/>
            <a:t>1.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資料預處理</a:t>
          </a:r>
          <a:endParaRPr lang="en-US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B6A59F2-1A13-4890-B68D-4E66813C0663}" type="parTrans" cxnId="{03807FF5-28D9-4402-993B-5233EB84739B}">
      <dgm:prSet/>
      <dgm:spPr/>
      <dgm:t>
        <a:bodyPr/>
        <a:lstStyle/>
        <a:p>
          <a:endParaRPr lang="zh-TW" altLang="en-US"/>
        </a:p>
      </dgm:t>
    </dgm:pt>
    <dgm:pt modelId="{13F02701-742E-4BF3-BB7C-E2DE97718E40}" type="sibTrans" cxnId="{03807FF5-28D9-4402-993B-5233EB84739B}">
      <dgm:prSet/>
      <dgm:spPr/>
      <dgm:t>
        <a:bodyPr/>
        <a:lstStyle/>
        <a:p>
          <a:endParaRPr lang="zh-TW" altLang="en-US"/>
        </a:p>
      </dgm:t>
    </dgm:pt>
    <dgm:pt modelId="{43933199-0AA2-4EA9-8AF4-1A41E37C1055}">
      <dgm:prSet phldrT="[文字]"/>
      <dgm:spPr/>
      <dgm:t>
        <a:bodyPr/>
        <a:lstStyle/>
        <a:p>
          <a:r>
            <a:rPr lang="en-US" altLang="zh-TW" dirty="0"/>
            <a:t>2.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建立模型</a:t>
          </a:r>
        </a:p>
      </dgm:t>
    </dgm:pt>
    <dgm:pt modelId="{CC9CB2DF-AD3F-4D75-AE3A-4D58A2D0C2BF}" type="parTrans" cxnId="{8D2B1C61-883E-4302-B808-E6449C8D76B7}">
      <dgm:prSet/>
      <dgm:spPr/>
      <dgm:t>
        <a:bodyPr/>
        <a:lstStyle/>
        <a:p>
          <a:endParaRPr lang="zh-TW" altLang="en-US"/>
        </a:p>
      </dgm:t>
    </dgm:pt>
    <dgm:pt modelId="{611B1CFA-3962-4F3A-9E11-8A1FB040C44C}" type="sibTrans" cxnId="{8D2B1C61-883E-4302-B808-E6449C8D76B7}">
      <dgm:prSet/>
      <dgm:spPr/>
      <dgm:t>
        <a:bodyPr/>
        <a:lstStyle/>
        <a:p>
          <a:endParaRPr lang="zh-TW" altLang="en-US"/>
        </a:p>
      </dgm:t>
    </dgm:pt>
    <dgm:pt modelId="{7CB531AE-6F96-4EFA-B37D-041FBCC0194A}">
      <dgm:prSet phldrT="[文字]"/>
      <dgm:spPr/>
      <dgm:t>
        <a:bodyPr/>
        <a:lstStyle/>
        <a:p>
          <a:r>
            <a:rPr lang="en-US" altLang="zh-TW" dirty="0"/>
            <a:t>3.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訓練模型</a:t>
          </a:r>
        </a:p>
      </dgm:t>
    </dgm:pt>
    <dgm:pt modelId="{2C249900-08A2-4EE8-8945-37028F48A66B}" type="parTrans" cxnId="{EF7D388E-A70D-40AB-8363-18A610B0814E}">
      <dgm:prSet/>
      <dgm:spPr/>
      <dgm:t>
        <a:bodyPr/>
        <a:lstStyle/>
        <a:p>
          <a:endParaRPr lang="zh-TW" altLang="en-US"/>
        </a:p>
      </dgm:t>
    </dgm:pt>
    <dgm:pt modelId="{F95AEF3D-5910-4C90-ADE6-AD7FC09D3283}" type="sibTrans" cxnId="{EF7D388E-A70D-40AB-8363-18A610B0814E}">
      <dgm:prSet/>
      <dgm:spPr/>
      <dgm:t>
        <a:bodyPr/>
        <a:lstStyle/>
        <a:p>
          <a:endParaRPr lang="zh-TW" altLang="en-US"/>
        </a:p>
      </dgm:t>
    </dgm:pt>
    <dgm:pt modelId="{1CACAAB1-43ED-482E-BAAF-FEFAFB3EDF77}">
      <dgm:prSet/>
      <dgm:spPr/>
      <dgm:t>
        <a:bodyPr/>
        <a:lstStyle/>
        <a:p>
          <a:r>
            <a:rPr lang="en-US" altLang="zh-TW" dirty="0"/>
            <a:t>4.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評估模型準確率</a:t>
          </a:r>
        </a:p>
      </dgm:t>
    </dgm:pt>
    <dgm:pt modelId="{D364A268-55FA-411E-84A2-6C7710DCF938}" type="parTrans" cxnId="{491587A2-39DC-4647-AFE6-ADDA8C5EF662}">
      <dgm:prSet/>
      <dgm:spPr/>
      <dgm:t>
        <a:bodyPr/>
        <a:lstStyle/>
        <a:p>
          <a:endParaRPr lang="zh-TW" altLang="en-US"/>
        </a:p>
      </dgm:t>
    </dgm:pt>
    <dgm:pt modelId="{ED770997-1446-42BA-81D5-201460054124}" type="sibTrans" cxnId="{491587A2-39DC-4647-AFE6-ADDA8C5EF662}">
      <dgm:prSet/>
      <dgm:spPr/>
      <dgm:t>
        <a:bodyPr/>
        <a:lstStyle/>
        <a:p>
          <a:endParaRPr lang="zh-TW" altLang="en-US"/>
        </a:p>
      </dgm:t>
    </dgm:pt>
    <dgm:pt modelId="{98A85048-D6D7-48CA-BED8-5415A27858AD}">
      <dgm:prSet/>
      <dgm:spPr/>
      <dgm:t>
        <a:bodyPr/>
        <a:lstStyle/>
        <a:p>
          <a:r>
            <a:rPr lang="en-US" altLang="zh-TW" dirty="0"/>
            <a:t>5.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進行預測</a:t>
          </a:r>
        </a:p>
      </dgm:t>
    </dgm:pt>
    <dgm:pt modelId="{08EF9C56-07AD-40BD-8693-D1B37D17DE65}" type="parTrans" cxnId="{D7C721A9-BDCF-42AA-BF62-D72B70823064}">
      <dgm:prSet/>
      <dgm:spPr/>
      <dgm:t>
        <a:bodyPr/>
        <a:lstStyle/>
        <a:p>
          <a:endParaRPr lang="zh-TW" altLang="en-US"/>
        </a:p>
      </dgm:t>
    </dgm:pt>
    <dgm:pt modelId="{77D09C0A-6D84-406D-867E-5017529F2E3E}" type="sibTrans" cxnId="{D7C721A9-BDCF-42AA-BF62-D72B70823064}">
      <dgm:prSet/>
      <dgm:spPr/>
      <dgm:t>
        <a:bodyPr/>
        <a:lstStyle/>
        <a:p>
          <a:endParaRPr lang="zh-TW" altLang="en-US"/>
        </a:p>
      </dgm:t>
    </dgm:pt>
    <dgm:pt modelId="{7F3914D4-194D-404C-ADB2-F41DA781033F}" type="pres">
      <dgm:prSet presAssocID="{3DA66160-5325-40F2-9879-2E0FD742A23E}" presName="outerComposite" presStyleCnt="0">
        <dgm:presLayoutVars>
          <dgm:chMax val="5"/>
          <dgm:dir/>
          <dgm:resizeHandles val="exact"/>
        </dgm:presLayoutVars>
      </dgm:prSet>
      <dgm:spPr/>
    </dgm:pt>
    <dgm:pt modelId="{6A17A1AD-4D50-4C65-AA13-5A831BEB3E6D}" type="pres">
      <dgm:prSet presAssocID="{3DA66160-5325-40F2-9879-2E0FD742A23E}" presName="dummyMaxCanvas" presStyleCnt="0">
        <dgm:presLayoutVars/>
      </dgm:prSet>
      <dgm:spPr/>
    </dgm:pt>
    <dgm:pt modelId="{FE8ADD9B-F556-4927-A952-56DDFEC45A2C}" type="pres">
      <dgm:prSet presAssocID="{3DA66160-5325-40F2-9879-2E0FD742A23E}" presName="FiveNodes_1" presStyleLbl="node1" presStyleIdx="0" presStyleCnt="5">
        <dgm:presLayoutVars>
          <dgm:bulletEnabled val="1"/>
        </dgm:presLayoutVars>
      </dgm:prSet>
      <dgm:spPr/>
    </dgm:pt>
    <dgm:pt modelId="{118E7E12-0AC9-427B-BCC1-EFC1EA79C257}" type="pres">
      <dgm:prSet presAssocID="{3DA66160-5325-40F2-9879-2E0FD742A23E}" presName="FiveNodes_2" presStyleLbl="node1" presStyleIdx="1" presStyleCnt="5">
        <dgm:presLayoutVars>
          <dgm:bulletEnabled val="1"/>
        </dgm:presLayoutVars>
      </dgm:prSet>
      <dgm:spPr/>
    </dgm:pt>
    <dgm:pt modelId="{D569F9D8-F48E-4425-9B93-5ED5045E2E8E}" type="pres">
      <dgm:prSet presAssocID="{3DA66160-5325-40F2-9879-2E0FD742A23E}" presName="FiveNodes_3" presStyleLbl="node1" presStyleIdx="2" presStyleCnt="5">
        <dgm:presLayoutVars>
          <dgm:bulletEnabled val="1"/>
        </dgm:presLayoutVars>
      </dgm:prSet>
      <dgm:spPr/>
    </dgm:pt>
    <dgm:pt modelId="{C9E6A71F-6FC4-484A-9989-077FA9585EDE}" type="pres">
      <dgm:prSet presAssocID="{3DA66160-5325-40F2-9879-2E0FD742A23E}" presName="FiveNodes_4" presStyleLbl="node1" presStyleIdx="3" presStyleCnt="5">
        <dgm:presLayoutVars>
          <dgm:bulletEnabled val="1"/>
        </dgm:presLayoutVars>
      </dgm:prSet>
      <dgm:spPr/>
    </dgm:pt>
    <dgm:pt modelId="{65A5656F-4F96-4B2B-9A0F-93E6644C6FFE}" type="pres">
      <dgm:prSet presAssocID="{3DA66160-5325-40F2-9879-2E0FD742A23E}" presName="FiveNodes_5" presStyleLbl="node1" presStyleIdx="4" presStyleCnt="5">
        <dgm:presLayoutVars>
          <dgm:bulletEnabled val="1"/>
        </dgm:presLayoutVars>
      </dgm:prSet>
      <dgm:spPr/>
    </dgm:pt>
    <dgm:pt modelId="{DA23B499-10BD-499D-A210-75374B5990F3}" type="pres">
      <dgm:prSet presAssocID="{3DA66160-5325-40F2-9879-2E0FD742A23E}" presName="FiveConn_1-2" presStyleLbl="fgAccFollowNode1" presStyleIdx="0" presStyleCnt="4">
        <dgm:presLayoutVars>
          <dgm:bulletEnabled val="1"/>
        </dgm:presLayoutVars>
      </dgm:prSet>
      <dgm:spPr/>
    </dgm:pt>
    <dgm:pt modelId="{4B6E2514-E44A-4614-B321-4F19BF4C0824}" type="pres">
      <dgm:prSet presAssocID="{3DA66160-5325-40F2-9879-2E0FD742A23E}" presName="FiveConn_2-3" presStyleLbl="fgAccFollowNode1" presStyleIdx="1" presStyleCnt="4">
        <dgm:presLayoutVars>
          <dgm:bulletEnabled val="1"/>
        </dgm:presLayoutVars>
      </dgm:prSet>
      <dgm:spPr/>
    </dgm:pt>
    <dgm:pt modelId="{BDA915A2-8E53-43EC-B352-7EEC18996FA9}" type="pres">
      <dgm:prSet presAssocID="{3DA66160-5325-40F2-9879-2E0FD742A23E}" presName="FiveConn_3-4" presStyleLbl="fgAccFollowNode1" presStyleIdx="2" presStyleCnt="4">
        <dgm:presLayoutVars>
          <dgm:bulletEnabled val="1"/>
        </dgm:presLayoutVars>
      </dgm:prSet>
      <dgm:spPr/>
    </dgm:pt>
    <dgm:pt modelId="{3BAEB1D3-12E1-42AF-8C38-1548CBD8372A}" type="pres">
      <dgm:prSet presAssocID="{3DA66160-5325-40F2-9879-2E0FD742A23E}" presName="FiveConn_4-5" presStyleLbl="fgAccFollowNode1" presStyleIdx="3" presStyleCnt="4">
        <dgm:presLayoutVars>
          <dgm:bulletEnabled val="1"/>
        </dgm:presLayoutVars>
      </dgm:prSet>
      <dgm:spPr/>
    </dgm:pt>
    <dgm:pt modelId="{F458E2CC-1F94-4F86-ADE4-DE9E697F0F1A}" type="pres">
      <dgm:prSet presAssocID="{3DA66160-5325-40F2-9879-2E0FD742A23E}" presName="FiveNodes_1_text" presStyleLbl="node1" presStyleIdx="4" presStyleCnt="5">
        <dgm:presLayoutVars>
          <dgm:bulletEnabled val="1"/>
        </dgm:presLayoutVars>
      </dgm:prSet>
      <dgm:spPr/>
    </dgm:pt>
    <dgm:pt modelId="{DDFBDB4C-00DF-4476-9F96-0339CDA07FFD}" type="pres">
      <dgm:prSet presAssocID="{3DA66160-5325-40F2-9879-2E0FD742A23E}" presName="FiveNodes_2_text" presStyleLbl="node1" presStyleIdx="4" presStyleCnt="5">
        <dgm:presLayoutVars>
          <dgm:bulletEnabled val="1"/>
        </dgm:presLayoutVars>
      </dgm:prSet>
      <dgm:spPr/>
    </dgm:pt>
    <dgm:pt modelId="{D3BA26AF-171A-4F92-A9A7-0DC72E73078B}" type="pres">
      <dgm:prSet presAssocID="{3DA66160-5325-40F2-9879-2E0FD742A23E}" presName="FiveNodes_3_text" presStyleLbl="node1" presStyleIdx="4" presStyleCnt="5">
        <dgm:presLayoutVars>
          <dgm:bulletEnabled val="1"/>
        </dgm:presLayoutVars>
      </dgm:prSet>
      <dgm:spPr/>
    </dgm:pt>
    <dgm:pt modelId="{63FE14D3-6418-4735-B537-1CB03273C126}" type="pres">
      <dgm:prSet presAssocID="{3DA66160-5325-40F2-9879-2E0FD742A23E}" presName="FiveNodes_4_text" presStyleLbl="node1" presStyleIdx="4" presStyleCnt="5">
        <dgm:presLayoutVars>
          <dgm:bulletEnabled val="1"/>
        </dgm:presLayoutVars>
      </dgm:prSet>
      <dgm:spPr/>
    </dgm:pt>
    <dgm:pt modelId="{D3AB6743-33D2-4445-9E5F-AD8DECB65801}" type="pres">
      <dgm:prSet presAssocID="{3DA66160-5325-40F2-9879-2E0FD742A23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1C1E913-611D-4168-9A70-021D9A514BCD}" type="presOf" srcId="{7CB531AE-6F96-4EFA-B37D-041FBCC0194A}" destId="{D569F9D8-F48E-4425-9B93-5ED5045E2E8E}" srcOrd="0" destOrd="0" presId="urn:microsoft.com/office/officeart/2005/8/layout/vProcess5"/>
    <dgm:cxn modelId="{A6ADBC1D-0547-41AF-9E57-7EDE5DC23167}" type="presOf" srcId="{F95AEF3D-5910-4C90-ADE6-AD7FC09D3283}" destId="{BDA915A2-8E53-43EC-B352-7EEC18996FA9}" srcOrd="0" destOrd="0" presId="urn:microsoft.com/office/officeart/2005/8/layout/vProcess5"/>
    <dgm:cxn modelId="{2AB6441E-2B65-47A4-9E0F-EE98DD31D0C5}" type="presOf" srcId="{13F02701-742E-4BF3-BB7C-E2DE97718E40}" destId="{DA23B499-10BD-499D-A210-75374B5990F3}" srcOrd="0" destOrd="0" presId="urn:microsoft.com/office/officeart/2005/8/layout/vProcess5"/>
    <dgm:cxn modelId="{EA479F34-4422-4D03-8B21-52C9412E57FA}" type="presOf" srcId="{43933199-0AA2-4EA9-8AF4-1A41E37C1055}" destId="{118E7E12-0AC9-427B-BCC1-EFC1EA79C257}" srcOrd="0" destOrd="0" presId="urn:microsoft.com/office/officeart/2005/8/layout/vProcess5"/>
    <dgm:cxn modelId="{8D2B1C61-883E-4302-B808-E6449C8D76B7}" srcId="{3DA66160-5325-40F2-9879-2E0FD742A23E}" destId="{43933199-0AA2-4EA9-8AF4-1A41E37C1055}" srcOrd="1" destOrd="0" parTransId="{CC9CB2DF-AD3F-4D75-AE3A-4D58A2D0C2BF}" sibTransId="{611B1CFA-3962-4F3A-9E11-8A1FB040C44C}"/>
    <dgm:cxn modelId="{5469B765-62DA-4B82-A12A-61608A90AE80}" type="presOf" srcId="{1CACAAB1-43ED-482E-BAAF-FEFAFB3EDF77}" destId="{C9E6A71F-6FC4-484A-9989-077FA9585EDE}" srcOrd="0" destOrd="0" presId="urn:microsoft.com/office/officeart/2005/8/layout/vProcess5"/>
    <dgm:cxn modelId="{C1367967-82AB-493B-AE5F-658BED5C9A3A}" type="presOf" srcId="{611B1CFA-3962-4F3A-9E11-8A1FB040C44C}" destId="{4B6E2514-E44A-4614-B321-4F19BF4C0824}" srcOrd="0" destOrd="0" presId="urn:microsoft.com/office/officeart/2005/8/layout/vProcess5"/>
    <dgm:cxn modelId="{0B599376-6F0B-4B22-A875-1085E0F5E3F6}" type="presOf" srcId="{3DA66160-5325-40F2-9879-2E0FD742A23E}" destId="{7F3914D4-194D-404C-ADB2-F41DA781033F}" srcOrd="0" destOrd="0" presId="urn:microsoft.com/office/officeart/2005/8/layout/vProcess5"/>
    <dgm:cxn modelId="{6BA3DE87-6FB3-4309-AFDA-91B38150DEB1}" type="presOf" srcId="{F6F5A39B-063C-464A-A648-4B3B0547DBDD}" destId="{FE8ADD9B-F556-4927-A952-56DDFEC45A2C}" srcOrd="0" destOrd="0" presId="urn:microsoft.com/office/officeart/2005/8/layout/vProcess5"/>
    <dgm:cxn modelId="{4E3A8A88-45B7-48EF-93C0-1E3172A1254E}" type="presOf" srcId="{ED770997-1446-42BA-81D5-201460054124}" destId="{3BAEB1D3-12E1-42AF-8C38-1548CBD8372A}" srcOrd="0" destOrd="0" presId="urn:microsoft.com/office/officeart/2005/8/layout/vProcess5"/>
    <dgm:cxn modelId="{EF7D388E-A70D-40AB-8363-18A610B0814E}" srcId="{3DA66160-5325-40F2-9879-2E0FD742A23E}" destId="{7CB531AE-6F96-4EFA-B37D-041FBCC0194A}" srcOrd="2" destOrd="0" parTransId="{2C249900-08A2-4EE8-8945-37028F48A66B}" sibTransId="{F95AEF3D-5910-4C90-ADE6-AD7FC09D3283}"/>
    <dgm:cxn modelId="{43745D9F-08DA-4A1E-A0FB-1BB9E6837C90}" type="presOf" srcId="{98A85048-D6D7-48CA-BED8-5415A27858AD}" destId="{D3AB6743-33D2-4445-9E5F-AD8DECB65801}" srcOrd="1" destOrd="0" presId="urn:microsoft.com/office/officeart/2005/8/layout/vProcess5"/>
    <dgm:cxn modelId="{491587A2-39DC-4647-AFE6-ADDA8C5EF662}" srcId="{3DA66160-5325-40F2-9879-2E0FD742A23E}" destId="{1CACAAB1-43ED-482E-BAAF-FEFAFB3EDF77}" srcOrd="3" destOrd="0" parTransId="{D364A268-55FA-411E-84A2-6C7710DCF938}" sibTransId="{ED770997-1446-42BA-81D5-201460054124}"/>
    <dgm:cxn modelId="{0FECA8A5-85E6-44CA-88E6-3A147D2F576E}" type="presOf" srcId="{43933199-0AA2-4EA9-8AF4-1A41E37C1055}" destId="{DDFBDB4C-00DF-4476-9F96-0339CDA07FFD}" srcOrd="1" destOrd="0" presId="urn:microsoft.com/office/officeart/2005/8/layout/vProcess5"/>
    <dgm:cxn modelId="{D7C721A9-BDCF-42AA-BF62-D72B70823064}" srcId="{3DA66160-5325-40F2-9879-2E0FD742A23E}" destId="{98A85048-D6D7-48CA-BED8-5415A27858AD}" srcOrd="4" destOrd="0" parTransId="{08EF9C56-07AD-40BD-8693-D1B37D17DE65}" sibTransId="{77D09C0A-6D84-406D-867E-5017529F2E3E}"/>
    <dgm:cxn modelId="{816A72B1-FFFB-4F29-B498-34A9B8D68A65}" type="presOf" srcId="{1CACAAB1-43ED-482E-BAAF-FEFAFB3EDF77}" destId="{63FE14D3-6418-4735-B537-1CB03273C126}" srcOrd="1" destOrd="0" presId="urn:microsoft.com/office/officeart/2005/8/layout/vProcess5"/>
    <dgm:cxn modelId="{DE5FB2CB-B399-4882-B0C6-94513676E1F9}" type="presOf" srcId="{F6F5A39B-063C-464A-A648-4B3B0547DBDD}" destId="{F458E2CC-1F94-4F86-ADE4-DE9E697F0F1A}" srcOrd="1" destOrd="0" presId="urn:microsoft.com/office/officeart/2005/8/layout/vProcess5"/>
    <dgm:cxn modelId="{5C534CDE-2B1D-4D2F-817B-7059B32B9069}" type="presOf" srcId="{7CB531AE-6F96-4EFA-B37D-041FBCC0194A}" destId="{D3BA26AF-171A-4F92-A9A7-0DC72E73078B}" srcOrd="1" destOrd="0" presId="urn:microsoft.com/office/officeart/2005/8/layout/vProcess5"/>
    <dgm:cxn modelId="{066E47E3-98D0-489A-B21B-3C23788865B5}" type="presOf" srcId="{98A85048-D6D7-48CA-BED8-5415A27858AD}" destId="{65A5656F-4F96-4B2B-9A0F-93E6644C6FFE}" srcOrd="0" destOrd="0" presId="urn:microsoft.com/office/officeart/2005/8/layout/vProcess5"/>
    <dgm:cxn modelId="{03807FF5-28D9-4402-993B-5233EB84739B}" srcId="{3DA66160-5325-40F2-9879-2E0FD742A23E}" destId="{F6F5A39B-063C-464A-A648-4B3B0547DBDD}" srcOrd="0" destOrd="0" parTransId="{FB6A59F2-1A13-4890-B68D-4E66813C0663}" sibTransId="{13F02701-742E-4BF3-BB7C-E2DE97718E40}"/>
    <dgm:cxn modelId="{FE72F7C1-1A42-4F8E-804D-4E5BFE2095F1}" type="presParOf" srcId="{7F3914D4-194D-404C-ADB2-F41DA781033F}" destId="{6A17A1AD-4D50-4C65-AA13-5A831BEB3E6D}" srcOrd="0" destOrd="0" presId="urn:microsoft.com/office/officeart/2005/8/layout/vProcess5"/>
    <dgm:cxn modelId="{F3CDFADB-F44C-4C56-96C8-4C820163E554}" type="presParOf" srcId="{7F3914D4-194D-404C-ADB2-F41DA781033F}" destId="{FE8ADD9B-F556-4927-A952-56DDFEC45A2C}" srcOrd="1" destOrd="0" presId="urn:microsoft.com/office/officeart/2005/8/layout/vProcess5"/>
    <dgm:cxn modelId="{FD41057A-7450-41CD-9F30-C9D984618847}" type="presParOf" srcId="{7F3914D4-194D-404C-ADB2-F41DA781033F}" destId="{118E7E12-0AC9-427B-BCC1-EFC1EA79C257}" srcOrd="2" destOrd="0" presId="urn:microsoft.com/office/officeart/2005/8/layout/vProcess5"/>
    <dgm:cxn modelId="{499A15FF-74A1-4898-83B2-4D2624CA8951}" type="presParOf" srcId="{7F3914D4-194D-404C-ADB2-F41DA781033F}" destId="{D569F9D8-F48E-4425-9B93-5ED5045E2E8E}" srcOrd="3" destOrd="0" presId="urn:microsoft.com/office/officeart/2005/8/layout/vProcess5"/>
    <dgm:cxn modelId="{EC069549-CC8A-40D5-A5E8-BA38FF0F20D1}" type="presParOf" srcId="{7F3914D4-194D-404C-ADB2-F41DA781033F}" destId="{C9E6A71F-6FC4-484A-9989-077FA9585EDE}" srcOrd="4" destOrd="0" presId="urn:microsoft.com/office/officeart/2005/8/layout/vProcess5"/>
    <dgm:cxn modelId="{55A109AC-223E-4E24-B198-F6A56AAB2DAC}" type="presParOf" srcId="{7F3914D4-194D-404C-ADB2-F41DA781033F}" destId="{65A5656F-4F96-4B2B-9A0F-93E6644C6FFE}" srcOrd="5" destOrd="0" presId="urn:microsoft.com/office/officeart/2005/8/layout/vProcess5"/>
    <dgm:cxn modelId="{13A8DBCF-EC74-45E7-BEA6-E4C9EED00541}" type="presParOf" srcId="{7F3914D4-194D-404C-ADB2-F41DA781033F}" destId="{DA23B499-10BD-499D-A210-75374B5990F3}" srcOrd="6" destOrd="0" presId="urn:microsoft.com/office/officeart/2005/8/layout/vProcess5"/>
    <dgm:cxn modelId="{5A5F82C2-3D2F-4E01-B17E-BDBD1A526B8F}" type="presParOf" srcId="{7F3914D4-194D-404C-ADB2-F41DA781033F}" destId="{4B6E2514-E44A-4614-B321-4F19BF4C0824}" srcOrd="7" destOrd="0" presId="urn:microsoft.com/office/officeart/2005/8/layout/vProcess5"/>
    <dgm:cxn modelId="{171B859E-C52C-450D-A69B-787EC5B62172}" type="presParOf" srcId="{7F3914D4-194D-404C-ADB2-F41DA781033F}" destId="{BDA915A2-8E53-43EC-B352-7EEC18996FA9}" srcOrd="8" destOrd="0" presId="urn:microsoft.com/office/officeart/2005/8/layout/vProcess5"/>
    <dgm:cxn modelId="{51829CBC-3275-4AA0-AE9E-C06BEBA93A5E}" type="presParOf" srcId="{7F3914D4-194D-404C-ADB2-F41DA781033F}" destId="{3BAEB1D3-12E1-42AF-8C38-1548CBD8372A}" srcOrd="9" destOrd="0" presId="urn:microsoft.com/office/officeart/2005/8/layout/vProcess5"/>
    <dgm:cxn modelId="{69D8B7D5-3495-46FA-AE78-740035D591F9}" type="presParOf" srcId="{7F3914D4-194D-404C-ADB2-F41DA781033F}" destId="{F458E2CC-1F94-4F86-ADE4-DE9E697F0F1A}" srcOrd="10" destOrd="0" presId="urn:microsoft.com/office/officeart/2005/8/layout/vProcess5"/>
    <dgm:cxn modelId="{3F7B9AF8-A283-44D7-856C-EA55D5A0F7DE}" type="presParOf" srcId="{7F3914D4-194D-404C-ADB2-F41DA781033F}" destId="{DDFBDB4C-00DF-4476-9F96-0339CDA07FFD}" srcOrd="11" destOrd="0" presId="urn:microsoft.com/office/officeart/2005/8/layout/vProcess5"/>
    <dgm:cxn modelId="{DEAE22D2-3D0C-4317-977A-355C88F8F660}" type="presParOf" srcId="{7F3914D4-194D-404C-ADB2-F41DA781033F}" destId="{D3BA26AF-171A-4F92-A9A7-0DC72E73078B}" srcOrd="12" destOrd="0" presId="urn:microsoft.com/office/officeart/2005/8/layout/vProcess5"/>
    <dgm:cxn modelId="{64F861C9-7598-4847-9A10-02E95757A115}" type="presParOf" srcId="{7F3914D4-194D-404C-ADB2-F41DA781033F}" destId="{63FE14D3-6418-4735-B537-1CB03273C126}" srcOrd="13" destOrd="0" presId="urn:microsoft.com/office/officeart/2005/8/layout/vProcess5"/>
    <dgm:cxn modelId="{07CA68D2-5613-4045-A94A-7F95914C975C}" type="presParOf" srcId="{7F3914D4-194D-404C-ADB2-F41DA781033F}" destId="{D3AB6743-33D2-4445-9E5F-AD8DECB6580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ADD9B-F556-4927-A952-56DDFEC45A2C}">
      <dsp:nvSpPr>
        <dsp:cNvPr id="0" name=""/>
        <dsp:cNvSpPr/>
      </dsp:nvSpPr>
      <dsp:spPr>
        <a:xfrm>
          <a:off x="0" y="0"/>
          <a:ext cx="3182459" cy="630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300" kern="1200" dirty="0"/>
            <a:t>1.</a:t>
          </a:r>
          <a:r>
            <a:rPr lang="zh-TW" altLang="en-US" sz="23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資料預處理</a:t>
          </a:r>
          <a:endParaRPr lang="en-US" altLang="zh-TW" sz="2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8468" y="18468"/>
        <a:ext cx="2428281" cy="593606"/>
      </dsp:txXfrm>
    </dsp:sp>
    <dsp:sp modelId="{118E7E12-0AC9-427B-BCC1-EFC1EA79C257}">
      <dsp:nvSpPr>
        <dsp:cNvPr id="0" name=""/>
        <dsp:cNvSpPr/>
      </dsp:nvSpPr>
      <dsp:spPr>
        <a:xfrm>
          <a:off x="237651" y="718117"/>
          <a:ext cx="3182459" cy="630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300" kern="1200" dirty="0"/>
            <a:t>2.</a:t>
          </a:r>
          <a:r>
            <a:rPr lang="zh-TW" altLang="en-US" sz="2300" kern="1200" dirty="0">
              <a:latin typeface="標楷體" panose="03000509000000000000" pitchFamily="65" charset="-120"/>
              <a:ea typeface="標楷體" panose="03000509000000000000" pitchFamily="65" charset="-120"/>
            </a:rPr>
            <a:t>建立模型</a:t>
          </a:r>
        </a:p>
      </dsp:txBody>
      <dsp:txXfrm>
        <a:off x="256119" y="736585"/>
        <a:ext cx="2498019" cy="593606"/>
      </dsp:txXfrm>
    </dsp:sp>
    <dsp:sp modelId="{D569F9D8-F48E-4425-9B93-5ED5045E2E8E}">
      <dsp:nvSpPr>
        <dsp:cNvPr id="0" name=""/>
        <dsp:cNvSpPr/>
      </dsp:nvSpPr>
      <dsp:spPr>
        <a:xfrm>
          <a:off x="475302" y="1436234"/>
          <a:ext cx="3182459" cy="630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300" kern="1200" dirty="0"/>
            <a:t>3.</a:t>
          </a:r>
          <a:r>
            <a:rPr lang="zh-TW" altLang="en-US" sz="2300" kern="1200" dirty="0">
              <a:latin typeface="標楷體" panose="03000509000000000000" pitchFamily="65" charset="-120"/>
              <a:ea typeface="標楷體" panose="03000509000000000000" pitchFamily="65" charset="-120"/>
            </a:rPr>
            <a:t>訓練模型</a:t>
          </a:r>
        </a:p>
      </dsp:txBody>
      <dsp:txXfrm>
        <a:off x="493770" y="1454702"/>
        <a:ext cx="2498019" cy="593606"/>
      </dsp:txXfrm>
    </dsp:sp>
    <dsp:sp modelId="{C9E6A71F-6FC4-484A-9989-077FA9585EDE}">
      <dsp:nvSpPr>
        <dsp:cNvPr id="0" name=""/>
        <dsp:cNvSpPr/>
      </dsp:nvSpPr>
      <dsp:spPr>
        <a:xfrm>
          <a:off x="712953" y="2154352"/>
          <a:ext cx="3182459" cy="630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300" kern="1200" dirty="0"/>
            <a:t>4.</a:t>
          </a:r>
          <a:r>
            <a:rPr lang="zh-TW" altLang="en-US" sz="2300" kern="1200" dirty="0">
              <a:latin typeface="標楷體" panose="03000509000000000000" pitchFamily="65" charset="-120"/>
              <a:ea typeface="標楷體" panose="03000509000000000000" pitchFamily="65" charset="-120"/>
            </a:rPr>
            <a:t>評估模型準確率</a:t>
          </a:r>
        </a:p>
      </dsp:txBody>
      <dsp:txXfrm>
        <a:off x="731421" y="2172820"/>
        <a:ext cx="2498019" cy="593606"/>
      </dsp:txXfrm>
    </dsp:sp>
    <dsp:sp modelId="{65A5656F-4F96-4B2B-9A0F-93E6644C6FFE}">
      <dsp:nvSpPr>
        <dsp:cNvPr id="0" name=""/>
        <dsp:cNvSpPr/>
      </dsp:nvSpPr>
      <dsp:spPr>
        <a:xfrm>
          <a:off x="950604" y="2872469"/>
          <a:ext cx="3182459" cy="630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300" kern="1200" dirty="0"/>
            <a:t>5.</a:t>
          </a:r>
          <a:r>
            <a:rPr lang="zh-TW" altLang="en-US" sz="2300" kern="1200" dirty="0">
              <a:latin typeface="標楷體" panose="03000509000000000000" pitchFamily="65" charset="-120"/>
              <a:ea typeface="標楷體" panose="03000509000000000000" pitchFamily="65" charset="-120"/>
            </a:rPr>
            <a:t>進行預測</a:t>
          </a:r>
        </a:p>
      </dsp:txBody>
      <dsp:txXfrm>
        <a:off x="969072" y="2890937"/>
        <a:ext cx="2498019" cy="593606"/>
      </dsp:txXfrm>
    </dsp:sp>
    <dsp:sp modelId="{DA23B499-10BD-499D-A210-75374B5990F3}">
      <dsp:nvSpPr>
        <dsp:cNvPr id="0" name=""/>
        <dsp:cNvSpPr/>
      </dsp:nvSpPr>
      <dsp:spPr>
        <a:xfrm>
          <a:off x="2772606" y="460646"/>
          <a:ext cx="409852" cy="40985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2864823" y="460646"/>
        <a:ext cx="225418" cy="308414"/>
      </dsp:txXfrm>
    </dsp:sp>
    <dsp:sp modelId="{4B6E2514-E44A-4614-B321-4F19BF4C0824}">
      <dsp:nvSpPr>
        <dsp:cNvPr id="0" name=""/>
        <dsp:cNvSpPr/>
      </dsp:nvSpPr>
      <dsp:spPr>
        <a:xfrm>
          <a:off x="3010258" y="1178763"/>
          <a:ext cx="409852" cy="40985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3102475" y="1178763"/>
        <a:ext cx="225418" cy="308414"/>
      </dsp:txXfrm>
    </dsp:sp>
    <dsp:sp modelId="{BDA915A2-8E53-43EC-B352-7EEC18996FA9}">
      <dsp:nvSpPr>
        <dsp:cNvPr id="0" name=""/>
        <dsp:cNvSpPr/>
      </dsp:nvSpPr>
      <dsp:spPr>
        <a:xfrm>
          <a:off x="3247909" y="1886371"/>
          <a:ext cx="409852" cy="40985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3340126" y="1886371"/>
        <a:ext cx="225418" cy="308414"/>
      </dsp:txXfrm>
    </dsp:sp>
    <dsp:sp modelId="{3BAEB1D3-12E1-42AF-8C38-1548CBD8372A}">
      <dsp:nvSpPr>
        <dsp:cNvPr id="0" name=""/>
        <dsp:cNvSpPr/>
      </dsp:nvSpPr>
      <dsp:spPr>
        <a:xfrm>
          <a:off x="3485560" y="2611495"/>
          <a:ext cx="409852" cy="40985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3577777" y="2611495"/>
        <a:ext cx="225418" cy="308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2C0B5D-2C73-4C94-A447-FF1D52A39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9D7AA62-4A2C-462B-886F-D4CB002D4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91EB10C-386B-4CF2-ABB4-9CD5E928E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9D8-729F-44C8-801D-1FB5EE7161EB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182683F-1705-45F4-8658-3D03B788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08E3B2-D62B-4ABE-87BB-CFC70953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3B2E-8947-4F45-AF1E-07B82D7448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75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9CBEC9-9085-4E18-8406-AE50E986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0E17FE4-74A5-4F7A-8EF4-9304F4431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94B2F8-2363-438B-B8E9-BB8EB8441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9D8-729F-44C8-801D-1FB5EE7161EB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B5141E7-5D92-4D2E-BD0C-62258992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F949DB5-E4EE-48E7-A061-28B6B3A4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3B2E-8947-4F45-AF1E-07B82D7448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96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EE69F60-4F77-4D8E-9689-DF4D41505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BE75BC0-B4DA-448B-A8C9-18E91634D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F4A89A-6630-485E-AB46-ADE269BC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9D8-729F-44C8-801D-1FB5EE7161EB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3E9CAB-CF54-4099-988A-66FB1BC0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3C659A-FFBE-4936-B375-4A58809F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3B2E-8947-4F45-AF1E-07B82D7448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66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BACCFE-9F62-416D-87E1-87D358C3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9812E8-21D9-4145-9145-7299FFE15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A6C949C-ADAC-4E92-9686-A62CAE824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9D8-729F-44C8-801D-1FB5EE7161EB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786A18-0391-4C2B-97D2-40FBFCC71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B2FBB3-C527-4681-ACEE-9E4D0A2A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3B2E-8947-4F45-AF1E-07B82D7448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940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D1C8F1-4571-41DC-8B51-8EC7EEED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96C6DB7-E4B9-4D0A-8E22-7C6BF6E3E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23FC6F-27D0-4103-A02C-2B945B2B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9D8-729F-44C8-801D-1FB5EE7161EB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EAA8C2-DFF4-45D0-9445-8E1ECC4CC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ADC24A-D5AF-4B44-B97E-CE96765F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3B2E-8947-4F45-AF1E-07B82D7448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61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DAF176-9B79-490C-9DC0-A2159CC9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F378DF-AB45-4E0D-8067-50109613F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D860A94-B0DD-42BC-8666-5A07D0E15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53A4EAF-AC4A-48E4-BC44-5E81BEE78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9D8-729F-44C8-801D-1FB5EE7161EB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0B45F70-54C8-4701-9BEF-59ABDE44B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F522C10-9F36-4634-B928-99179EAA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3B2E-8947-4F45-AF1E-07B82D7448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41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2BA85D-B089-4EC4-A8F0-2F387EE67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0E46EC-7A40-469B-B9B4-E9628B86F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70A7B8-B177-41C5-8ADD-3F17F90D0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EF9D776-5A2B-4D03-86D9-BB095C2E2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D213A59-6259-4F60-A499-6DB9AD7DF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8890D3C-1FF9-4161-A138-630149D3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9D8-729F-44C8-801D-1FB5EE7161EB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A5A7966-512A-4638-8D6A-228A9DFA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87A243A-C54C-4D82-B6A7-CCFDAD94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3B2E-8947-4F45-AF1E-07B82D7448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38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1620B8-19FA-468B-A28B-DA25B1A9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D853463-234A-40EF-9AB6-5E4686F6B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9D8-729F-44C8-801D-1FB5EE7161EB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2D26C36-4099-4421-A023-8AB1F6DC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4606E86-C86F-4EB0-82DB-6A98C629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3B2E-8947-4F45-AF1E-07B82D7448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121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E5701E4-2E88-40B2-8585-AF39938F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9D8-729F-44C8-801D-1FB5EE7161EB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0658589-BCFA-4DE1-9D3E-CF2EBDDC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21EC5B-7598-4DF7-9751-8003D54B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3B2E-8947-4F45-AF1E-07B82D7448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33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098EE0-9043-4880-B3D5-A6804DB6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7E08C0-C160-43C0-BAA2-B28FB7AE1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9B75279-382F-46ED-824F-54C64C4DC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4F7C47C-B1AB-4971-A828-7FEA255E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9D8-729F-44C8-801D-1FB5EE7161EB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3A3237B-3649-4A7F-8DBC-3EF1CF6A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FB237E4-D1EF-4A37-B673-B076F261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3B2E-8947-4F45-AF1E-07B82D7448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36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2DCD5A-E306-4EB7-9F08-E4F14020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5D27342-3D22-4B74-9D0D-336542CD97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AB4B331-5F11-4914-B14A-1BF188680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6F133A-6365-4604-ADEB-F426FEFE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9D8-729F-44C8-801D-1FB5EE7161EB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1B57455-5982-4070-A73A-F6666847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310579-0532-4D4E-A6D0-4ED71190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3B2E-8947-4F45-AF1E-07B82D7448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086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2EA8259-6A49-4770-859C-1192E569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5F7EC98-616A-423B-BC24-D00A77FEB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E73AE5-BB8F-4265-AB69-DD222A5C3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4F9D8-729F-44C8-801D-1FB5EE7161EB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91FBD1-D240-4DD7-8B7D-26CDB36C9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49BB35-C453-480A-AC0D-5FA388E1E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3B2E-8947-4F45-AF1E-07B82D7448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82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302819-D69B-449B-8D88-DB783C771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6072"/>
            <a:ext cx="9144000" cy="1633020"/>
          </a:xfrm>
        </p:spPr>
        <p:txBody>
          <a:bodyPr>
            <a:normAutofit fontScale="90000"/>
          </a:bodyPr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TensorFlow+Keras</a:t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深度學習人工智慧實務應用</a:t>
            </a:r>
          </a:p>
        </p:txBody>
      </p:sp>
    </p:spTree>
    <p:extLst>
      <p:ext uri="{BB962C8B-B14F-4D97-AF65-F5344CB8AC3E}">
        <p14:creationId xmlns:p14="http://schemas.microsoft.com/office/powerpoint/2010/main" val="327188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4F6BF6-43CE-46AA-8F6F-A71CEEAF6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查看多筆訓練資料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images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label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142B3E3-03AF-49FE-AADE-F6E96C51B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045485" cy="281617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298D386-2E05-4950-9272-C99D729D0DE7}"/>
              </a:ext>
            </a:extLst>
          </p:cNvPr>
          <p:cNvSpPr txBox="1"/>
          <p:nvPr/>
        </p:nvSpPr>
        <p:spPr>
          <a:xfrm>
            <a:off x="6657654" y="1690688"/>
            <a:ext cx="5078858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匯入</a:t>
            </a:r>
            <a:r>
              <a:rPr lang="en-US" altLang="zh-TW" dirty="0" err="1"/>
              <a:t>matplotlib.pyplot</a:t>
            </a:r>
            <a:r>
              <a:rPr lang="en-US" altLang="zh-TW" dirty="0"/>
              <a:t> </a:t>
            </a:r>
            <a:r>
              <a:rPr lang="zh-TW" altLang="en-US" dirty="0"/>
              <a:t>模組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定義</a:t>
            </a:r>
            <a:r>
              <a:rPr lang="en-US" altLang="zh-TW" dirty="0" err="1"/>
              <a:t>plot_images_labels_prediction</a:t>
            </a:r>
            <a:r>
              <a:rPr lang="en-US" altLang="zh-TW" dirty="0"/>
              <a:t>()</a:t>
            </a:r>
            <a:r>
              <a:rPr lang="zh-TW" altLang="en-US" dirty="0"/>
              <a:t>函數</a:t>
            </a:r>
            <a:endParaRPr lang="en-US" altLang="zh-TW" dirty="0"/>
          </a:p>
          <a:p>
            <a:r>
              <a:rPr lang="en-US" altLang="zh-TW" dirty="0"/>
              <a:t>Images(</a:t>
            </a:r>
            <a:r>
              <a:rPr lang="zh-TW" altLang="en-US" dirty="0"/>
              <a:t>數字影像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 err="1"/>
              <a:t>laebls</a:t>
            </a:r>
            <a:r>
              <a:rPr lang="en-US" altLang="zh-TW" dirty="0"/>
              <a:t>(</a:t>
            </a:r>
            <a:r>
              <a:rPr lang="zh-TW" altLang="en-US" dirty="0"/>
              <a:t>真實數字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prediction(</a:t>
            </a:r>
            <a:r>
              <a:rPr lang="zh-TW" altLang="en-US" dirty="0"/>
              <a:t>預測結果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 err="1"/>
              <a:t>idx</a:t>
            </a:r>
            <a:r>
              <a:rPr lang="en-US" altLang="zh-TW" dirty="0"/>
              <a:t>(</a:t>
            </a:r>
            <a:r>
              <a:rPr lang="zh-TW" altLang="en-US" dirty="0"/>
              <a:t>開始顯示的資料</a:t>
            </a:r>
            <a:r>
              <a:rPr lang="en-US" altLang="zh-TW" dirty="0"/>
              <a:t>index)</a:t>
            </a:r>
            <a:r>
              <a:rPr lang="zh-TW" altLang="en-US" dirty="0"/>
              <a:t>、</a:t>
            </a:r>
            <a:r>
              <a:rPr lang="en-US" altLang="zh-TW" dirty="0"/>
              <a:t>num(</a:t>
            </a:r>
            <a:r>
              <a:rPr lang="zh-TW" altLang="en-US" dirty="0"/>
              <a:t>要顯示的筆數</a:t>
            </a:r>
            <a:r>
              <a:rPr lang="en-US" altLang="zh-TW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num&gt;25:num=25</a:t>
            </a:r>
            <a:r>
              <a:rPr lang="zh-TW" altLang="en-US" dirty="0"/>
              <a:t> 顯示筆數不超過</a:t>
            </a:r>
            <a:r>
              <a:rPr lang="en-US" altLang="zh-TW" dirty="0"/>
              <a:t>25</a:t>
            </a:r>
            <a:r>
              <a:rPr lang="zh-TW" altLang="en-US" dirty="0"/>
              <a:t>筆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利用</a:t>
            </a:r>
            <a:r>
              <a:rPr lang="en-US" altLang="zh-TW" dirty="0"/>
              <a:t>for</a:t>
            </a:r>
            <a:r>
              <a:rPr lang="zh-TW" altLang="en-US" dirty="0"/>
              <a:t>迴圈繪製出</a:t>
            </a:r>
            <a:r>
              <a:rPr lang="en-US" altLang="zh-TW" dirty="0"/>
              <a:t>num</a:t>
            </a:r>
            <a:r>
              <a:rPr lang="zh-TW" altLang="en-US" dirty="0"/>
              <a:t>個數字影像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r>
              <a:rPr lang="zh-TW" altLang="en-US" dirty="0"/>
              <a:t>問題討論：</a:t>
            </a:r>
            <a:endParaRPr lang="en-US" altLang="zh-TW" dirty="0"/>
          </a:p>
          <a:p>
            <a:r>
              <a:rPr lang="zh-TW" altLang="en-US" dirty="0"/>
              <a:t>在</a:t>
            </a:r>
            <a:r>
              <a:rPr lang="en-US" altLang="zh-TW" dirty="0"/>
              <a:t>for</a:t>
            </a:r>
            <a:r>
              <a:rPr lang="zh-TW" altLang="en-US" dirty="0"/>
              <a:t>迴圈裡有，若有</a:t>
            </a:r>
            <a:r>
              <a:rPr lang="en-US" altLang="zh-TW" dirty="0"/>
              <a:t>prediction(</a:t>
            </a:r>
            <a:r>
              <a:rPr lang="zh-TW" altLang="en-US" dirty="0"/>
              <a:t>預測結果</a:t>
            </a:r>
            <a:r>
              <a:rPr lang="en-US" altLang="zh-TW" dirty="0"/>
              <a:t>)</a:t>
            </a:r>
            <a:r>
              <a:rPr lang="zh-TW" altLang="en-US" dirty="0"/>
              <a:t>，要顯示</a:t>
            </a:r>
            <a:r>
              <a:rPr lang="en-US" altLang="zh-TW" dirty="0"/>
              <a:t>prediction=</a:t>
            </a:r>
            <a:r>
              <a:rPr lang="zh-TW" altLang="en-US" dirty="0"/>
              <a:t>，但是因為沒有預測的程式，最後出來的結果就不會有</a:t>
            </a:r>
            <a:r>
              <a:rPr lang="en-US" altLang="zh-TW" dirty="0"/>
              <a:t>prediction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2BA0681-E320-420F-B9E5-41C5E4510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500080"/>
            <a:ext cx="5502508" cy="236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9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B9FDE1-3151-4DF7-B4AC-03D431C9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test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測試資料集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BA79452-56EA-4377-92FB-4A1654A9E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0679"/>
            <a:ext cx="3744074" cy="113950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2F72FD7-6C99-4601-A9A5-BD45A95F5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36595"/>
            <a:ext cx="5343756" cy="229183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3CC33C4-E748-42B5-8EC3-77C0663578F7}"/>
              </a:ext>
            </a:extLst>
          </p:cNvPr>
          <p:cNvSpPr txBox="1"/>
          <p:nvPr/>
        </p:nvSpPr>
        <p:spPr>
          <a:xfrm>
            <a:off x="6096000" y="2136338"/>
            <a:ext cx="5322014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查看</a:t>
            </a:r>
            <a:r>
              <a:rPr lang="en-US" altLang="zh-TW" dirty="0"/>
              <a:t>test</a:t>
            </a:r>
            <a:r>
              <a:rPr lang="zh-TW" altLang="en-US" dirty="0"/>
              <a:t>測試資料集筆數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查看</a:t>
            </a:r>
            <a:r>
              <a:rPr lang="en-US" altLang="zh-TW" dirty="0"/>
              <a:t>test</a:t>
            </a:r>
            <a:r>
              <a:rPr lang="zh-TW" altLang="en-US" dirty="0"/>
              <a:t>測試資料集的前</a:t>
            </a:r>
            <a:r>
              <a:rPr lang="en-US" altLang="zh-TW" dirty="0"/>
              <a:t>10</a:t>
            </a:r>
            <a:r>
              <a:rPr lang="zh-TW" altLang="en-US" dirty="0"/>
              <a:t>筆數字影像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r>
              <a:rPr lang="zh-TW" altLang="en-US" dirty="0"/>
              <a:t>問題討論：</a:t>
            </a:r>
            <a:endParaRPr lang="en-US" altLang="zh-TW" dirty="0"/>
          </a:p>
          <a:p>
            <a:r>
              <a:rPr lang="zh-TW" altLang="en-US" dirty="0"/>
              <a:t>影像顯示出來後可以發現數字不是按照</a:t>
            </a:r>
            <a:r>
              <a:rPr lang="en-US" altLang="zh-TW" dirty="0"/>
              <a:t>0-9</a:t>
            </a:r>
            <a:r>
              <a:rPr lang="zh-TW" altLang="en-US" dirty="0"/>
              <a:t>順序顯示，但是每次輸出的順序卻都一樣。</a:t>
            </a:r>
            <a:endParaRPr lang="en-US" altLang="zh-TW" dirty="0"/>
          </a:p>
          <a:p>
            <a:r>
              <a:rPr lang="zh-TW" altLang="en-US" dirty="0"/>
              <a:t>是因為資料集裡本身並不是按照</a:t>
            </a:r>
            <a:r>
              <a:rPr lang="en-US" altLang="zh-TW" dirty="0"/>
              <a:t>0-9</a:t>
            </a:r>
            <a:r>
              <a:rPr lang="zh-TW" altLang="en-US" dirty="0"/>
              <a:t>順序排放，但輸出影像時是按照排放順序輸出。</a:t>
            </a:r>
            <a:endParaRPr lang="en-US" altLang="zh-TW" dirty="0"/>
          </a:p>
          <a:p>
            <a:r>
              <a:rPr lang="zh-TW" altLang="en-US" dirty="0"/>
              <a:t>所以才會看似隨機，卻輸出的順序都一樣。</a:t>
            </a:r>
          </a:p>
        </p:txBody>
      </p:sp>
    </p:spTree>
    <p:extLst>
      <p:ext uri="{BB962C8B-B14F-4D97-AF65-F5344CB8AC3E}">
        <p14:creationId xmlns:p14="http://schemas.microsoft.com/office/powerpoint/2010/main" val="343376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047C1D-D93C-4BC6-83CC-D8B6B08F8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1" cy="1325563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features(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數字影像的特徵值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資料預處理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1CB11D9-03B2-47F4-93C7-468072E0E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7"/>
            <a:ext cx="5932471" cy="356814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AB74AE3-488F-465A-A4C3-E499E34276F7}"/>
              </a:ext>
            </a:extLst>
          </p:cNvPr>
          <p:cNvSpPr txBox="1"/>
          <p:nvPr/>
        </p:nvSpPr>
        <p:spPr>
          <a:xfrm>
            <a:off x="6294932" y="2106202"/>
            <a:ext cx="4780610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查看訓練資料：</a:t>
            </a:r>
            <a:endParaRPr lang="en-US" altLang="zh-TW" dirty="0"/>
          </a:p>
          <a:p>
            <a:r>
              <a:rPr lang="en-US" altLang="zh-TW" dirty="0" err="1"/>
              <a:t>x_train_image</a:t>
            </a:r>
            <a:r>
              <a:rPr lang="zh-TW" altLang="en-US" dirty="0"/>
              <a:t> 數字影像 訓練資料，數字影像的</a:t>
            </a:r>
            <a:r>
              <a:rPr lang="en-US" altLang="zh-TW" dirty="0"/>
              <a:t>shape</a:t>
            </a:r>
            <a:r>
              <a:rPr lang="zh-TW" altLang="en-US" dirty="0"/>
              <a:t>是</a:t>
            </a:r>
            <a:r>
              <a:rPr lang="en-US" altLang="zh-TW" dirty="0"/>
              <a:t>28x28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en-US" altLang="zh-TW" dirty="0" err="1"/>
              <a:t>y_train_label</a:t>
            </a:r>
            <a:r>
              <a:rPr lang="zh-TW" altLang="en-US" dirty="0"/>
              <a:t> 真實的數字 訓練資料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reshape()</a:t>
            </a:r>
            <a:r>
              <a:rPr lang="zh-TW" altLang="en-US" dirty="0"/>
              <a:t>：將</a:t>
            </a:r>
            <a:r>
              <a:rPr lang="en-US" altLang="zh-TW" dirty="0"/>
              <a:t>2</a:t>
            </a:r>
            <a:r>
              <a:rPr lang="zh-TW" altLang="en-US" dirty="0"/>
              <a:t>為數字影像</a:t>
            </a:r>
            <a:r>
              <a:rPr lang="en-US" altLang="zh-TW" dirty="0"/>
              <a:t>28x28</a:t>
            </a:r>
            <a:r>
              <a:rPr lang="zh-TW" altLang="en-US" dirty="0"/>
              <a:t> ，轉為</a:t>
            </a:r>
            <a:r>
              <a:rPr lang="en-US" altLang="zh-TW" dirty="0"/>
              <a:t>1</a:t>
            </a:r>
            <a:r>
              <a:rPr lang="zh-TW" altLang="en-US" dirty="0"/>
              <a:t>為向量</a:t>
            </a:r>
            <a:r>
              <a:rPr lang="en-US" altLang="zh-TW" dirty="0"/>
              <a:t>784</a:t>
            </a:r>
            <a:r>
              <a:rPr lang="zh-TW" altLang="en-US" dirty="0"/>
              <a:t>個</a:t>
            </a:r>
            <a:r>
              <a:rPr lang="en-US" altLang="zh-TW" dirty="0"/>
              <a:t>float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查看轉變後的測試資料集和訓練資料集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r>
              <a:rPr lang="zh-TW" altLang="en-US" dirty="0"/>
              <a:t>問題討論：</a:t>
            </a:r>
            <a:endParaRPr lang="en-US" altLang="zh-TW" dirty="0"/>
          </a:p>
          <a:p>
            <a:r>
              <a:rPr lang="en-US" altLang="zh-TW" dirty="0"/>
              <a:t>reshape(</a:t>
            </a:r>
            <a:r>
              <a:rPr lang="zh-TW" altLang="en-US" dirty="0"/>
              <a:t>行</a:t>
            </a:r>
            <a:r>
              <a:rPr lang="en-US" altLang="zh-TW" dirty="0"/>
              <a:t>,</a:t>
            </a:r>
            <a:r>
              <a:rPr lang="zh-TW" altLang="en-US" dirty="0"/>
              <a:t>列</a:t>
            </a:r>
            <a:r>
              <a:rPr lang="en-US" altLang="zh-TW" dirty="0"/>
              <a:t>)</a:t>
            </a:r>
            <a:r>
              <a:rPr lang="zh-TW" altLang="en-US" dirty="0"/>
              <a:t>：改變矩陣形狀</a:t>
            </a:r>
            <a:endParaRPr lang="en-US" altLang="zh-TW" dirty="0"/>
          </a:p>
          <a:p>
            <a:r>
              <a:rPr lang="en-US" altLang="zh-TW" dirty="0"/>
              <a:t>float32</a:t>
            </a:r>
            <a:r>
              <a:rPr lang="zh-TW" altLang="en-US" dirty="0"/>
              <a:t>：</a:t>
            </a:r>
            <a:r>
              <a:rPr lang="en-US" altLang="zh-TW" dirty="0"/>
              <a:t>32</a:t>
            </a:r>
            <a:r>
              <a:rPr lang="zh-TW" altLang="en-US" dirty="0"/>
              <a:t>的意思是</a:t>
            </a:r>
            <a:r>
              <a:rPr lang="en-US" altLang="zh-TW" dirty="0"/>
              <a:t>32bits</a:t>
            </a:r>
          </a:p>
        </p:txBody>
      </p:sp>
    </p:spTree>
    <p:extLst>
      <p:ext uri="{BB962C8B-B14F-4D97-AF65-F5344CB8AC3E}">
        <p14:creationId xmlns:p14="http://schemas.microsoft.com/office/powerpoint/2010/main" val="1104064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AD69BF-9EA1-4EEE-AB9B-494F13DD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features(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數字影像的特徵值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資料預處理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9CB6084-36D7-4B5C-B6D4-D082EC3F6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0078"/>
            <a:ext cx="7524964" cy="434961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F613BA2-18AC-43FF-955F-11055FD5E94C}"/>
              </a:ext>
            </a:extLst>
          </p:cNvPr>
          <p:cNvSpPr txBox="1"/>
          <p:nvPr/>
        </p:nvSpPr>
        <p:spPr>
          <a:xfrm>
            <a:off x="7263830" y="2291044"/>
            <a:ext cx="35034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查看第</a:t>
            </a:r>
            <a:r>
              <a:rPr lang="en-US" altLang="zh-TW" dirty="0"/>
              <a:t>0</a:t>
            </a:r>
            <a:r>
              <a:rPr lang="zh-TW" altLang="en-US" dirty="0"/>
              <a:t>筆資料的數字影像</a:t>
            </a:r>
            <a:r>
              <a:rPr lang="en-US" altLang="zh-TW" dirty="0"/>
              <a:t>images</a:t>
            </a:r>
            <a:r>
              <a:rPr lang="zh-TW" altLang="en-US" dirty="0"/>
              <a:t>轉換後的內容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79434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1A7AEC-51B9-4628-BC24-C4AE4D7A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features(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數字影像的特徵值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資料預處理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46EED7C-7A1A-4446-B3F6-920207F0F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84001"/>
            <a:ext cx="6692757" cy="442426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188E69A-111E-4478-B66D-0F89AD775716}"/>
              </a:ext>
            </a:extLst>
          </p:cNvPr>
          <p:cNvSpPr txBox="1"/>
          <p:nvPr/>
        </p:nvSpPr>
        <p:spPr>
          <a:xfrm>
            <a:off x="6604738" y="2145219"/>
            <a:ext cx="4749062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將數字影像</a:t>
            </a:r>
            <a:r>
              <a:rPr lang="en-US" altLang="zh-TW" dirty="0"/>
              <a:t>image</a:t>
            </a:r>
            <a:r>
              <a:rPr lang="zh-TW" altLang="en-US" dirty="0"/>
              <a:t>的數字標準化</a:t>
            </a:r>
            <a:endParaRPr lang="en-US" altLang="zh-TW" dirty="0"/>
          </a:p>
          <a:p>
            <a:r>
              <a:rPr lang="zh-TW" altLang="en-US" dirty="0"/>
              <a:t>因為</a:t>
            </a:r>
            <a:r>
              <a:rPr lang="en-US" altLang="zh-TW" dirty="0"/>
              <a:t>image</a:t>
            </a:r>
            <a:r>
              <a:rPr lang="zh-TW" altLang="en-US" dirty="0"/>
              <a:t>的數字是</a:t>
            </a:r>
            <a:r>
              <a:rPr lang="en-US" altLang="zh-TW" dirty="0"/>
              <a:t>0-255</a:t>
            </a:r>
            <a:r>
              <a:rPr lang="zh-TW" altLang="en-US" dirty="0"/>
              <a:t>，所以直接除以</a:t>
            </a:r>
            <a:r>
              <a:rPr lang="en-US" altLang="zh-TW" dirty="0"/>
              <a:t>255</a:t>
            </a:r>
            <a:r>
              <a:rPr lang="zh-TW" altLang="en-US" dirty="0"/>
              <a:t>，就可以獲得</a:t>
            </a:r>
            <a:r>
              <a:rPr lang="en-US" altLang="zh-TW" dirty="0"/>
              <a:t>0-1</a:t>
            </a:r>
            <a:r>
              <a:rPr lang="zh-TW" altLang="en-US" dirty="0"/>
              <a:t>的數值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查看數字影像標準化後的結果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r>
              <a:rPr lang="zh-TW" altLang="en-US" dirty="0"/>
              <a:t>問題討論：</a:t>
            </a:r>
            <a:endParaRPr lang="en-US" altLang="zh-TW" dirty="0"/>
          </a:p>
          <a:p>
            <a:r>
              <a:rPr lang="zh-TW" altLang="en-US" dirty="0"/>
              <a:t>標準化要獲得</a:t>
            </a:r>
            <a:r>
              <a:rPr lang="en-US" altLang="zh-TW" dirty="0"/>
              <a:t>0-1</a:t>
            </a:r>
            <a:r>
              <a:rPr lang="zh-TW" altLang="en-US" dirty="0"/>
              <a:t>的數值，是因為電腦最直接可以辨別的就是</a:t>
            </a:r>
            <a:r>
              <a:rPr lang="en-US" altLang="zh-TW" dirty="0"/>
              <a:t>0</a:t>
            </a:r>
            <a:r>
              <a:rPr lang="zh-TW" altLang="en-US" dirty="0"/>
              <a:t>跟</a:t>
            </a:r>
            <a:r>
              <a:rPr lang="en-US" altLang="zh-TW" dirty="0"/>
              <a:t>1</a:t>
            </a:r>
            <a:r>
              <a:rPr lang="zh-TW" altLang="en-US" dirty="0"/>
              <a:t>，當需要取得</a:t>
            </a:r>
            <a:r>
              <a:rPr lang="en-US" altLang="zh-TW" dirty="0"/>
              <a:t>1</a:t>
            </a:r>
            <a:r>
              <a:rPr lang="zh-TW" altLang="en-US" dirty="0"/>
              <a:t>的數值時，就要先進行標準化，會比較容易執行。</a:t>
            </a:r>
          </a:p>
        </p:txBody>
      </p:sp>
    </p:spTree>
    <p:extLst>
      <p:ext uri="{BB962C8B-B14F-4D97-AF65-F5344CB8AC3E}">
        <p14:creationId xmlns:p14="http://schemas.microsoft.com/office/powerpoint/2010/main" val="636577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1559B-DE32-4582-B0C5-20C3E311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labels(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數字影像真實的值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資料預處理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1A03C72-9B64-4D2B-810D-6BCC089DC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3155"/>
            <a:ext cx="6065208" cy="378543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2B7A943-A373-417F-AA80-035680CA7083}"/>
              </a:ext>
            </a:extLst>
          </p:cNvPr>
          <p:cNvSpPr txBox="1"/>
          <p:nvPr/>
        </p:nvSpPr>
        <p:spPr>
          <a:xfrm>
            <a:off x="6616557" y="2178121"/>
            <a:ext cx="4737243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查看訓練資料</a:t>
            </a:r>
            <a:r>
              <a:rPr lang="en-US" altLang="zh-TW" dirty="0"/>
              <a:t>label</a:t>
            </a:r>
            <a:r>
              <a:rPr lang="zh-TW" altLang="en-US" dirty="0"/>
              <a:t>標籤欄位前</a:t>
            </a:r>
            <a:r>
              <a:rPr lang="en-US" altLang="zh-TW" dirty="0"/>
              <a:t>5</a:t>
            </a:r>
            <a:r>
              <a:rPr lang="zh-TW" altLang="en-US" dirty="0"/>
              <a:t>筆資料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執行</a:t>
            </a:r>
            <a:r>
              <a:rPr lang="en-US" altLang="zh-TW" dirty="0"/>
              <a:t>one-hot encoding</a:t>
            </a:r>
            <a:r>
              <a:rPr lang="zh-TW" altLang="en-US" dirty="0"/>
              <a:t>轉換</a:t>
            </a:r>
            <a:endParaRPr lang="en-US" altLang="zh-TW" dirty="0"/>
          </a:p>
          <a:p>
            <a:r>
              <a:rPr lang="en-US" altLang="zh-TW" dirty="0"/>
              <a:t>One-Hot Encoding(</a:t>
            </a:r>
            <a:r>
              <a:rPr lang="zh-TW" altLang="en-US" dirty="0"/>
              <a:t>獨熱編碼</a:t>
            </a:r>
            <a:r>
              <a:rPr lang="en-US" altLang="zh-TW" dirty="0"/>
              <a:t>)</a:t>
            </a:r>
            <a:r>
              <a:rPr lang="zh-TW" altLang="en-US" dirty="0"/>
              <a:t>：類別資料轉換，將輸入的資料轉換成為數值。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轉換後的</a:t>
            </a:r>
            <a:r>
              <a:rPr lang="en-US" altLang="zh-TW" dirty="0"/>
              <a:t>label</a:t>
            </a:r>
            <a:r>
              <a:rPr lang="zh-TW" altLang="en-US" dirty="0"/>
              <a:t>標籤欄位</a:t>
            </a:r>
            <a:endParaRPr lang="en-US" altLang="zh-TW" dirty="0"/>
          </a:p>
          <a:p>
            <a:r>
              <a:rPr lang="zh-TW" altLang="en-US" dirty="0"/>
              <a:t>原來真實的值是</a:t>
            </a:r>
            <a:r>
              <a:rPr lang="en-US" altLang="zh-TW" dirty="0"/>
              <a:t>5</a:t>
            </a:r>
            <a:r>
              <a:rPr lang="zh-TW" altLang="en-US" dirty="0"/>
              <a:t>，轉換過後會在第</a:t>
            </a:r>
            <a:r>
              <a:rPr lang="en-US" altLang="zh-TW" dirty="0"/>
              <a:t>5</a:t>
            </a:r>
            <a:r>
              <a:rPr lang="zh-TW" altLang="en-US" dirty="0"/>
              <a:t>個位置的數字由</a:t>
            </a:r>
            <a:r>
              <a:rPr lang="en-US" altLang="zh-TW" dirty="0"/>
              <a:t>0</a:t>
            </a:r>
            <a:r>
              <a:rPr lang="zh-TW" altLang="en-US" dirty="0"/>
              <a:t>變成</a:t>
            </a:r>
            <a:r>
              <a:rPr lang="en-US" altLang="zh-TW" dirty="0"/>
              <a:t>1</a:t>
            </a:r>
            <a:r>
              <a:rPr lang="zh-TW" altLang="en-US" dirty="0"/>
              <a:t>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20839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9ED620-A0AA-4D3B-B5FD-C624DE781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57596"/>
            <a:ext cx="9144000" cy="1742808"/>
          </a:xfrm>
        </p:spPr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Keras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多層感知器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(MLP)</a:t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辨識手寫數字</a:t>
            </a:r>
          </a:p>
        </p:txBody>
      </p:sp>
    </p:spTree>
    <p:extLst>
      <p:ext uri="{BB962C8B-B14F-4D97-AF65-F5344CB8AC3E}">
        <p14:creationId xmlns:p14="http://schemas.microsoft.com/office/powerpoint/2010/main" val="2727442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32D474-5C17-45D7-8515-23598FDDD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Keras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多層感知器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(MLP)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辨識手寫數字影像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5F2072-1554-45FD-A265-BB6F3B09F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多層感知器模型分為：輸入層、隱藏層、輸出層。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建立模型後，要先訓練模型，才能進行預測。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建立模型步驟：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CA12BA43-9D76-4B6F-8188-295847FF8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66290"/>
              </p:ext>
            </p:extLst>
          </p:nvPr>
        </p:nvGraphicFramePr>
        <p:xfrm>
          <a:off x="3778036" y="2908062"/>
          <a:ext cx="4133064" cy="350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485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A0FE4-D321-41CF-B2CF-04DE574D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進行資料預處理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(Preprocess)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EAF60CFC-D827-4C86-AEAC-94ABF56DF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57"/>
          <a:stretch/>
        </p:blipFill>
        <p:spPr>
          <a:xfrm>
            <a:off x="838200" y="2106435"/>
            <a:ext cx="6369731" cy="276351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DE5738A-0F45-460A-9F63-C5E494F6B91B}"/>
              </a:ext>
            </a:extLst>
          </p:cNvPr>
          <p:cNvSpPr txBox="1"/>
          <p:nvPr/>
        </p:nvSpPr>
        <p:spPr>
          <a:xfrm>
            <a:off x="6287785" y="2928135"/>
            <a:ext cx="50660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/>
              <a:t>numpy</a:t>
            </a:r>
            <a:r>
              <a:rPr lang="zh-TW" altLang="en-US" dirty="0"/>
              <a:t>是</a:t>
            </a:r>
            <a:r>
              <a:rPr lang="en-US" altLang="zh-TW" dirty="0"/>
              <a:t>python</a:t>
            </a:r>
            <a:r>
              <a:rPr lang="zh-TW" altLang="en-US" dirty="0"/>
              <a:t>的函式庫，可用於陣列的計算。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/>
              <a:t>np.random.seed</a:t>
            </a:r>
            <a:r>
              <a:rPr lang="en-US" altLang="zh-TW" dirty="0"/>
              <a:t>()</a:t>
            </a:r>
            <a:r>
              <a:rPr lang="zh-TW" altLang="en-US" dirty="0"/>
              <a:t>生成指定隨機數序列</a:t>
            </a:r>
          </a:p>
        </p:txBody>
      </p:sp>
    </p:spTree>
    <p:extLst>
      <p:ext uri="{BB962C8B-B14F-4D97-AF65-F5344CB8AC3E}">
        <p14:creationId xmlns:p14="http://schemas.microsoft.com/office/powerpoint/2010/main" val="4263168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A0FE4-D321-41CF-B2CF-04DE574D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進行資料預處理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(Preprocess)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F6063694-8AC3-446A-AFAF-2AF2B8012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111603" cy="399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1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3398A8-EB69-4F38-B910-ACE6854C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機器學習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AEFF430-5A20-4EAB-B216-6248A9E53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監督式學習：具備特徵、預測目標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二元分類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多元分類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回歸分析：數值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非監督式學習：分群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強化學習：藉由不斷訓練，學習某項任務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右大括弧 6">
            <a:extLst>
              <a:ext uri="{FF2B5EF4-FFF2-40B4-BE49-F238E27FC236}">
                <a16:creationId xmlns:a16="http://schemas.microsoft.com/office/drawing/2014/main" id="{CEBE4789-2AFF-45DE-BA6F-D4FBC7E6C8EB}"/>
              </a:ext>
            </a:extLst>
          </p:cNvPr>
          <p:cNvSpPr/>
          <p:nvPr/>
        </p:nvSpPr>
        <p:spPr>
          <a:xfrm>
            <a:off x="2943225" y="2390775"/>
            <a:ext cx="304800" cy="52387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A24CDFD-49DA-4CC1-9E18-E29DF545AB6D}"/>
              </a:ext>
            </a:extLst>
          </p:cNvPr>
          <p:cNvSpPr txBox="1"/>
          <p:nvPr/>
        </p:nvSpPr>
        <p:spPr>
          <a:xfrm>
            <a:off x="3333750" y="2421879"/>
            <a:ext cx="86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分類</a:t>
            </a:r>
          </a:p>
        </p:txBody>
      </p:sp>
    </p:spTree>
    <p:extLst>
      <p:ext uri="{BB962C8B-B14F-4D97-AF65-F5344CB8AC3E}">
        <p14:creationId xmlns:p14="http://schemas.microsoft.com/office/powerpoint/2010/main" val="3571901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A0FE4-D321-41CF-B2CF-04DE574D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建立模型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0C5B472-810D-4E9E-8210-A6E7A480C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建立多層感知器模型，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輸入層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(x)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784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個神經元，隱藏層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(h)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256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個神經元，輸出層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(y)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個神經元。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43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A0FE4-D321-41CF-B2CF-04DE574D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建立模型</a:t>
            </a: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2157A55F-B552-41FF-BDE1-7DF3C8266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60299"/>
            <a:ext cx="4247508" cy="260125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CF9F40E8-D0FF-4863-A5C8-CF1FFC794B23}"/>
              </a:ext>
            </a:extLst>
          </p:cNvPr>
          <p:cNvSpPr txBox="1"/>
          <p:nvPr/>
        </p:nvSpPr>
        <p:spPr>
          <a:xfrm>
            <a:off x="5746679" y="2505670"/>
            <a:ext cx="335622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Sequential()</a:t>
            </a:r>
            <a:r>
              <a:rPr lang="zh-TW" altLang="en-US" dirty="0"/>
              <a:t> 線性堆疊模型，用來製作網路結構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Dense()</a:t>
            </a:r>
            <a:r>
              <a:rPr lang="zh-TW" altLang="en-US" dirty="0"/>
              <a:t> 連階層</a:t>
            </a:r>
            <a:r>
              <a:rPr lang="en-US" altLang="zh-TW" dirty="0"/>
              <a:t>;</a:t>
            </a:r>
            <a:r>
              <a:rPr lang="zh-TW" altLang="en-US" dirty="0"/>
              <a:t>神經網路層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20654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A0FE4-D321-41CF-B2CF-04DE574D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建立模型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C17C345-394C-447D-9B02-4280F3D2C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4915328" cy="3293189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3EB4FBB5-09CF-4D3D-B21A-9237563CDF77}"/>
              </a:ext>
            </a:extLst>
          </p:cNvPr>
          <p:cNvSpPr txBox="1"/>
          <p:nvPr/>
        </p:nvSpPr>
        <p:spPr>
          <a:xfrm>
            <a:off x="6096000" y="2073527"/>
            <a:ext cx="447953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定義隱藏層</a:t>
            </a:r>
            <a:r>
              <a:rPr lang="en-US" altLang="zh-TW" dirty="0"/>
              <a:t>=256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設定輸入層</a:t>
            </a:r>
            <a:r>
              <a:rPr lang="en-US" altLang="zh-TW" dirty="0"/>
              <a:t>=784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/>
              <a:t>kernel_initializer</a:t>
            </a:r>
            <a:r>
              <a:rPr lang="en-US" altLang="zh-TW" dirty="0"/>
              <a:t>()</a:t>
            </a:r>
            <a:r>
              <a:rPr lang="zh-TW" altLang="en-US" dirty="0"/>
              <a:t> 初始化，</a:t>
            </a:r>
            <a:endParaRPr lang="en-US" altLang="zh-TW" dirty="0"/>
          </a:p>
          <a:p>
            <a:r>
              <a:rPr lang="en-US" altLang="zh-TW" dirty="0"/>
              <a:t>normal(normal distribution)</a:t>
            </a:r>
            <a:r>
              <a:rPr lang="zh-TW" altLang="en-US" dirty="0"/>
              <a:t>常態分佈的亂數，</a:t>
            </a:r>
            <a:r>
              <a:rPr lang="en-US" altLang="zh-TW" dirty="0"/>
              <a:t>weight(</a:t>
            </a:r>
            <a:r>
              <a:rPr lang="zh-TW" altLang="en-US" dirty="0"/>
              <a:t>權重</a:t>
            </a:r>
            <a:r>
              <a:rPr lang="en-US" altLang="zh-TW" dirty="0"/>
              <a:t>)bias(</a:t>
            </a:r>
            <a:r>
              <a:rPr lang="zh-TW" altLang="en-US" dirty="0"/>
              <a:t>偏差</a:t>
            </a:r>
            <a:r>
              <a:rPr lang="en-US" altLang="zh-TW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activation=‘</a:t>
            </a:r>
            <a:r>
              <a:rPr lang="en-US" altLang="zh-TW" dirty="0" err="1"/>
              <a:t>relu</a:t>
            </a:r>
            <a:r>
              <a:rPr lang="en-US" altLang="zh-TW" dirty="0"/>
              <a:t>‘</a:t>
            </a:r>
            <a:r>
              <a:rPr lang="zh-TW" altLang="en-US" dirty="0"/>
              <a:t>，使用函數</a:t>
            </a:r>
            <a:r>
              <a:rPr lang="en-US" altLang="zh-TW" dirty="0" err="1"/>
              <a:t>relu</a:t>
            </a:r>
            <a:endParaRPr lang="en-US" alt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46FB1D7-F942-4030-954A-E6489BD68ADC}"/>
              </a:ext>
            </a:extLst>
          </p:cNvPr>
          <p:cNvSpPr txBox="1"/>
          <p:nvPr/>
        </p:nvSpPr>
        <p:spPr>
          <a:xfrm>
            <a:off x="6096000" y="4210692"/>
            <a:ext cx="44795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定義輸出層</a:t>
            </a:r>
            <a:r>
              <a:rPr lang="en-US" altLang="zh-TW" dirty="0"/>
              <a:t>=10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activation=‘</a:t>
            </a:r>
            <a:r>
              <a:rPr lang="en-US" altLang="zh-TW" dirty="0" err="1"/>
              <a:t>softmax</a:t>
            </a:r>
            <a:r>
              <a:rPr lang="en-US" altLang="zh-TW" dirty="0"/>
              <a:t>‘</a:t>
            </a:r>
            <a:r>
              <a:rPr lang="zh-TW" altLang="en-US" dirty="0"/>
              <a:t>，使用函數</a:t>
            </a:r>
            <a:r>
              <a:rPr lang="en-US" altLang="zh-TW" dirty="0" err="1"/>
              <a:t>softmax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13524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A0FE4-D321-41CF-B2CF-04DE574D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建立模型</a:t>
            </a: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88FDC8F1-63CC-4F70-A90B-001DBEAB5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17901"/>
            <a:ext cx="7874285" cy="543484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10CB5B1-B753-4F3F-B930-C578C94A0D97}"/>
              </a:ext>
            </a:extLst>
          </p:cNvPr>
          <p:cNvSpPr txBox="1"/>
          <p:nvPr/>
        </p:nvSpPr>
        <p:spPr>
          <a:xfrm>
            <a:off x="4933307" y="4263773"/>
            <a:ext cx="243497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/>
              <a:t>隱藏層</a:t>
            </a:r>
            <a:r>
              <a:rPr lang="en-US" altLang="zh-TW" sz="1600" dirty="0"/>
              <a:t>=256</a:t>
            </a:r>
            <a:r>
              <a:rPr lang="zh-TW" altLang="en-US" sz="1600" dirty="0"/>
              <a:t>，沒有輸入層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15E5D8D-E7C8-4E91-A6AE-0C81922649DB}"/>
              </a:ext>
            </a:extLst>
          </p:cNvPr>
          <p:cNvSpPr txBox="1"/>
          <p:nvPr/>
        </p:nvSpPr>
        <p:spPr>
          <a:xfrm>
            <a:off x="5000090" y="4830909"/>
            <a:ext cx="115070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/>
              <a:t>輸出層</a:t>
            </a:r>
            <a:r>
              <a:rPr lang="en-US" altLang="zh-TW" sz="1600" dirty="0"/>
              <a:t>=10</a:t>
            </a:r>
            <a:endParaRPr lang="zh-TW" altLang="en-US" sz="16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564F62D-A130-47E5-9DD5-A419A388DDBA}"/>
              </a:ext>
            </a:extLst>
          </p:cNvPr>
          <p:cNvSpPr txBox="1"/>
          <p:nvPr/>
        </p:nvSpPr>
        <p:spPr>
          <a:xfrm>
            <a:off x="8332341" y="3971206"/>
            <a:ext cx="24349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784x256+256=200960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D84AD54-F3D2-46E5-9D09-F0E8856491B0}"/>
              </a:ext>
            </a:extLst>
          </p:cNvPr>
          <p:cNvSpPr txBox="1"/>
          <p:nvPr/>
        </p:nvSpPr>
        <p:spPr>
          <a:xfrm>
            <a:off x="8332340" y="4466690"/>
            <a:ext cx="24349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256x10+10=2570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F61AC6E-F217-493D-8A49-EBAC04DCC3ED}"/>
              </a:ext>
            </a:extLst>
          </p:cNvPr>
          <p:cNvSpPr txBox="1"/>
          <p:nvPr/>
        </p:nvSpPr>
        <p:spPr>
          <a:xfrm>
            <a:off x="5464138" y="5560582"/>
            <a:ext cx="24349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200960+2570=203530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5416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A0FE4-D321-41CF-B2CF-04DE574D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進行訓練</a:t>
            </a: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53047261-F127-4229-BB7E-E6BDBED37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843733" cy="173831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AA86461-EA8F-48B1-A1AE-1340100FC576}"/>
              </a:ext>
            </a:extLst>
          </p:cNvPr>
          <p:cNvSpPr txBox="1"/>
          <p:nvPr/>
        </p:nvSpPr>
        <p:spPr>
          <a:xfrm>
            <a:off x="5866543" y="2414427"/>
            <a:ext cx="4777483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/>
              <a:t>model.compile</a:t>
            </a:r>
            <a:r>
              <a:rPr lang="en-US" altLang="zh-TW" dirty="0"/>
              <a:t>(loss=</a:t>
            </a:r>
            <a:r>
              <a:rPr lang="zh-TW" altLang="en-US" dirty="0"/>
              <a:t>損失函數</a:t>
            </a:r>
            <a:endParaRPr lang="en-US" altLang="zh-TW" dirty="0"/>
          </a:p>
          <a:p>
            <a:r>
              <a:rPr lang="en-US" altLang="zh-TW" dirty="0"/>
              <a:t>    </a:t>
            </a:r>
            <a:r>
              <a:rPr lang="zh-TW" altLang="en-US" dirty="0"/>
              <a:t>                     </a:t>
            </a:r>
            <a:r>
              <a:rPr lang="en-US" altLang="zh-TW" dirty="0"/>
              <a:t>   optimizer=</a:t>
            </a:r>
            <a:r>
              <a:rPr lang="zh-TW" altLang="en-US" dirty="0"/>
              <a:t>最優化方法</a:t>
            </a:r>
            <a:r>
              <a:rPr lang="en-US" altLang="zh-TW" dirty="0"/>
              <a:t>,</a:t>
            </a:r>
          </a:p>
          <a:p>
            <a:r>
              <a:rPr lang="en-US" altLang="zh-TW" dirty="0"/>
              <a:t>    </a:t>
            </a:r>
            <a:r>
              <a:rPr lang="zh-TW" altLang="en-US" dirty="0"/>
              <a:t>                     </a:t>
            </a:r>
            <a:r>
              <a:rPr lang="en-US" altLang="zh-TW" dirty="0"/>
              <a:t>   metrics=</a:t>
            </a:r>
            <a:r>
              <a:rPr lang="zh-TW" altLang="en-US" dirty="0"/>
              <a:t>評估模型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/>
              <a:t>categorical_crossentropy</a:t>
            </a:r>
            <a:r>
              <a:rPr lang="en-US" altLang="zh-TW" dirty="0"/>
              <a:t> </a:t>
            </a:r>
            <a:r>
              <a:rPr lang="zh-TW" altLang="en-US" dirty="0"/>
              <a:t>用於計算多分類問題的交叉熵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/>
              <a:t>adam</a:t>
            </a:r>
            <a:r>
              <a:rPr lang="zh-TW" altLang="en-US" dirty="0"/>
              <a:t>在深度學習中調整神經網路的權重和偏差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accuracy</a:t>
            </a:r>
            <a:r>
              <a:rPr lang="zh-TW" altLang="en-US" dirty="0"/>
              <a:t>準確率</a:t>
            </a:r>
          </a:p>
        </p:txBody>
      </p:sp>
    </p:spTree>
    <p:extLst>
      <p:ext uri="{BB962C8B-B14F-4D97-AF65-F5344CB8AC3E}">
        <p14:creationId xmlns:p14="http://schemas.microsoft.com/office/powerpoint/2010/main" val="2353143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A0FE4-D321-41CF-B2CF-04DE574D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進行訓練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196A9E3-4BC4-4192-BDC0-FBB23FEA1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887912" cy="180171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DCFB248-A0E3-498C-BDC9-18315F7EE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92404"/>
            <a:ext cx="7544188" cy="330217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0CA92AB-E049-48E9-9C0E-60468B91AA0D}"/>
              </a:ext>
            </a:extLst>
          </p:cNvPr>
          <p:cNvSpPr txBox="1"/>
          <p:nvPr/>
        </p:nvSpPr>
        <p:spPr>
          <a:xfrm>
            <a:off x="5127232" y="1184080"/>
            <a:ext cx="582544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使用</a:t>
            </a:r>
            <a:r>
              <a:rPr lang="en-US" altLang="zh-TW" dirty="0" err="1"/>
              <a:t>model.fit</a:t>
            </a:r>
            <a:r>
              <a:rPr lang="en-US" altLang="zh-TW" dirty="0"/>
              <a:t>()</a:t>
            </a:r>
            <a:r>
              <a:rPr lang="zh-TW" altLang="en-US" dirty="0"/>
              <a:t>訓練，</a:t>
            </a:r>
            <a:endParaRPr lang="en-US" altLang="zh-TW" dirty="0"/>
          </a:p>
          <a:p>
            <a:r>
              <a:rPr lang="en-US" altLang="zh-TW" dirty="0" err="1"/>
              <a:t>model.fit</a:t>
            </a:r>
            <a:r>
              <a:rPr lang="en-US" altLang="zh-TW" dirty="0"/>
              <a:t>(x=</a:t>
            </a:r>
            <a:r>
              <a:rPr lang="en-US" altLang="zh-TW" dirty="0" err="1"/>
              <a:t>x_Train_normalize</a:t>
            </a:r>
            <a:r>
              <a:rPr lang="en-US" altLang="zh-TW" dirty="0"/>
              <a:t>,</a:t>
            </a:r>
            <a:r>
              <a:rPr lang="zh-TW" altLang="en-US" dirty="0"/>
              <a:t> </a:t>
            </a:r>
            <a:r>
              <a:rPr lang="en-US" altLang="zh-TW" dirty="0"/>
              <a:t>(features</a:t>
            </a:r>
            <a:r>
              <a:rPr lang="zh-TW" altLang="en-US" dirty="0"/>
              <a:t>數字影像的特徵值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           </a:t>
            </a:r>
            <a:r>
              <a:rPr lang="zh-TW" altLang="en-US" dirty="0"/>
              <a:t>     </a:t>
            </a:r>
            <a:r>
              <a:rPr lang="en-US" altLang="zh-TW" dirty="0"/>
              <a:t> y=</a:t>
            </a:r>
            <a:r>
              <a:rPr lang="en-US" altLang="zh-TW" dirty="0" err="1"/>
              <a:t>y_Train_OneHot</a:t>
            </a:r>
            <a:r>
              <a:rPr lang="en-US" altLang="zh-TW" dirty="0"/>
              <a:t>,</a:t>
            </a:r>
            <a:r>
              <a:rPr lang="zh-TW" altLang="en-US" dirty="0"/>
              <a:t> </a:t>
            </a:r>
            <a:r>
              <a:rPr lang="en-US" altLang="zh-TW" dirty="0"/>
              <a:t>(label</a:t>
            </a:r>
            <a:r>
              <a:rPr lang="zh-TW" altLang="en-US" dirty="0"/>
              <a:t>數字影像真實的值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           </a:t>
            </a:r>
            <a:r>
              <a:rPr lang="zh-TW" altLang="en-US" dirty="0"/>
              <a:t>     </a:t>
            </a:r>
            <a:r>
              <a:rPr lang="en-US" altLang="zh-TW" dirty="0"/>
              <a:t> </a:t>
            </a:r>
            <a:r>
              <a:rPr lang="en-US" altLang="zh-TW" dirty="0" err="1"/>
              <a:t>validation_split</a:t>
            </a:r>
            <a:r>
              <a:rPr lang="en-US" altLang="zh-TW" dirty="0"/>
              <a:t>=0.2,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訓練與驗證資料比例，</a:t>
            </a:r>
            <a:r>
              <a:rPr lang="en-US" altLang="zh-TW" dirty="0"/>
              <a:t>60000X0.8=48000</a:t>
            </a:r>
            <a:r>
              <a:rPr lang="zh-TW" altLang="en-US" dirty="0"/>
              <a:t>訓練資料，</a:t>
            </a:r>
            <a:r>
              <a:rPr lang="en-US" altLang="zh-TW" dirty="0"/>
              <a:t>60000X0.2=12000</a:t>
            </a:r>
            <a:r>
              <a:rPr lang="zh-TW" altLang="en-US" dirty="0"/>
              <a:t>驗證資料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          </a:t>
            </a:r>
            <a:r>
              <a:rPr lang="zh-TW" altLang="en-US" dirty="0"/>
              <a:t>     </a:t>
            </a:r>
            <a:r>
              <a:rPr lang="en-US" altLang="zh-TW" dirty="0"/>
              <a:t>  epochs=10,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訓練週期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           </a:t>
            </a:r>
            <a:r>
              <a:rPr lang="zh-TW" altLang="en-US" dirty="0"/>
              <a:t>     </a:t>
            </a:r>
            <a:r>
              <a:rPr lang="en-US" altLang="zh-TW" dirty="0"/>
              <a:t> </a:t>
            </a:r>
            <a:r>
              <a:rPr lang="en-US" altLang="zh-TW" dirty="0" err="1"/>
              <a:t>batch_size</a:t>
            </a:r>
            <a:r>
              <a:rPr lang="en-US" altLang="zh-TW" dirty="0"/>
              <a:t>=200,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每一批次筆數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           </a:t>
            </a:r>
            <a:r>
              <a:rPr lang="zh-TW" altLang="en-US" dirty="0"/>
              <a:t>     </a:t>
            </a:r>
            <a:r>
              <a:rPr lang="en-US" altLang="zh-TW" dirty="0"/>
              <a:t> verbose=2)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顯示訓練過程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554B3D7-98D7-4271-9260-F9B33F52858C}"/>
              </a:ext>
            </a:extLst>
          </p:cNvPr>
          <p:cNvSpPr txBox="1"/>
          <p:nvPr/>
        </p:nvSpPr>
        <p:spPr>
          <a:xfrm>
            <a:off x="8382388" y="3976099"/>
            <a:ext cx="359727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verbose=0</a:t>
            </a:r>
            <a:r>
              <a:rPr lang="zh-TW" altLang="en-US" dirty="0"/>
              <a:t>，沒有輸出</a:t>
            </a:r>
            <a:endParaRPr lang="en-US" altLang="zh-TW" dirty="0"/>
          </a:p>
          <a:p>
            <a:r>
              <a:rPr lang="en-US" altLang="zh-TW" dirty="0"/>
              <a:t>verbose=1</a:t>
            </a:r>
            <a:r>
              <a:rPr lang="zh-TW" altLang="en-US" dirty="0"/>
              <a:t>，顯示進度條</a:t>
            </a:r>
            <a:endParaRPr lang="en-US" altLang="zh-TW" dirty="0"/>
          </a:p>
          <a:p>
            <a:r>
              <a:rPr lang="en-US" altLang="zh-TW" dirty="0"/>
              <a:t>verbose=2</a:t>
            </a:r>
            <a:r>
              <a:rPr lang="zh-TW" altLang="en-US" dirty="0"/>
              <a:t>，為每個</a:t>
            </a:r>
            <a:r>
              <a:rPr lang="en-US" altLang="zh-TW" dirty="0"/>
              <a:t>epoch</a:t>
            </a:r>
            <a:r>
              <a:rPr lang="zh-TW" altLang="en-US" dirty="0"/>
              <a:t>輸出紀錄</a:t>
            </a:r>
          </a:p>
        </p:txBody>
      </p:sp>
    </p:spTree>
    <p:extLst>
      <p:ext uri="{BB962C8B-B14F-4D97-AF65-F5344CB8AC3E}">
        <p14:creationId xmlns:p14="http://schemas.microsoft.com/office/powerpoint/2010/main" val="2446299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A0FE4-D321-41CF-B2CF-04DE574D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進行訓練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0308110-5DCC-4436-A5F5-67B1D50C7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7"/>
            <a:ext cx="5953019" cy="3227212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737FFDB0-5746-4146-8168-072CF340F757}"/>
              </a:ext>
            </a:extLst>
          </p:cNvPr>
          <p:cNvSpPr txBox="1"/>
          <p:nvPr/>
        </p:nvSpPr>
        <p:spPr>
          <a:xfrm>
            <a:off x="7006976" y="2630184"/>
            <a:ext cx="446925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/>
              <a:t>train_history</a:t>
            </a:r>
            <a:r>
              <a:rPr lang="zh-TW" altLang="en-US" dirty="0"/>
              <a:t>：訓練過程產生的</a:t>
            </a:r>
            <a:r>
              <a:rPr lang="en-US" altLang="zh-TW" dirty="0" err="1"/>
              <a:t>train_history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train</a:t>
            </a:r>
            <a:r>
              <a:rPr lang="zh-TW" altLang="en-US" dirty="0"/>
              <a:t>：訓練資料的執行結果</a:t>
            </a:r>
            <a:endParaRPr lang="en-US" altLang="zh-TW" dirty="0"/>
          </a:p>
          <a:p>
            <a:r>
              <a:rPr lang="en-US" altLang="zh-TW" dirty="0"/>
              <a:t>validation</a:t>
            </a:r>
            <a:r>
              <a:rPr lang="zh-TW" altLang="en-US" dirty="0"/>
              <a:t>：驗證資料的執行結果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56301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A0FE4-D321-41CF-B2CF-04DE574D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進行訓練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6A2CD06-6FCE-41F0-88E8-CB7B5F087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256975" cy="47715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A2E3297-6644-4182-9435-E92D7B1E4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29345"/>
            <a:ext cx="5250401" cy="416666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6D2FE45-8F10-460D-ABFD-042A39B5732B}"/>
              </a:ext>
            </a:extLst>
          </p:cNvPr>
          <p:cNvSpPr txBox="1"/>
          <p:nvPr/>
        </p:nvSpPr>
        <p:spPr>
          <a:xfrm>
            <a:off x="6811765" y="1739784"/>
            <a:ext cx="3339101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accuracy(</a:t>
            </a:r>
            <a:r>
              <a:rPr lang="zh-TW" altLang="en-US" dirty="0"/>
              <a:t>訓練的準確率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endParaRPr lang="en-US" altLang="zh-TW" dirty="0"/>
          </a:p>
          <a:p>
            <a:r>
              <a:rPr lang="zh-TW" altLang="en-US" dirty="0"/>
              <a:t>有訓練過的資料</a:t>
            </a:r>
            <a:endParaRPr lang="en-US" altLang="zh-TW" dirty="0"/>
          </a:p>
          <a:p>
            <a:r>
              <a:rPr lang="en-US" altLang="zh-TW" dirty="0" err="1"/>
              <a:t>val_accuracy</a:t>
            </a:r>
            <a:r>
              <a:rPr lang="en-US" altLang="zh-TW" dirty="0"/>
              <a:t>(</a:t>
            </a:r>
            <a:r>
              <a:rPr lang="zh-TW" altLang="en-US" dirty="0"/>
              <a:t>驗證的準確率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endParaRPr lang="en-US" altLang="zh-TW" dirty="0"/>
          </a:p>
          <a:p>
            <a:r>
              <a:rPr lang="zh-TW" altLang="en-US" dirty="0"/>
              <a:t>沒訓練過的資料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問題討論：</a:t>
            </a:r>
            <a:endParaRPr lang="en-US" altLang="zh-TW" dirty="0"/>
          </a:p>
          <a:p>
            <a:r>
              <a:rPr lang="en-US" altLang="zh-TW" dirty="0"/>
              <a:t>key error</a:t>
            </a:r>
            <a:r>
              <a:rPr lang="zh-TW" altLang="en-US" dirty="0"/>
              <a:t>：</a:t>
            </a:r>
            <a:r>
              <a:rPr lang="en-US" altLang="zh-TW" dirty="0"/>
              <a:t>'acc‘</a:t>
            </a:r>
            <a:r>
              <a:rPr lang="zh-TW" altLang="en-US" dirty="0"/>
              <a:t>，改成</a:t>
            </a:r>
            <a:r>
              <a:rPr lang="en-US" altLang="zh-TW" dirty="0"/>
              <a:t>accuracy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D6E3C8C-57A0-4F35-B7F8-628325569057}"/>
              </a:ext>
            </a:extLst>
          </p:cNvPr>
          <p:cNvSpPr txBox="1"/>
          <p:nvPr/>
        </p:nvSpPr>
        <p:spPr>
          <a:xfrm>
            <a:off x="6811765" y="4438436"/>
            <a:ext cx="443929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執行結果有輕微</a:t>
            </a:r>
            <a:r>
              <a:rPr lang="en-US" altLang="zh-TW" dirty="0"/>
              <a:t>overfitting</a:t>
            </a:r>
            <a:r>
              <a:rPr lang="zh-TW" altLang="en-US" dirty="0"/>
              <a:t>過度擬合的現象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overfitting</a:t>
            </a:r>
            <a:r>
              <a:rPr lang="zh-TW" altLang="en-US" dirty="0"/>
              <a:t>過度擬合的現象：</a:t>
            </a:r>
            <a:endParaRPr lang="en-US" altLang="zh-TW" dirty="0"/>
          </a:p>
          <a:p>
            <a:r>
              <a:rPr lang="zh-TW" altLang="en-US" dirty="0"/>
              <a:t>在訓練後希望找到最佳分類的線，但當訓練過程太久或範例太少時，就會導致有過度</a:t>
            </a:r>
            <a:r>
              <a:rPr lang="zh-TW" altLang="en-US" u="sng" dirty="0"/>
              <a:t>適應訓練資料中特化且隨機的特徵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42825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A0FE4-D321-41CF-B2CF-04DE574D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進行訓練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5F25B02A-4DF4-4EFD-9495-F68B85370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734160" cy="47715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392870C-2AAE-401A-8F89-31E4702D5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55180"/>
            <a:ext cx="5263691" cy="413769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CE93F647-9A50-492F-B2AB-6DDB0F3461B9}"/>
              </a:ext>
            </a:extLst>
          </p:cNvPr>
          <p:cNvSpPr txBox="1"/>
          <p:nvPr/>
        </p:nvSpPr>
        <p:spPr>
          <a:xfrm>
            <a:off x="6719299" y="2609636"/>
            <a:ext cx="40274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loss(</a:t>
            </a:r>
            <a:r>
              <a:rPr lang="zh-TW" altLang="en-US" dirty="0"/>
              <a:t>訓練的誤差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dirty="0"/>
              <a:t>&lt;</a:t>
            </a:r>
            <a:r>
              <a:rPr lang="zh-TW" altLang="en-US" dirty="0"/>
              <a:t> </a:t>
            </a:r>
            <a:r>
              <a:rPr lang="en-US" altLang="zh-TW" dirty="0" err="1"/>
              <a:t>val_loss</a:t>
            </a:r>
            <a:r>
              <a:rPr lang="en-US" altLang="zh-TW" dirty="0"/>
              <a:t>(</a:t>
            </a:r>
            <a:r>
              <a:rPr lang="zh-TW" altLang="en-US" dirty="0"/>
              <a:t>驗證的誤差</a:t>
            </a:r>
            <a:r>
              <a:rPr lang="en-US" altLang="zh-TW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5761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DB899A-7B2B-4F5E-B5A0-5CA9DA94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以測試資料評估模型準確率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2842007-CED2-49CD-AF75-28C5394FF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042079" cy="209878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EE37688-C3B5-481A-B399-4728D2A1E7DD}"/>
              </a:ext>
            </a:extLst>
          </p:cNvPr>
          <p:cNvSpPr txBox="1"/>
          <p:nvPr/>
        </p:nvSpPr>
        <p:spPr>
          <a:xfrm>
            <a:off x="5856270" y="3789473"/>
            <a:ext cx="4048018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/>
              <a:t>model.evaluate</a:t>
            </a:r>
            <a:r>
              <a:rPr lang="en-US" altLang="zh-TW" dirty="0"/>
              <a:t>()</a:t>
            </a:r>
            <a:r>
              <a:rPr lang="zh-TW" altLang="en-US" dirty="0"/>
              <a:t> 進行評估模型準確率</a:t>
            </a:r>
            <a:endParaRPr lang="en-US" altLang="zh-TW" dirty="0"/>
          </a:p>
          <a:p>
            <a:r>
              <a:rPr lang="en-US" altLang="zh-TW" dirty="0"/>
              <a:t>scores[1]</a:t>
            </a:r>
            <a:r>
              <a:rPr lang="zh-TW" altLang="en-US" dirty="0"/>
              <a:t> 從第一順位顯示準確率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問題討論：</a:t>
            </a:r>
            <a:endParaRPr lang="en-US" altLang="zh-TW" dirty="0"/>
          </a:p>
          <a:p>
            <a:r>
              <a:rPr lang="en-US" altLang="zh-TW" dirty="0"/>
              <a:t>10000</a:t>
            </a:r>
            <a:r>
              <a:rPr lang="zh-TW" altLang="en-US" dirty="0"/>
              <a:t>筆資料只跑</a:t>
            </a:r>
            <a:r>
              <a:rPr lang="en-US" altLang="zh-TW" dirty="0"/>
              <a:t>313</a:t>
            </a:r>
            <a:r>
              <a:rPr lang="zh-TW" altLang="en-US" dirty="0"/>
              <a:t>，</a:t>
            </a:r>
            <a:endParaRPr lang="en-US" altLang="zh-TW" dirty="0"/>
          </a:p>
          <a:p>
            <a:r>
              <a:rPr lang="zh-TW" altLang="en-US" dirty="0"/>
              <a:t>是因為評估模型準確率不會跟著資料量一樣，可能是</a:t>
            </a:r>
            <a:r>
              <a:rPr lang="en-US" altLang="zh-TW" dirty="0" err="1"/>
              <a:t>cpu</a:t>
            </a:r>
            <a:r>
              <a:rPr lang="zh-TW" altLang="en-US" dirty="0"/>
              <a:t>執行次數。</a:t>
            </a:r>
          </a:p>
        </p:txBody>
      </p:sp>
    </p:spTree>
    <p:extLst>
      <p:ext uri="{BB962C8B-B14F-4D97-AF65-F5344CB8AC3E}">
        <p14:creationId xmlns:p14="http://schemas.microsoft.com/office/powerpoint/2010/main" val="157003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B59C7D-DE35-40C1-B954-C237A837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深度學習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86A904-EF54-4D64-B4F7-A4B071ECB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多層感知器模型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(Multilayer perceptron)</a:t>
            </a: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98C8C7C-F631-427F-8CE1-09BE626B5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090" y="2550232"/>
            <a:ext cx="4572235" cy="337837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A6B2516-7A14-47D1-92DD-D6D63B8E8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032" y="3962612"/>
            <a:ext cx="1127570" cy="181906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00A453B-A8A5-4B8D-A1F6-B12B7DB5E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325" y="3811638"/>
            <a:ext cx="1987652" cy="212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43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EC7F0F-A018-4ACC-9415-C905A34C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進行預測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A9D3594-DF6E-40E7-921B-AD5FEEE43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4637926" cy="306118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085CE62-3CBD-42FB-9507-84F74064A73E}"/>
              </a:ext>
            </a:extLst>
          </p:cNvPr>
          <p:cNvSpPr txBox="1"/>
          <p:nvPr/>
        </p:nvSpPr>
        <p:spPr>
          <a:xfrm>
            <a:off x="6096000" y="2301411"/>
            <a:ext cx="497954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問題討論：</a:t>
            </a:r>
            <a:endParaRPr lang="en-US" altLang="zh-TW" dirty="0"/>
          </a:p>
          <a:p>
            <a:r>
              <a:rPr lang="zh-TW" altLang="en-US" dirty="0"/>
              <a:t>原程式</a:t>
            </a:r>
            <a:r>
              <a:rPr lang="en-US" altLang="zh-TW" dirty="0"/>
              <a:t>predictions = </a:t>
            </a:r>
            <a:r>
              <a:rPr lang="en-US" altLang="zh-TW" dirty="0" err="1"/>
              <a:t>model.predict</a:t>
            </a:r>
            <a:r>
              <a:rPr lang="en-US" altLang="zh-TW" dirty="0"/>
              <a:t> _classes(</a:t>
            </a:r>
            <a:r>
              <a:rPr lang="en-US" altLang="zh-TW" dirty="0" err="1"/>
              <a:t>x_Test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，</a:t>
            </a:r>
            <a:r>
              <a:rPr lang="en-US" altLang="zh-TW" dirty="0" err="1"/>
              <a:t>model.predict_classes</a:t>
            </a:r>
            <a:r>
              <a:rPr lang="zh-TW" altLang="en-US" dirty="0"/>
              <a:t>以被棄用</a:t>
            </a:r>
          </a:p>
        </p:txBody>
      </p:sp>
    </p:spTree>
    <p:extLst>
      <p:ext uri="{BB962C8B-B14F-4D97-AF65-F5344CB8AC3E}">
        <p14:creationId xmlns:p14="http://schemas.microsoft.com/office/powerpoint/2010/main" val="4031364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EC7F0F-A018-4ACC-9415-C905A34C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進行預測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AD3945F-681E-41F4-9B5B-0ED2A0B92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7542"/>
            <a:ext cx="6035211" cy="33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17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EC7F0F-A018-4ACC-9415-C905A34C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進行預測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E2C1885-B8EF-4904-8433-74938E5C8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326348" cy="36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4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3F1252-8163-4157-A616-3E569D13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顯示混淆矩陣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(confusion matrix)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9DE943CD-2F15-442F-814B-9710F2682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529375" cy="115525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E791C46-6F72-4079-B2B6-81C8CD05A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61486"/>
            <a:ext cx="4690547" cy="3531389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981939C-F3FF-44C9-AAD1-DC0ED7A2CFA5}"/>
              </a:ext>
            </a:extLst>
          </p:cNvPr>
          <p:cNvSpPr txBox="1"/>
          <p:nvPr/>
        </p:nvSpPr>
        <p:spPr>
          <a:xfrm>
            <a:off x="7727023" y="2961486"/>
            <a:ext cx="362677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混淆矩陣：</a:t>
            </a:r>
            <a:endParaRPr lang="en-US" altLang="zh-TW" dirty="0"/>
          </a:p>
          <a:p>
            <a:r>
              <a:rPr lang="zh-TW" altLang="en-US" dirty="0"/>
              <a:t>混淆矩陣可以看出那些數字的預測準確率較高，那些數字容易混淆。</a:t>
            </a:r>
          </a:p>
        </p:txBody>
      </p:sp>
    </p:spTree>
    <p:extLst>
      <p:ext uri="{BB962C8B-B14F-4D97-AF65-F5344CB8AC3E}">
        <p14:creationId xmlns:p14="http://schemas.microsoft.com/office/powerpoint/2010/main" val="2022959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3F1252-8163-4157-A616-3E569D13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顯示混淆矩陣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(confusion matrix)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7429336-5A38-4182-9CD7-F15419E9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853683" cy="437038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99B0DE6-1FEB-4A44-8E16-F39C5D079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905" y="3875881"/>
            <a:ext cx="1710702" cy="263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96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3F1252-8163-4157-A616-3E569D13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顯示混淆矩陣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(confusion matrix)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2E269D21-8382-417D-8094-32340595E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6168595" cy="280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8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3175B8-7FDA-4150-868B-FB73241A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隱藏層增加為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個神經元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4F56EC73-3396-4A1B-BDB5-BD2E2178A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4541"/>
            <a:ext cx="4237233" cy="119729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6A0B3F7-7AD8-4FC9-B272-4B7DBA4EED73}"/>
              </a:ext>
            </a:extLst>
          </p:cNvPr>
          <p:cNvSpPr/>
          <p:nvPr/>
        </p:nvSpPr>
        <p:spPr>
          <a:xfrm>
            <a:off x="3071972" y="2291137"/>
            <a:ext cx="513708" cy="267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7132B80-C9CB-4CF5-BE93-6F18186C5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31701"/>
            <a:ext cx="4769095" cy="271794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371EF2F-639D-44E1-B69F-FB65B5C71233}"/>
              </a:ext>
            </a:extLst>
          </p:cNvPr>
          <p:cNvSpPr/>
          <p:nvPr/>
        </p:nvSpPr>
        <p:spPr>
          <a:xfrm>
            <a:off x="3275742" y="4642200"/>
            <a:ext cx="513708" cy="267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C7466A7-6D14-4146-BB49-2AAF99CB92FF}"/>
              </a:ext>
            </a:extLst>
          </p:cNvPr>
          <p:cNvSpPr txBox="1"/>
          <p:nvPr/>
        </p:nvSpPr>
        <p:spPr>
          <a:xfrm>
            <a:off x="838200" y="3351835"/>
            <a:ext cx="16481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查看模型摘要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3E6541D-6BA3-4153-AF08-3750A15365E7}"/>
              </a:ext>
            </a:extLst>
          </p:cNvPr>
          <p:cNvSpPr txBox="1"/>
          <p:nvPr/>
        </p:nvSpPr>
        <p:spPr>
          <a:xfrm>
            <a:off x="891284" y="1785888"/>
            <a:ext cx="20676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修改隱藏層為</a:t>
            </a:r>
            <a:r>
              <a:rPr lang="en-US" altLang="zh-TW" dirty="0"/>
              <a:t>1000</a:t>
            </a:r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23B7103-E6F6-47B1-82C8-32A29DF3F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821" y="2154541"/>
            <a:ext cx="3194214" cy="1187511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8F3363E-6DF4-46CC-8A74-EDD71B050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821" y="3339509"/>
            <a:ext cx="6294179" cy="2717941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2E38E1E6-8403-4C6C-AF0A-FAB082915121}"/>
              </a:ext>
            </a:extLst>
          </p:cNvPr>
          <p:cNvSpPr txBox="1"/>
          <p:nvPr/>
        </p:nvSpPr>
        <p:spPr>
          <a:xfrm>
            <a:off x="5897822" y="1785888"/>
            <a:ext cx="1218748" cy="383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開始訓練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92825DA-276D-4FC5-BDA9-B4742B1B8DD7}"/>
              </a:ext>
            </a:extLst>
          </p:cNvPr>
          <p:cNvSpPr txBox="1"/>
          <p:nvPr/>
        </p:nvSpPr>
        <p:spPr>
          <a:xfrm>
            <a:off x="6096000" y="6057450"/>
            <a:ext cx="54727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會發現</a:t>
            </a:r>
            <a:r>
              <a:rPr lang="en-US" altLang="zh-TW" dirty="0"/>
              <a:t>LOSS</a:t>
            </a:r>
            <a:r>
              <a:rPr lang="zh-TW" altLang="en-US" dirty="0"/>
              <a:t>誤差越來越小，準確率越來越高</a:t>
            </a:r>
            <a:endParaRPr lang="en-US" altLang="zh-TW" dirty="0"/>
          </a:p>
          <a:p>
            <a:r>
              <a:rPr lang="zh-TW" altLang="en-US" dirty="0"/>
              <a:t>主要是觀察</a:t>
            </a:r>
            <a:r>
              <a:rPr lang="en-US" altLang="zh-TW" dirty="0"/>
              <a:t>Val</a:t>
            </a:r>
            <a:r>
              <a:rPr lang="zh-TW" altLang="en-US" dirty="0"/>
              <a:t>，希望驗證越低越好，訓練越高越好</a:t>
            </a:r>
          </a:p>
        </p:txBody>
      </p:sp>
    </p:spTree>
    <p:extLst>
      <p:ext uri="{BB962C8B-B14F-4D97-AF65-F5344CB8AC3E}">
        <p14:creationId xmlns:p14="http://schemas.microsoft.com/office/powerpoint/2010/main" val="2957757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3175B8-7FDA-4150-868B-FB73241A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隱藏層增加為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個神經元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0C8B2AB-440E-4061-9CF4-885BC2E57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6514" y="1908293"/>
            <a:ext cx="5651790" cy="408326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850CDB9-4326-4625-AB21-6A7A19DB98DA}"/>
              </a:ext>
            </a:extLst>
          </p:cNvPr>
          <p:cNvSpPr txBox="1"/>
          <p:nvPr/>
        </p:nvSpPr>
        <p:spPr>
          <a:xfrm>
            <a:off x="7288304" y="2578813"/>
            <a:ext cx="3766689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overfitting</a:t>
            </a:r>
            <a:r>
              <a:rPr lang="zh-TW" altLang="en-US" dirty="0"/>
              <a:t>過度擬合的現象變嚴重了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overfitting </a:t>
            </a:r>
            <a:r>
              <a:rPr lang="zh-TW" altLang="en-US" dirty="0"/>
              <a:t>分得太明確的話，機器可能只看得懂看過的資料，沒看過的可能較有問題</a:t>
            </a:r>
          </a:p>
        </p:txBody>
      </p:sp>
    </p:spTree>
    <p:extLst>
      <p:ext uri="{BB962C8B-B14F-4D97-AF65-F5344CB8AC3E}">
        <p14:creationId xmlns:p14="http://schemas.microsoft.com/office/powerpoint/2010/main" val="3949997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3175B8-7FDA-4150-868B-FB73241A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隱藏層增加為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個神經元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C36E214-DB2D-45AC-AC7B-5715449F8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8974" y="3382137"/>
            <a:ext cx="5874052" cy="123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8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ACF463-1FFC-4C7A-8CEC-B5995923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TensorFlow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84DEA3-3516-468C-80F7-92D01F153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75669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Tensor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張量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純量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、向量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或矩陣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維以上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Flow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資料流程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TensorFlow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的模型建立「計算圖」，就可以在不同平台上執行「計算圖」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FCA5ECC-0567-4A9F-9F4E-67CC0E808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919" y="4001294"/>
            <a:ext cx="5470662" cy="2634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6491129-E867-41FF-86DC-59D44D1D47B8}"/>
                  </a:ext>
                </a:extLst>
              </p:cNvPr>
              <p:cNvSpPr txBox="1"/>
              <p:nvPr/>
            </p:nvSpPr>
            <p:spPr>
              <a:xfrm>
                <a:off x="6972300" y="5676900"/>
                <a:ext cx="2609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𝑀𝑎𝑡𝑀𝑢𝑙</m:t>
                      </m:r>
                      <m:d>
                        <m:d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6491129-E867-41FF-86DC-59D44D1D4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0" y="5676900"/>
                <a:ext cx="2609850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69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C3F236-2EB0-4151-9BDD-E719E3358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C2FE6A-F1BC-4DE2-BA4F-A4141D7AF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高階深度學習程式庫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只處理模型的建立、訓練、預測等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後端引擎：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Theano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TensorFlow</a:t>
            </a: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特色：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簡單快速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內建各式類神經網路層級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透過後端引擎，可在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CPU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GPU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運行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40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4A47F1-1919-4B10-971A-950385BE3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087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TW" sz="48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Keras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MNIST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手寫數字辨識資料集介紹</a:t>
            </a:r>
          </a:p>
        </p:txBody>
      </p:sp>
    </p:spTree>
    <p:extLst>
      <p:ext uri="{BB962C8B-B14F-4D97-AF65-F5344CB8AC3E}">
        <p14:creationId xmlns:p14="http://schemas.microsoft.com/office/powerpoint/2010/main" val="283915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6CEB95-2B0E-4093-822E-167FA01FC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下載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Mnist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4A1D74D-107A-4BAE-A578-119559DEE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461596"/>
            <a:ext cx="7480029" cy="230902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D9FA726-6D61-4E09-B6D5-CE0AF082B03B}"/>
              </a:ext>
            </a:extLst>
          </p:cNvPr>
          <p:cNvSpPr txBox="1"/>
          <p:nvPr/>
        </p:nvSpPr>
        <p:spPr>
          <a:xfrm>
            <a:off x="838199" y="3770616"/>
            <a:ext cx="10515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程式：</a:t>
            </a:r>
            <a:endParaRPr lang="en-US" altLang="zh-TW" dirty="0"/>
          </a:p>
          <a:p>
            <a:r>
              <a:rPr lang="zh-TW" altLang="en-US" dirty="0"/>
              <a:t>先匯入</a:t>
            </a:r>
            <a:r>
              <a:rPr lang="en-US" altLang="zh-TW" dirty="0" err="1"/>
              <a:t>keras</a:t>
            </a:r>
            <a:r>
              <a:rPr lang="zh-TW" altLang="en-US" dirty="0"/>
              <a:t>模組</a:t>
            </a:r>
            <a:endParaRPr lang="en-US" altLang="zh-TW" dirty="0"/>
          </a:p>
          <a:p>
            <a:r>
              <a:rPr lang="zh-TW" altLang="en-US" dirty="0"/>
              <a:t>再下載</a:t>
            </a:r>
            <a:r>
              <a:rPr lang="en-US" altLang="zh-TW" dirty="0" err="1"/>
              <a:t>mnist</a:t>
            </a:r>
            <a:r>
              <a:rPr lang="zh-TW" altLang="en-US" dirty="0"/>
              <a:t>資料在電腦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問題討論：</a:t>
            </a:r>
            <a:endParaRPr lang="en-US" altLang="zh-TW" dirty="0"/>
          </a:p>
          <a:p>
            <a:r>
              <a:rPr lang="zh-TW" altLang="en-US" dirty="0"/>
              <a:t>原本書上的寫法 </a:t>
            </a:r>
            <a:r>
              <a:rPr lang="en-US" altLang="zh-TW" dirty="0"/>
              <a:t>from </a:t>
            </a:r>
            <a:r>
              <a:rPr lang="en-US" altLang="zh-TW" dirty="0" err="1"/>
              <a:t>keras.utils</a:t>
            </a:r>
            <a:r>
              <a:rPr lang="en-US" altLang="zh-TW" dirty="0"/>
              <a:t> import </a:t>
            </a:r>
            <a:r>
              <a:rPr lang="en-US" altLang="zh-TW" dirty="0" err="1"/>
              <a:t>np_utils</a:t>
            </a:r>
            <a:r>
              <a:rPr lang="zh-TW" altLang="en-US" dirty="0"/>
              <a:t>，無法執行，會一直顯示沒有 </a:t>
            </a:r>
            <a:r>
              <a:rPr lang="en-US" altLang="zh-TW" dirty="0" err="1"/>
              <a:t>keras.utils</a:t>
            </a:r>
            <a:r>
              <a:rPr lang="zh-TW" altLang="en-US" dirty="0"/>
              <a:t> 的模組</a:t>
            </a:r>
            <a:endParaRPr lang="en-US" altLang="zh-TW" dirty="0"/>
          </a:p>
          <a:p>
            <a:r>
              <a:rPr lang="zh-TW" altLang="en-US" dirty="0"/>
              <a:t>後來改成 </a:t>
            </a:r>
            <a:r>
              <a:rPr lang="en-US" altLang="zh-TW" dirty="0"/>
              <a:t>from </a:t>
            </a:r>
            <a:r>
              <a:rPr lang="en-US" altLang="zh-TW" dirty="0" err="1"/>
              <a:t>tensorflow.python.keras.utils</a:t>
            </a:r>
            <a:r>
              <a:rPr lang="en-US" altLang="zh-TW" dirty="0"/>
              <a:t> import </a:t>
            </a:r>
            <a:r>
              <a:rPr lang="en-US" altLang="zh-TW" dirty="0" err="1"/>
              <a:t>np_utils</a:t>
            </a:r>
            <a:r>
              <a:rPr lang="zh-TW" altLang="en-US" dirty="0"/>
              <a:t> 的寫法就可以順利執行。</a:t>
            </a:r>
            <a:endParaRPr lang="en-US" altLang="zh-TW" dirty="0"/>
          </a:p>
          <a:p>
            <a:r>
              <a:rPr lang="zh-TW" altLang="en-US" dirty="0"/>
              <a:t>原因可能是因為</a:t>
            </a:r>
            <a:r>
              <a:rPr lang="en-US" altLang="zh-TW" dirty="0" err="1"/>
              <a:t>keras</a:t>
            </a:r>
            <a:r>
              <a:rPr lang="zh-TW" altLang="en-US" dirty="0"/>
              <a:t>的內容會一直更新，模組的名稱可能也會以所不同，就需要定期去追蹤更新的時候有那些改變的地方。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EFA6E60-702E-4F3F-88ED-FE51DF577255}"/>
              </a:ext>
            </a:extLst>
          </p:cNvPr>
          <p:cNvSpPr txBox="1"/>
          <p:nvPr/>
        </p:nvSpPr>
        <p:spPr>
          <a:xfrm>
            <a:off x="8502430" y="1819403"/>
            <a:ext cx="229113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train</a:t>
            </a:r>
            <a:r>
              <a:rPr lang="zh-TW" altLang="en-US" dirty="0"/>
              <a:t>：訓練</a:t>
            </a:r>
            <a:endParaRPr lang="en-US" altLang="zh-TW" dirty="0"/>
          </a:p>
          <a:p>
            <a:r>
              <a:rPr lang="en-US" altLang="zh-TW" dirty="0"/>
              <a:t>test</a:t>
            </a:r>
            <a:r>
              <a:rPr lang="zh-TW" altLang="en-US" dirty="0"/>
              <a:t>：測試</a:t>
            </a:r>
            <a:endParaRPr lang="en-US" altLang="zh-TW" dirty="0"/>
          </a:p>
          <a:p>
            <a:r>
              <a:rPr lang="en-US" altLang="zh-TW" dirty="0"/>
              <a:t>label</a:t>
            </a:r>
            <a:r>
              <a:rPr lang="zh-TW" altLang="en-US" dirty="0"/>
              <a:t>：真實的數字</a:t>
            </a:r>
            <a:endParaRPr lang="en-US" altLang="zh-TW" dirty="0"/>
          </a:p>
          <a:p>
            <a:r>
              <a:rPr lang="en-US" altLang="zh-TW" dirty="0"/>
              <a:t>image</a:t>
            </a:r>
            <a:r>
              <a:rPr lang="zh-TW" altLang="en-US" dirty="0"/>
              <a:t>：數字影像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5612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7703E3-6B2B-4A5C-9747-0AFA533D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查看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Mnist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54D170C-573A-4636-A602-3BF947C93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22013"/>
            <a:ext cx="4953305" cy="281397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130BEEC-2A97-4BDD-AE95-659AD1021274}"/>
              </a:ext>
            </a:extLst>
          </p:cNvPr>
          <p:cNvSpPr txBox="1"/>
          <p:nvPr/>
        </p:nvSpPr>
        <p:spPr>
          <a:xfrm>
            <a:off x="6195317" y="2022013"/>
            <a:ext cx="357540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查看</a:t>
            </a:r>
            <a:r>
              <a:rPr lang="en-US" altLang="zh-TW" dirty="0" err="1"/>
              <a:t>Mnist</a:t>
            </a:r>
            <a:r>
              <a:rPr lang="zh-TW" altLang="en-US" dirty="0"/>
              <a:t>資料：</a:t>
            </a:r>
            <a:endParaRPr lang="en-US" altLang="zh-TW" dirty="0"/>
          </a:p>
          <a:p>
            <a:r>
              <a:rPr lang="en-US" altLang="zh-TW" dirty="0"/>
              <a:t>train</a:t>
            </a:r>
            <a:r>
              <a:rPr lang="zh-TW" altLang="en-US" dirty="0"/>
              <a:t> 訓練資料 </a:t>
            </a:r>
            <a:r>
              <a:rPr lang="en-US" altLang="zh-TW" dirty="0"/>
              <a:t>60000</a:t>
            </a:r>
            <a:r>
              <a:rPr lang="zh-TW" altLang="en-US" dirty="0"/>
              <a:t> 筆</a:t>
            </a:r>
            <a:endParaRPr lang="en-US" altLang="zh-TW" dirty="0"/>
          </a:p>
          <a:p>
            <a:r>
              <a:rPr lang="en-US" altLang="zh-TW" dirty="0"/>
              <a:t>test</a:t>
            </a:r>
            <a:r>
              <a:rPr lang="zh-TW" altLang="en-US" dirty="0"/>
              <a:t> 測試資料 </a:t>
            </a:r>
            <a:r>
              <a:rPr lang="en-US" altLang="zh-TW" dirty="0"/>
              <a:t>10000</a:t>
            </a:r>
            <a:r>
              <a:rPr lang="zh-TW" altLang="en-US" dirty="0"/>
              <a:t> 筆</a:t>
            </a:r>
            <a:endParaRPr lang="en-US" alt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5F332D9-4177-4698-9EF4-EF4F04A0696E}"/>
              </a:ext>
            </a:extLst>
          </p:cNvPr>
          <p:cNvSpPr txBox="1"/>
          <p:nvPr/>
        </p:nvSpPr>
        <p:spPr>
          <a:xfrm>
            <a:off x="6195317" y="3450993"/>
            <a:ext cx="495330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查看訓練資料：</a:t>
            </a:r>
            <a:endParaRPr lang="en-US" altLang="zh-TW" dirty="0"/>
          </a:p>
          <a:p>
            <a:r>
              <a:rPr lang="en-US" altLang="zh-TW" dirty="0" err="1"/>
              <a:t>x_train_image</a:t>
            </a:r>
            <a:r>
              <a:rPr lang="zh-TW" altLang="en-US" dirty="0"/>
              <a:t> 數字影像 訓練資料，數字影像的</a:t>
            </a:r>
            <a:r>
              <a:rPr lang="en-US" altLang="zh-TW" dirty="0"/>
              <a:t>shape</a:t>
            </a:r>
            <a:r>
              <a:rPr lang="zh-TW" altLang="en-US" dirty="0"/>
              <a:t>是</a:t>
            </a:r>
            <a:r>
              <a:rPr lang="en-US" altLang="zh-TW" dirty="0"/>
              <a:t>28x28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en-US" altLang="zh-TW" dirty="0" err="1"/>
              <a:t>y_train_label</a:t>
            </a:r>
            <a:r>
              <a:rPr lang="zh-TW" altLang="en-US" dirty="0"/>
              <a:t> 真實的數字 訓練資料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7735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6AC933-7AFF-4144-B325-656BCA9AB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顯示數字影像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ABF34F3-DF4D-42C9-AA6C-3192CC173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7"/>
            <a:ext cx="3682429" cy="486444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3819A3F-97AD-4168-969A-25A1E02A07D1}"/>
              </a:ext>
            </a:extLst>
          </p:cNvPr>
          <p:cNvSpPr txBox="1"/>
          <p:nvPr/>
        </p:nvSpPr>
        <p:spPr>
          <a:xfrm>
            <a:off x="5142643" y="1690687"/>
            <a:ext cx="6083157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匯入</a:t>
            </a:r>
            <a:r>
              <a:rPr lang="en-US" altLang="zh-TW" dirty="0" err="1"/>
              <a:t>matplotlib.pyplot</a:t>
            </a:r>
            <a:r>
              <a:rPr lang="en-US" altLang="zh-TW" dirty="0"/>
              <a:t> </a:t>
            </a:r>
            <a:r>
              <a:rPr lang="zh-TW" altLang="en-US" dirty="0"/>
              <a:t>模組</a:t>
            </a:r>
            <a:endParaRPr lang="en-US" altLang="zh-TW" dirty="0"/>
          </a:p>
          <a:p>
            <a:r>
              <a:rPr lang="en-US" altLang="zh-TW" dirty="0" err="1"/>
              <a:t>matplotlib.pyplot</a:t>
            </a:r>
            <a:r>
              <a:rPr lang="en-US" altLang="zh-TW" dirty="0"/>
              <a:t> </a:t>
            </a:r>
            <a:r>
              <a:rPr lang="zh-TW" altLang="en-US" dirty="0"/>
              <a:t>模組： </a:t>
            </a:r>
            <a:r>
              <a:rPr lang="en-US" altLang="zh-TW" dirty="0"/>
              <a:t>matplotlib </a:t>
            </a:r>
            <a:r>
              <a:rPr lang="zh-TW" altLang="en-US" dirty="0"/>
              <a:t>函數是 </a:t>
            </a:r>
            <a:r>
              <a:rPr lang="en-US" altLang="zh-TW" dirty="0"/>
              <a:t>Python </a:t>
            </a:r>
            <a:r>
              <a:rPr lang="zh-TW" altLang="en-US" dirty="0"/>
              <a:t>用來繪製 </a:t>
            </a:r>
            <a:r>
              <a:rPr lang="en-US" altLang="zh-TW" dirty="0"/>
              <a:t>2D </a:t>
            </a:r>
            <a:r>
              <a:rPr lang="zh-TW" altLang="en-US" dirty="0"/>
              <a:t>圖表的函式庫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定義</a:t>
            </a:r>
            <a:r>
              <a:rPr lang="en-US" altLang="zh-TW" dirty="0" err="1"/>
              <a:t>plot_image</a:t>
            </a:r>
            <a:r>
              <a:rPr lang="zh-TW" altLang="en-US" dirty="0"/>
              <a:t>函數，傳入</a:t>
            </a:r>
            <a:r>
              <a:rPr lang="en-US" altLang="zh-TW" dirty="0"/>
              <a:t>image</a:t>
            </a:r>
            <a:r>
              <a:rPr lang="zh-TW" altLang="en-US" dirty="0"/>
              <a:t>參數</a:t>
            </a:r>
            <a:endParaRPr lang="en-US" altLang="zh-TW" dirty="0"/>
          </a:p>
          <a:p>
            <a:r>
              <a:rPr lang="en-US" altLang="zh-TW" dirty="0"/>
              <a:t>image</a:t>
            </a:r>
            <a:r>
              <a:rPr lang="zh-TW" altLang="en-US" dirty="0"/>
              <a:t>：資料集筆數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/>
              <a:t>set_size_inches</a:t>
            </a:r>
            <a:r>
              <a:rPr lang="en-US" altLang="zh-TW" dirty="0"/>
              <a:t>()</a:t>
            </a:r>
            <a:r>
              <a:rPr lang="zh-TW" altLang="en-US" dirty="0"/>
              <a:t>：設定圖片尺寸</a:t>
            </a:r>
            <a:r>
              <a:rPr lang="en-US" altLang="zh-TW" dirty="0"/>
              <a:t>(</a:t>
            </a:r>
            <a:r>
              <a:rPr lang="zh-TW" altLang="en-US" dirty="0"/>
              <a:t>單位：英吋</a:t>
            </a:r>
            <a:r>
              <a:rPr lang="en-US" altLang="zh-TW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/>
              <a:t>plt.imshow</a:t>
            </a:r>
            <a:r>
              <a:rPr lang="en-US" altLang="zh-TW" dirty="0"/>
              <a:t>()</a:t>
            </a:r>
            <a:r>
              <a:rPr lang="zh-TW" altLang="en-US" dirty="0"/>
              <a:t>：匯入顯示圖形，可以設定顏色</a:t>
            </a:r>
            <a:endParaRPr lang="en-US" alt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EFC6C9C-02DC-4A70-8BC1-B79888A8516A}"/>
              </a:ext>
            </a:extLst>
          </p:cNvPr>
          <p:cNvSpPr txBox="1"/>
          <p:nvPr/>
        </p:nvSpPr>
        <p:spPr>
          <a:xfrm>
            <a:off x="5142643" y="4622843"/>
            <a:ext cx="608315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/>
              <a:t>x_train_image</a:t>
            </a:r>
            <a:r>
              <a:rPr lang="en-US" altLang="zh-TW" dirty="0"/>
              <a:t>[0]</a:t>
            </a:r>
            <a:r>
              <a:rPr lang="zh-TW" altLang="en-US" dirty="0"/>
              <a:t>：查看訓練資料集第</a:t>
            </a:r>
            <a:r>
              <a:rPr lang="en-US" altLang="zh-TW" dirty="0"/>
              <a:t>0</a:t>
            </a:r>
            <a:r>
              <a:rPr lang="zh-TW" altLang="en-US" dirty="0"/>
              <a:t>筆資料的數字影像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/>
              <a:t>y_train_label</a:t>
            </a:r>
            <a:r>
              <a:rPr lang="en-US" altLang="zh-TW" dirty="0"/>
              <a:t>[0]</a:t>
            </a:r>
            <a:r>
              <a:rPr lang="zh-TW" altLang="en-US" dirty="0"/>
              <a:t>：查看訓練資料集第</a:t>
            </a:r>
            <a:r>
              <a:rPr lang="en-US" altLang="zh-TW" dirty="0"/>
              <a:t>0</a:t>
            </a:r>
            <a:r>
              <a:rPr lang="zh-TW" altLang="en-US" dirty="0"/>
              <a:t>筆資料的真實數字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32789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1742</Words>
  <Application>Microsoft Office PowerPoint</Application>
  <PresentationFormat>寬螢幕</PresentationFormat>
  <Paragraphs>198</Paragraphs>
  <Slides>38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7" baseType="lpstr">
      <vt:lpstr>新細明體</vt:lpstr>
      <vt:lpstr>標楷體</vt:lpstr>
      <vt:lpstr>Arial</vt:lpstr>
      <vt:lpstr>Calibri</vt:lpstr>
      <vt:lpstr>Calibri Light</vt:lpstr>
      <vt:lpstr>Cambria Math</vt:lpstr>
      <vt:lpstr>Times New Roman</vt:lpstr>
      <vt:lpstr>Wingdings</vt:lpstr>
      <vt:lpstr>Office 佈景主題</vt:lpstr>
      <vt:lpstr>TensorFlow+Keras 深度學習人工智慧實務應用</vt:lpstr>
      <vt:lpstr>機器學習</vt:lpstr>
      <vt:lpstr>深度學習</vt:lpstr>
      <vt:lpstr>TensorFlow</vt:lpstr>
      <vt:lpstr>Keras</vt:lpstr>
      <vt:lpstr>Keras MNIST手寫數字辨識資料集介紹</vt:lpstr>
      <vt:lpstr>下載Mnist資料</vt:lpstr>
      <vt:lpstr>查看Mnist資料</vt:lpstr>
      <vt:lpstr>顯示數字影像</vt:lpstr>
      <vt:lpstr>查看多筆訓練資料images與label</vt:lpstr>
      <vt:lpstr>查看test測試資料集</vt:lpstr>
      <vt:lpstr>features(數字影像的特徵值)資料預處理</vt:lpstr>
      <vt:lpstr>features(數字影像的特徵值)資料預處理</vt:lpstr>
      <vt:lpstr>features(數字影像的特徵值)資料預處理</vt:lpstr>
      <vt:lpstr>labels(數字影像真實的值)資料預處理</vt:lpstr>
      <vt:lpstr>Keras多層感知器(MLP) 辨識手寫數字</vt:lpstr>
      <vt:lpstr>Keras多層感知器(MLP)辨識手寫數字影像</vt:lpstr>
      <vt:lpstr>進行資料預處理(Preprocess)</vt:lpstr>
      <vt:lpstr>進行資料預處理(Preprocess)</vt:lpstr>
      <vt:lpstr>建立模型</vt:lpstr>
      <vt:lpstr>建立模型</vt:lpstr>
      <vt:lpstr>建立模型</vt:lpstr>
      <vt:lpstr>建立模型</vt:lpstr>
      <vt:lpstr>進行訓練</vt:lpstr>
      <vt:lpstr>進行訓練</vt:lpstr>
      <vt:lpstr>進行訓練</vt:lpstr>
      <vt:lpstr>進行訓練</vt:lpstr>
      <vt:lpstr>進行訓練</vt:lpstr>
      <vt:lpstr>以測試資料評估模型準確率</vt:lpstr>
      <vt:lpstr>進行預測</vt:lpstr>
      <vt:lpstr>進行預測</vt:lpstr>
      <vt:lpstr>進行預測</vt:lpstr>
      <vt:lpstr>顯示混淆矩陣(confusion matrix)</vt:lpstr>
      <vt:lpstr>顯示混淆矩陣(confusion matrix)</vt:lpstr>
      <vt:lpstr>顯示混淆矩陣(confusion matrix)</vt:lpstr>
      <vt:lpstr>隱藏層增加為1000個神經元</vt:lpstr>
      <vt:lpstr>隱藏層增加為1000個神經元</vt:lpstr>
      <vt:lpstr>隱藏層增加為1000個神經元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TensorFlow+Keras 深度學習人工智慧實務應用</dc:title>
  <dc:creator>張芮綺</dc:creator>
  <cp:lastModifiedBy>張芮綺</cp:lastModifiedBy>
  <cp:revision>8</cp:revision>
  <dcterms:created xsi:type="dcterms:W3CDTF">2024-03-04T17:10:48Z</dcterms:created>
  <dcterms:modified xsi:type="dcterms:W3CDTF">2024-03-05T14:43:07Z</dcterms:modified>
</cp:coreProperties>
</file>