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3" r:id="rId15"/>
    <p:sldId id="274" r:id="rId16"/>
    <p:sldId id="275" r:id="rId17"/>
    <p:sldId id="279" r:id="rId18"/>
    <p:sldId id="276" r:id="rId19"/>
    <p:sldId id="277" r:id="rId20"/>
    <p:sldId id="278" r:id="rId21"/>
    <p:sldId id="280" r:id="rId22"/>
    <p:sldId id="282" r:id="rId23"/>
    <p:sldId id="281" r:id="rId24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A66160-5325-40F2-9879-2E0FD742A23E}" type="doc">
      <dgm:prSet loTypeId="urn:microsoft.com/office/officeart/2005/8/layout/vProcess5" loCatId="process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zh-TW" altLang="en-US"/>
        </a:p>
      </dgm:t>
    </dgm:pt>
    <dgm:pt modelId="{F6F5A39B-063C-464A-A648-4B3B0547DBDD}">
      <dgm:prSet phldrT="[文字]"/>
      <dgm:spPr/>
      <dgm:t>
        <a:bodyPr/>
        <a:lstStyle/>
        <a:p>
          <a:r>
            <a:rPr lang="en-US" altLang="zh-TW" dirty="0"/>
            <a:t>1.</a:t>
          </a:r>
          <a:r>
            <a:rPr lang="zh-TW" altLang="en-US" dirty="0"/>
            <a:t>資料預處理</a:t>
          </a:r>
          <a:endParaRPr lang="en-US" altLang="zh-TW" dirty="0"/>
        </a:p>
      </dgm:t>
    </dgm:pt>
    <dgm:pt modelId="{FB6A59F2-1A13-4890-B68D-4E66813C0663}" type="parTrans" cxnId="{03807FF5-28D9-4402-993B-5233EB84739B}">
      <dgm:prSet/>
      <dgm:spPr/>
      <dgm:t>
        <a:bodyPr/>
        <a:lstStyle/>
        <a:p>
          <a:endParaRPr lang="zh-TW" altLang="en-US"/>
        </a:p>
      </dgm:t>
    </dgm:pt>
    <dgm:pt modelId="{13F02701-742E-4BF3-BB7C-E2DE97718E40}" type="sibTrans" cxnId="{03807FF5-28D9-4402-993B-5233EB84739B}">
      <dgm:prSet/>
      <dgm:spPr/>
      <dgm:t>
        <a:bodyPr/>
        <a:lstStyle/>
        <a:p>
          <a:endParaRPr lang="zh-TW" altLang="en-US"/>
        </a:p>
      </dgm:t>
    </dgm:pt>
    <dgm:pt modelId="{43933199-0AA2-4EA9-8AF4-1A41E37C1055}">
      <dgm:prSet phldrT="[文字]"/>
      <dgm:spPr/>
      <dgm:t>
        <a:bodyPr/>
        <a:lstStyle/>
        <a:p>
          <a:r>
            <a:rPr lang="en-US" altLang="zh-TW" dirty="0"/>
            <a:t>2.</a:t>
          </a:r>
          <a:r>
            <a:rPr lang="zh-TW" altLang="en-US" dirty="0"/>
            <a:t>建立模型</a:t>
          </a:r>
        </a:p>
      </dgm:t>
    </dgm:pt>
    <dgm:pt modelId="{CC9CB2DF-AD3F-4D75-AE3A-4D58A2D0C2BF}" type="parTrans" cxnId="{8D2B1C61-883E-4302-B808-E6449C8D76B7}">
      <dgm:prSet/>
      <dgm:spPr/>
      <dgm:t>
        <a:bodyPr/>
        <a:lstStyle/>
        <a:p>
          <a:endParaRPr lang="zh-TW" altLang="en-US"/>
        </a:p>
      </dgm:t>
    </dgm:pt>
    <dgm:pt modelId="{611B1CFA-3962-4F3A-9E11-8A1FB040C44C}" type="sibTrans" cxnId="{8D2B1C61-883E-4302-B808-E6449C8D76B7}">
      <dgm:prSet/>
      <dgm:spPr/>
      <dgm:t>
        <a:bodyPr/>
        <a:lstStyle/>
        <a:p>
          <a:endParaRPr lang="zh-TW" altLang="en-US"/>
        </a:p>
      </dgm:t>
    </dgm:pt>
    <dgm:pt modelId="{7CB531AE-6F96-4EFA-B37D-041FBCC0194A}">
      <dgm:prSet phldrT="[文字]"/>
      <dgm:spPr/>
      <dgm:t>
        <a:bodyPr/>
        <a:lstStyle/>
        <a:p>
          <a:r>
            <a:rPr lang="en-US" altLang="zh-TW" dirty="0"/>
            <a:t>3.</a:t>
          </a:r>
          <a:r>
            <a:rPr lang="zh-TW" altLang="en-US" dirty="0"/>
            <a:t>訓練模型</a:t>
          </a:r>
        </a:p>
      </dgm:t>
    </dgm:pt>
    <dgm:pt modelId="{2C249900-08A2-4EE8-8945-37028F48A66B}" type="parTrans" cxnId="{EF7D388E-A70D-40AB-8363-18A610B0814E}">
      <dgm:prSet/>
      <dgm:spPr/>
      <dgm:t>
        <a:bodyPr/>
        <a:lstStyle/>
        <a:p>
          <a:endParaRPr lang="zh-TW" altLang="en-US"/>
        </a:p>
      </dgm:t>
    </dgm:pt>
    <dgm:pt modelId="{F95AEF3D-5910-4C90-ADE6-AD7FC09D3283}" type="sibTrans" cxnId="{EF7D388E-A70D-40AB-8363-18A610B0814E}">
      <dgm:prSet/>
      <dgm:spPr/>
      <dgm:t>
        <a:bodyPr/>
        <a:lstStyle/>
        <a:p>
          <a:endParaRPr lang="zh-TW" altLang="en-US"/>
        </a:p>
      </dgm:t>
    </dgm:pt>
    <dgm:pt modelId="{1CACAAB1-43ED-482E-BAAF-FEFAFB3EDF77}">
      <dgm:prSet/>
      <dgm:spPr/>
      <dgm:t>
        <a:bodyPr/>
        <a:lstStyle/>
        <a:p>
          <a:r>
            <a:rPr lang="en-US" altLang="zh-TW" dirty="0"/>
            <a:t>4.</a:t>
          </a:r>
          <a:r>
            <a:rPr lang="zh-TW" altLang="en-US" dirty="0"/>
            <a:t>評估模型準確率</a:t>
          </a:r>
        </a:p>
      </dgm:t>
    </dgm:pt>
    <dgm:pt modelId="{D364A268-55FA-411E-84A2-6C7710DCF938}" type="parTrans" cxnId="{491587A2-39DC-4647-AFE6-ADDA8C5EF662}">
      <dgm:prSet/>
      <dgm:spPr/>
      <dgm:t>
        <a:bodyPr/>
        <a:lstStyle/>
        <a:p>
          <a:endParaRPr lang="zh-TW" altLang="en-US"/>
        </a:p>
      </dgm:t>
    </dgm:pt>
    <dgm:pt modelId="{ED770997-1446-42BA-81D5-201460054124}" type="sibTrans" cxnId="{491587A2-39DC-4647-AFE6-ADDA8C5EF662}">
      <dgm:prSet/>
      <dgm:spPr/>
      <dgm:t>
        <a:bodyPr/>
        <a:lstStyle/>
        <a:p>
          <a:endParaRPr lang="zh-TW" altLang="en-US"/>
        </a:p>
      </dgm:t>
    </dgm:pt>
    <dgm:pt modelId="{98A85048-D6D7-48CA-BED8-5415A27858AD}">
      <dgm:prSet/>
      <dgm:spPr/>
      <dgm:t>
        <a:bodyPr/>
        <a:lstStyle/>
        <a:p>
          <a:r>
            <a:rPr lang="en-US" altLang="zh-TW" dirty="0"/>
            <a:t>5.</a:t>
          </a:r>
          <a:r>
            <a:rPr lang="zh-TW" altLang="en-US" dirty="0"/>
            <a:t>進行預測</a:t>
          </a:r>
        </a:p>
      </dgm:t>
    </dgm:pt>
    <dgm:pt modelId="{08EF9C56-07AD-40BD-8693-D1B37D17DE65}" type="parTrans" cxnId="{D7C721A9-BDCF-42AA-BF62-D72B70823064}">
      <dgm:prSet/>
      <dgm:spPr/>
      <dgm:t>
        <a:bodyPr/>
        <a:lstStyle/>
        <a:p>
          <a:endParaRPr lang="zh-TW" altLang="en-US"/>
        </a:p>
      </dgm:t>
    </dgm:pt>
    <dgm:pt modelId="{77D09C0A-6D84-406D-867E-5017529F2E3E}" type="sibTrans" cxnId="{D7C721A9-BDCF-42AA-BF62-D72B70823064}">
      <dgm:prSet/>
      <dgm:spPr/>
      <dgm:t>
        <a:bodyPr/>
        <a:lstStyle/>
        <a:p>
          <a:endParaRPr lang="zh-TW" altLang="en-US"/>
        </a:p>
      </dgm:t>
    </dgm:pt>
    <dgm:pt modelId="{7F3914D4-194D-404C-ADB2-F41DA781033F}" type="pres">
      <dgm:prSet presAssocID="{3DA66160-5325-40F2-9879-2E0FD742A23E}" presName="outerComposite" presStyleCnt="0">
        <dgm:presLayoutVars>
          <dgm:chMax val="5"/>
          <dgm:dir/>
          <dgm:resizeHandles val="exact"/>
        </dgm:presLayoutVars>
      </dgm:prSet>
      <dgm:spPr/>
    </dgm:pt>
    <dgm:pt modelId="{6A17A1AD-4D50-4C65-AA13-5A831BEB3E6D}" type="pres">
      <dgm:prSet presAssocID="{3DA66160-5325-40F2-9879-2E0FD742A23E}" presName="dummyMaxCanvas" presStyleCnt="0">
        <dgm:presLayoutVars/>
      </dgm:prSet>
      <dgm:spPr/>
    </dgm:pt>
    <dgm:pt modelId="{FE8ADD9B-F556-4927-A952-56DDFEC45A2C}" type="pres">
      <dgm:prSet presAssocID="{3DA66160-5325-40F2-9879-2E0FD742A23E}" presName="FiveNodes_1" presStyleLbl="node1" presStyleIdx="0" presStyleCnt="5">
        <dgm:presLayoutVars>
          <dgm:bulletEnabled val="1"/>
        </dgm:presLayoutVars>
      </dgm:prSet>
      <dgm:spPr/>
    </dgm:pt>
    <dgm:pt modelId="{118E7E12-0AC9-427B-BCC1-EFC1EA79C257}" type="pres">
      <dgm:prSet presAssocID="{3DA66160-5325-40F2-9879-2E0FD742A23E}" presName="FiveNodes_2" presStyleLbl="node1" presStyleIdx="1" presStyleCnt="5">
        <dgm:presLayoutVars>
          <dgm:bulletEnabled val="1"/>
        </dgm:presLayoutVars>
      </dgm:prSet>
      <dgm:spPr/>
    </dgm:pt>
    <dgm:pt modelId="{D569F9D8-F48E-4425-9B93-5ED5045E2E8E}" type="pres">
      <dgm:prSet presAssocID="{3DA66160-5325-40F2-9879-2E0FD742A23E}" presName="FiveNodes_3" presStyleLbl="node1" presStyleIdx="2" presStyleCnt="5">
        <dgm:presLayoutVars>
          <dgm:bulletEnabled val="1"/>
        </dgm:presLayoutVars>
      </dgm:prSet>
      <dgm:spPr/>
    </dgm:pt>
    <dgm:pt modelId="{C9E6A71F-6FC4-484A-9989-077FA9585EDE}" type="pres">
      <dgm:prSet presAssocID="{3DA66160-5325-40F2-9879-2E0FD742A23E}" presName="FiveNodes_4" presStyleLbl="node1" presStyleIdx="3" presStyleCnt="5">
        <dgm:presLayoutVars>
          <dgm:bulletEnabled val="1"/>
        </dgm:presLayoutVars>
      </dgm:prSet>
      <dgm:spPr/>
    </dgm:pt>
    <dgm:pt modelId="{65A5656F-4F96-4B2B-9A0F-93E6644C6FFE}" type="pres">
      <dgm:prSet presAssocID="{3DA66160-5325-40F2-9879-2E0FD742A23E}" presName="FiveNodes_5" presStyleLbl="node1" presStyleIdx="4" presStyleCnt="5">
        <dgm:presLayoutVars>
          <dgm:bulletEnabled val="1"/>
        </dgm:presLayoutVars>
      </dgm:prSet>
      <dgm:spPr/>
    </dgm:pt>
    <dgm:pt modelId="{DA23B499-10BD-499D-A210-75374B5990F3}" type="pres">
      <dgm:prSet presAssocID="{3DA66160-5325-40F2-9879-2E0FD742A23E}" presName="FiveConn_1-2" presStyleLbl="fgAccFollowNode1" presStyleIdx="0" presStyleCnt="4">
        <dgm:presLayoutVars>
          <dgm:bulletEnabled val="1"/>
        </dgm:presLayoutVars>
      </dgm:prSet>
      <dgm:spPr/>
    </dgm:pt>
    <dgm:pt modelId="{4B6E2514-E44A-4614-B321-4F19BF4C0824}" type="pres">
      <dgm:prSet presAssocID="{3DA66160-5325-40F2-9879-2E0FD742A23E}" presName="FiveConn_2-3" presStyleLbl="fgAccFollowNode1" presStyleIdx="1" presStyleCnt="4">
        <dgm:presLayoutVars>
          <dgm:bulletEnabled val="1"/>
        </dgm:presLayoutVars>
      </dgm:prSet>
      <dgm:spPr/>
    </dgm:pt>
    <dgm:pt modelId="{BDA915A2-8E53-43EC-B352-7EEC18996FA9}" type="pres">
      <dgm:prSet presAssocID="{3DA66160-5325-40F2-9879-2E0FD742A23E}" presName="FiveConn_3-4" presStyleLbl="fgAccFollowNode1" presStyleIdx="2" presStyleCnt="4">
        <dgm:presLayoutVars>
          <dgm:bulletEnabled val="1"/>
        </dgm:presLayoutVars>
      </dgm:prSet>
      <dgm:spPr/>
    </dgm:pt>
    <dgm:pt modelId="{3BAEB1D3-12E1-42AF-8C38-1548CBD8372A}" type="pres">
      <dgm:prSet presAssocID="{3DA66160-5325-40F2-9879-2E0FD742A23E}" presName="FiveConn_4-5" presStyleLbl="fgAccFollowNode1" presStyleIdx="3" presStyleCnt="4">
        <dgm:presLayoutVars>
          <dgm:bulletEnabled val="1"/>
        </dgm:presLayoutVars>
      </dgm:prSet>
      <dgm:spPr/>
    </dgm:pt>
    <dgm:pt modelId="{F458E2CC-1F94-4F86-ADE4-DE9E697F0F1A}" type="pres">
      <dgm:prSet presAssocID="{3DA66160-5325-40F2-9879-2E0FD742A23E}" presName="FiveNodes_1_text" presStyleLbl="node1" presStyleIdx="4" presStyleCnt="5">
        <dgm:presLayoutVars>
          <dgm:bulletEnabled val="1"/>
        </dgm:presLayoutVars>
      </dgm:prSet>
      <dgm:spPr/>
    </dgm:pt>
    <dgm:pt modelId="{DDFBDB4C-00DF-4476-9F96-0339CDA07FFD}" type="pres">
      <dgm:prSet presAssocID="{3DA66160-5325-40F2-9879-2E0FD742A23E}" presName="FiveNodes_2_text" presStyleLbl="node1" presStyleIdx="4" presStyleCnt="5">
        <dgm:presLayoutVars>
          <dgm:bulletEnabled val="1"/>
        </dgm:presLayoutVars>
      </dgm:prSet>
      <dgm:spPr/>
    </dgm:pt>
    <dgm:pt modelId="{D3BA26AF-171A-4F92-A9A7-0DC72E73078B}" type="pres">
      <dgm:prSet presAssocID="{3DA66160-5325-40F2-9879-2E0FD742A23E}" presName="FiveNodes_3_text" presStyleLbl="node1" presStyleIdx="4" presStyleCnt="5">
        <dgm:presLayoutVars>
          <dgm:bulletEnabled val="1"/>
        </dgm:presLayoutVars>
      </dgm:prSet>
      <dgm:spPr/>
    </dgm:pt>
    <dgm:pt modelId="{63FE14D3-6418-4735-B537-1CB03273C126}" type="pres">
      <dgm:prSet presAssocID="{3DA66160-5325-40F2-9879-2E0FD742A23E}" presName="FiveNodes_4_text" presStyleLbl="node1" presStyleIdx="4" presStyleCnt="5">
        <dgm:presLayoutVars>
          <dgm:bulletEnabled val="1"/>
        </dgm:presLayoutVars>
      </dgm:prSet>
      <dgm:spPr/>
    </dgm:pt>
    <dgm:pt modelId="{D3AB6743-33D2-4445-9E5F-AD8DECB65801}" type="pres">
      <dgm:prSet presAssocID="{3DA66160-5325-40F2-9879-2E0FD742A23E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81C1E913-611D-4168-9A70-021D9A514BCD}" type="presOf" srcId="{7CB531AE-6F96-4EFA-B37D-041FBCC0194A}" destId="{D569F9D8-F48E-4425-9B93-5ED5045E2E8E}" srcOrd="0" destOrd="0" presId="urn:microsoft.com/office/officeart/2005/8/layout/vProcess5"/>
    <dgm:cxn modelId="{A6ADBC1D-0547-41AF-9E57-7EDE5DC23167}" type="presOf" srcId="{F95AEF3D-5910-4C90-ADE6-AD7FC09D3283}" destId="{BDA915A2-8E53-43EC-B352-7EEC18996FA9}" srcOrd="0" destOrd="0" presId="urn:microsoft.com/office/officeart/2005/8/layout/vProcess5"/>
    <dgm:cxn modelId="{2AB6441E-2B65-47A4-9E0F-EE98DD31D0C5}" type="presOf" srcId="{13F02701-742E-4BF3-BB7C-E2DE97718E40}" destId="{DA23B499-10BD-499D-A210-75374B5990F3}" srcOrd="0" destOrd="0" presId="urn:microsoft.com/office/officeart/2005/8/layout/vProcess5"/>
    <dgm:cxn modelId="{EA479F34-4422-4D03-8B21-52C9412E57FA}" type="presOf" srcId="{43933199-0AA2-4EA9-8AF4-1A41E37C1055}" destId="{118E7E12-0AC9-427B-BCC1-EFC1EA79C257}" srcOrd="0" destOrd="0" presId="urn:microsoft.com/office/officeart/2005/8/layout/vProcess5"/>
    <dgm:cxn modelId="{8D2B1C61-883E-4302-B808-E6449C8D76B7}" srcId="{3DA66160-5325-40F2-9879-2E0FD742A23E}" destId="{43933199-0AA2-4EA9-8AF4-1A41E37C1055}" srcOrd="1" destOrd="0" parTransId="{CC9CB2DF-AD3F-4D75-AE3A-4D58A2D0C2BF}" sibTransId="{611B1CFA-3962-4F3A-9E11-8A1FB040C44C}"/>
    <dgm:cxn modelId="{5469B765-62DA-4B82-A12A-61608A90AE80}" type="presOf" srcId="{1CACAAB1-43ED-482E-BAAF-FEFAFB3EDF77}" destId="{C9E6A71F-6FC4-484A-9989-077FA9585EDE}" srcOrd="0" destOrd="0" presId="urn:microsoft.com/office/officeart/2005/8/layout/vProcess5"/>
    <dgm:cxn modelId="{C1367967-82AB-493B-AE5F-658BED5C9A3A}" type="presOf" srcId="{611B1CFA-3962-4F3A-9E11-8A1FB040C44C}" destId="{4B6E2514-E44A-4614-B321-4F19BF4C0824}" srcOrd="0" destOrd="0" presId="urn:microsoft.com/office/officeart/2005/8/layout/vProcess5"/>
    <dgm:cxn modelId="{0B599376-6F0B-4B22-A875-1085E0F5E3F6}" type="presOf" srcId="{3DA66160-5325-40F2-9879-2E0FD742A23E}" destId="{7F3914D4-194D-404C-ADB2-F41DA781033F}" srcOrd="0" destOrd="0" presId="urn:microsoft.com/office/officeart/2005/8/layout/vProcess5"/>
    <dgm:cxn modelId="{6BA3DE87-6FB3-4309-AFDA-91B38150DEB1}" type="presOf" srcId="{F6F5A39B-063C-464A-A648-4B3B0547DBDD}" destId="{FE8ADD9B-F556-4927-A952-56DDFEC45A2C}" srcOrd="0" destOrd="0" presId="urn:microsoft.com/office/officeart/2005/8/layout/vProcess5"/>
    <dgm:cxn modelId="{4E3A8A88-45B7-48EF-93C0-1E3172A1254E}" type="presOf" srcId="{ED770997-1446-42BA-81D5-201460054124}" destId="{3BAEB1D3-12E1-42AF-8C38-1548CBD8372A}" srcOrd="0" destOrd="0" presId="urn:microsoft.com/office/officeart/2005/8/layout/vProcess5"/>
    <dgm:cxn modelId="{EF7D388E-A70D-40AB-8363-18A610B0814E}" srcId="{3DA66160-5325-40F2-9879-2E0FD742A23E}" destId="{7CB531AE-6F96-4EFA-B37D-041FBCC0194A}" srcOrd="2" destOrd="0" parTransId="{2C249900-08A2-4EE8-8945-37028F48A66B}" sibTransId="{F95AEF3D-5910-4C90-ADE6-AD7FC09D3283}"/>
    <dgm:cxn modelId="{43745D9F-08DA-4A1E-A0FB-1BB9E6837C90}" type="presOf" srcId="{98A85048-D6D7-48CA-BED8-5415A27858AD}" destId="{D3AB6743-33D2-4445-9E5F-AD8DECB65801}" srcOrd="1" destOrd="0" presId="urn:microsoft.com/office/officeart/2005/8/layout/vProcess5"/>
    <dgm:cxn modelId="{491587A2-39DC-4647-AFE6-ADDA8C5EF662}" srcId="{3DA66160-5325-40F2-9879-2E0FD742A23E}" destId="{1CACAAB1-43ED-482E-BAAF-FEFAFB3EDF77}" srcOrd="3" destOrd="0" parTransId="{D364A268-55FA-411E-84A2-6C7710DCF938}" sibTransId="{ED770997-1446-42BA-81D5-201460054124}"/>
    <dgm:cxn modelId="{0FECA8A5-85E6-44CA-88E6-3A147D2F576E}" type="presOf" srcId="{43933199-0AA2-4EA9-8AF4-1A41E37C1055}" destId="{DDFBDB4C-00DF-4476-9F96-0339CDA07FFD}" srcOrd="1" destOrd="0" presId="urn:microsoft.com/office/officeart/2005/8/layout/vProcess5"/>
    <dgm:cxn modelId="{D7C721A9-BDCF-42AA-BF62-D72B70823064}" srcId="{3DA66160-5325-40F2-9879-2E0FD742A23E}" destId="{98A85048-D6D7-48CA-BED8-5415A27858AD}" srcOrd="4" destOrd="0" parTransId="{08EF9C56-07AD-40BD-8693-D1B37D17DE65}" sibTransId="{77D09C0A-6D84-406D-867E-5017529F2E3E}"/>
    <dgm:cxn modelId="{816A72B1-FFFB-4F29-B498-34A9B8D68A65}" type="presOf" srcId="{1CACAAB1-43ED-482E-BAAF-FEFAFB3EDF77}" destId="{63FE14D3-6418-4735-B537-1CB03273C126}" srcOrd="1" destOrd="0" presId="urn:microsoft.com/office/officeart/2005/8/layout/vProcess5"/>
    <dgm:cxn modelId="{DE5FB2CB-B399-4882-B0C6-94513676E1F9}" type="presOf" srcId="{F6F5A39B-063C-464A-A648-4B3B0547DBDD}" destId="{F458E2CC-1F94-4F86-ADE4-DE9E697F0F1A}" srcOrd="1" destOrd="0" presId="urn:microsoft.com/office/officeart/2005/8/layout/vProcess5"/>
    <dgm:cxn modelId="{5C534CDE-2B1D-4D2F-817B-7059B32B9069}" type="presOf" srcId="{7CB531AE-6F96-4EFA-B37D-041FBCC0194A}" destId="{D3BA26AF-171A-4F92-A9A7-0DC72E73078B}" srcOrd="1" destOrd="0" presId="urn:microsoft.com/office/officeart/2005/8/layout/vProcess5"/>
    <dgm:cxn modelId="{066E47E3-98D0-489A-B21B-3C23788865B5}" type="presOf" srcId="{98A85048-D6D7-48CA-BED8-5415A27858AD}" destId="{65A5656F-4F96-4B2B-9A0F-93E6644C6FFE}" srcOrd="0" destOrd="0" presId="urn:microsoft.com/office/officeart/2005/8/layout/vProcess5"/>
    <dgm:cxn modelId="{03807FF5-28D9-4402-993B-5233EB84739B}" srcId="{3DA66160-5325-40F2-9879-2E0FD742A23E}" destId="{F6F5A39B-063C-464A-A648-4B3B0547DBDD}" srcOrd="0" destOrd="0" parTransId="{FB6A59F2-1A13-4890-B68D-4E66813C0663}" sibTransId="{13F02701-742E-4BF3-BB7C-E2DE97718E40}"/>
    <dgm:cxn modelId="{FE72F7C1-1A42-4F8E-804D-4E5BFE2095F1}" type="presParOf" srcId="{7F3914D4-194D-404C-ADB2-F41DA781033F}" destId="{6A17A1AD-4D50-4C65-AA13-5A831BEB3E6D}" srcOrd="0" destOrd="0" presId="urn:microsoft.com/office/officeart/2005/8/layout/vProcess5"/>
    <dgm:cxn modelId="{F3CDFADB-F44C-4C56-96C8-4C820163E554}" type="presParOf" srcId="{7F3914D4-194D-404C-ADB2-F41DA781033F}" destId="{FE8ADD9B-F556-4927-A952-56DDFEC45A2C}" srcOrd="1" destOrd="0" presId="urn:microsoft.com/office/officeart/2005/8/layout/vProcess5"/>
    <dgm:cxn modelId="{FD41057A-7450-41CD-9F30-C9D984618847}" type="presParOf" srcId="{7F3914D4-194D-404C-ADB2-F41DA781033F}" destId="{118E7E12-0AC9-427B-BCC1-EFC1EA79C257}" srcOrd="2" destOrd="0" presId="urn:microsoft.com/office/officeart/2005/8/layout/vProcess5"/>
    <dgm:cxn modelId="{499A15FF-74A1-4898-83B2-4D2624CA8951}" type="presParOf" srcId="{7F3914D4-194D-404C-ADB2-F41DA781033F}" destId="{D569F9D8-F48E-4425-9B93-5ED5045E2E8E}" srcOrd="3" destOrd="0" presId="urn:microsoft.com/office/officeart/2005/8/layout/vProcess5"/>
    <dgm:cxn modelId="{EC069549-CC8A-40D5-A5E8-BA38FF0F20D1}" type="presParOf" srcId="{7F3914D4-194D-404C-ADB2-F41DA781033F}" destId="{C9E6A71F-6FC4-484A-9989-077FA9585EDE}" srcOrd="4" destOrd="0" presId="urn:microsoft.com/office/officeart/2005/8/layout/vProcess5"/>
    <dgm:cxn modelId="{55A109AC-223E-4E24-B198-F6A56AAB2DAC}" type="presParOf" srcId="{7F3914D4-194D-404C-ADB2-F41DA781033F}" destId="{65A5656F-4F96-4B2B-9A0F-93E6644C6FFE}" srcOrd="5" destOrd="0" presId="urn:microsoft.com/office/officeart/2005/8/layout/vProcess5"/>
    <dgm:cxn modelId="{13A8DBCF-EC74-45E7-BEA6-E4C9EED00541}" type="presParOf" srcId="{7F3914D4-194D-404C-ADB2-F41DA781033F}" destId="{DA23B499-10BD-499D-A210-75374B5990F3}" srcOrd="6" destOrd="0" presId="urn:microsoft.com/office/officeart/2005/8/layout/vProcess5"/>
    <dgm:cxn modelId="{5A5F82C2-3D2F-4E01-B17E-BDBD1A526B8F}" type="presParOf" srcId="{7F3914D4-194D-404C-ADB2-F41DA781033F}" destId="{4B6E2514-E44A-4614-B321-4F19BF4C0824}" srcOrd="7" destOrd="0" presId="urn:microsoft.com/office/officeart/2005/8/layout/vProcess5"/>
    <dgm:cxn modelId="{171B859E-C52C-450D-A69B-787EC5B62172}" type="presParOf" srcId="{7F3914D4-194D-404C-ADB2-F41DA781033F}" destId="{BDA915A2-8E53-43EC-B352-7EEC18996FA9}" srcOrd="8" destOrd="0" presId="urn:microsoft.com/office/officeart/2005/8/layout/vProcess5"/>
    <dgm:cxn modelId="{51829CBC-3275-4AA0-AE9E-C06BEBA93A5E}" type="presParOf" srcId="{7F3914D4-194D-404C-ADB2-F41DA781033F}" destId="{3BAEB1D3-12E1-42AF-8C38-1548CBD8372A}" srcOrd="9" destOrd="0" presId="urn:microsoft.com/office/officeart/2005/8/layout/vProcess5"/>
    <dgm:cxn modelId="{69D8B7D5-3495-46FA-AE78-740035D591F9}" type="presParOf" srcId="{7F3914D4-194D-404C-ADB2-F41DA781033F}" destId="{F458E2CC-1F94-4F86-ADE4-DE9E697F0F1A}" srcOrd="10" destOrd="0" presId="urn:microsoft.com/office/officeart/2005/8/layout/vProcess5"/>
    <dgm:cxn modelId="{3F7B9AF8-A283-44D7-856C-EA55D5A0F7DE}" type="presParOf" srcId="{7F3914D4-194D-404C-ADB2-F41DA781033F}" destId="{DDFBDB4C-00DF-4476-9F96-0339CDA07FFD}" srcOrd="11" destOrd="0" presId="urn:microsoft.com/office/officeart/2005/8/layout/vProcess5"/>
    <dgm:cxn modelId="{DEAE22D2-3D0C-4317-977A-355C88F8F660}" type="presParOf" srcId="{7F3914D4-194D-404C-ADB2-F41DA781033F}" destId="{D3BA26AF-171A-4F92-A9A7-0DC72E73078B}" srcOrd="12" destOrd="0" presId="urn:microsoft.com/office/officeart/2005/8/layout/vProcess5"/>
    <dgm:cxn modelId="{64F861C9-7598-4847-9A10-02E95757A115}" type="presParOf" srcId="{7F3914D4-194D-404C-ADB2-F41DA781033F}" destId="{63FE14D3-6418-4735-B537-1CB03273C126}" srcOrd="13" destOrd="0" presId="urn:microsoft.com/office/officeart/2005/8/layout/vProcess5"/>
    <dgm:cxn modelId="{07CA68D2-5613-4045-A94A-7F95914C975C}" type="presParOf" srcId="{7F3914D4-194D-404C-ADB2-F41DA781033F}" destId="{D3AB6743-33D2-4445-9E5F-AD8DECB65801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8ADD9B-F556-4927-A952-56DDFEC45A2C}">
      <dsp:nvSpPr>
        <dsp:cNvPr id="0" name=""/>
        <dsp:cNvSpPr/>
      </dsp:nvSpPr>
      <dsp:spPr>
        <a:xfrm>
          <a:off x="0" y="0"/>
          <a:ext cx="3182459" cy="63054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300" kern="1200" dirty="0"/>
            <a:t>1.</a:t>
          </a:r>
          <a:r>
            <a:rPr lang="zh-TW" altLang="en-US" sz="2300" kern="1200" dirty="0"/>
            <a:t>資料預處理</a:t>
          </a:r>
          <a:endParaRPr lang="en-US" altLang="zh-TW" sz="2300" kern="1200" dirty="0"/>
        </a:p>
      </dsp:txBody>
      <dsp:txXfrm>
        <a:off x="18468" y="18468"/>
        <a:ext cx="2428281" cy="593606"/>
      </dsp:txXfrm>
    </dsp:sp>
    <dsp:sp modelId="{118E7E12-0AC9-427B-BCC1-EFC1EA79C257}">
      <dsp:nvSpPr>
        <dsp:cNvPr id="0" name=""/>
        <dsp:cNvSpPr/>
      </dsp:nvSpPr>
      <dsp:spPr>
        <a:xfrm>
          <a:off x="237651" y="718117"/>
          <a:ext cx="3182459" cy="63054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300" kern="1200" dirty="0"/>
            <a:t>2.</a:t>
          </a:r>
          <a:r>
            <a:rPr lang="zh-TW" altLang="en-US" sz="2300" kern="1200" dirty="0"/>
            <a:t>建立模型</a:t>
          </a:r>
        </a:p>
      </dsp:txBody>
      <dsp:txXfrm>
        <a:off x="256119" y="736585"/>
        <a:ext cx="2498019" cy="593606"/>
      </dsp:txXfrm>
    </dsp:sp>
    <dsp:sp modelId="{D569F9D8-F48E-4425-9B93-5ED5045E2E8E}">
      <dsp:nvSpPr>
        <dsp:cNvPr id="0" name=""/>
        <dsp:cNvSpPr/>
      </dsp:nvSpPr>
      <dsp:spPr>
        <a:xfrm>
          <a:off x="475302" y="1436234"/>
          <a:ext cx="3182459" cy="63054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300" kern="1200" dirty="0"/>
            <a:t>3.</a:t>
          </a:r>
          <a:r>
            <a:rPr lang="zh-TW" altLang="en-US" sz="2300" kern="1200" dirty="0"/>
            <a:t>訓練模型</a:t>
          </a:r>
        </a:p>
      </dsp:txBody>
      <dsp:txXfrm>
        <a:off x="493770" y="1454702"/>
        <a:ext cx="2498019" cy="593606"/>
      </dsp:txXfrm>
    </dsp:sp>
    <dsp:sp modelId="{C9E6A71F-6FC4-484A-9989-077FA9585EDE}">
      <dsp:nvSpPr>
        <dsp:cNvPr id="0" name=""/>
        <dsp:cNvSpPr/>
      </dsp:nvSpPr>
      <dsp:spPr>
        <a:xfrm>
          <a:off x="712953" y="2154352"/>
          <a:ext cx="3182459" cy="63054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300" kern="1200" dirty="0"/>
            <a:t>4.</a:t>
          </a:r>
          <a:r>
            <a:rPr lang="zh-TW" altLang="en-US" sz="2300" kern="1200" dirty="0"/>
            <a:t>評估模型準確率</a:t>
          </a:r>
        </a:p>
      </dsp:txBody>
      <dsp:txXfrm>
        <a:off x="731421" y="2172820"/>
        <a:ext cx="2498019" cy="593606"/>
      </dsp:txXfrm>
    </dsp:sp>
    <dsp:sp modelId="{65A5656F-4F96-4B2B-9A0F-93E6644C6FFE}">
      <dsp:nvSpPr>
        <dsp:cNvPr id="0" name=""/>
        <dsp:cNvSpPr/>
      </dsp:nvSpPr>
      <dsp:spPr>
        <a:xfrm>
          <a:off x="950604" y="2872469"/>
          <a:ext cx="3182459" cy="63054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300" kern="1200" dirty="0"/>
            <a:t>5.</a:t>
          </a:r>
          <a:r>
            <a:rPr lang="zh-TW" altLang="en-US" sz="2300" kern="1200" dirty="0"/>
            <a:t>進行預測</a:t>
          </a:r>
        </a:p>
      </dsp:txBody>
      <dsp:txXfrm>
        <a:off x="969072" y="2890937"/>
        <a:ext cx="2498019" cy="593606"/>
      </dsp:txXfrm>
    </dsp:sp>
    <dsp:sp modelId="{DA23B499-10BD-499D-A210-75374B5990F3}">
      <dsp:nvSpPr>
        <dsp:cNvPr id="0" name=""/>
        <dsp:cNvSpPr/>
      </dsp:nvSpPr>
      <dsp:spPr>
        <a:xfrm>
          <a:off x="2772606" y="460646"/>
          <a:ext cx="409852" cy="409852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1800" kern="1200"/>
        </a:p>
      </dsp:txBody>
      <dsp:txXfrm>
        <a:off x="2864823" y="460646"/>
        <a:ext cx="225418" cy="308414"/>
      </dsp:txXfrm>
    </dsp:sp>
    <dsp:sp modelId="{4B6E2514-E44A-4614-B321-4F19BF4C0824}">
      <dsp:nvSpPr>
        <dsp:cNvPr id="0" name=""/>
        <dsp:cNvSpPr/>
      </dsp:nvSpPr>
      <dsp:spPr>
        <a:xfrm>
          <a:off x="3010258" y="1178763"/>
          <a:ext cx="409852" cy="409852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1800" kern="1200"/>
        </a:p>
      </dsp:txBody>
      <dsp:txXfrm>
        <a:off x="3102475" y="1178763"/>
        <a:ext cx="225418" cy="308414"/>
      </dsp:txXfrm>
    </dsp:sp>
    <dsp:sp modelId="{BDA915A2-8E53-43EC-B352-7EEC18996FA9}">
      <dsp:nvSpPr>
        <dsp:cNvPr id="0" name=""/>
        <dsp:cNvSpPr/>
      </dsp:nvSpPr>
      <dsp:spPr>
        <a:xfrm>
          <a:off x="3247909" y="1886371"/>
          <a:ext cx="409852" cy="409852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1800" kern="1200"/>
        </a:p>
      </dsp:txBody>
      <dsp:txXfrm>
        <a:off x="3340126" y="1886371"/>
        <a:ext cx="225418" cy="308414"/>
      </dsp:txXfrm>
    </dsp:sp>
    <dsp:sp modelId="{3BAEB1D3-12E1-42AF-8C38-1548CBD8372A}">
      <dsp:nvSpPr>
        <dsp:cNvPr id="0" name=""/>
        <dsp:cNvSpPr/>
      </dsp:nvSpPr>
      <dsp:spPr>
        <a:xfrm>
          <a:off x="3485560" y="2611495"/>
          <a:ext cx="409852" cy="409852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1800" kern="1200"/>
        </a:p>
      </dsp:txBody>
      <dsp:txXfrm>
        <a:off x="3577777" y="2611495"/>
        <a:ext cx="225418" cy="3084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0134EE6-701F-4585-8DE6-37358EEDD9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91120C9B-213A-49BE-A624-05B4392546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54CFE764-E3D3-4E41-BBA6-966E20FE2A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B1E94-AA0C-43B9-86FE-5FE621229D12}" type="datetimeFigureOut">
              <a:rPr lang="zh-TW" altLang="en-US" smtClean="0"/>
              <a:t>2024/3/5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1598D50C-BFF9-4071-A013-8DBFFC6A2D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7B12CDFE-C113-4DF7-B01D-EF90DD94D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D18A1-4EC5-44C4-9A69-3AB8F6D515F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98554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5F566B8-D344-46E0-9052-86261D7EE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BBE3D39A-D173-4841-A3D9-DC07875283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E746D5EB-410C-4983-B505-BE011E576C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B1E94-AA0C-43B9-86FE-5FE621229D12}" type="datetimeFigureOut">
              <a:rPr lang="zh-TW" altLang="en-US" smtClean="0"/>
              <a:t>2024/3/5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F4ABCE3C-11BF-426C-93CE-658B60A9AE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9B456247-6F42-4516-9ADB-BED21EE73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D18A1-4EC5-44C4-9A69-3AB8F6D515F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31170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A544D581-EB70-42C2-B2A9-3DF5B1E16A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8D6AE9BE-40A5-4C3D-9C1A-33F2FA01BC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71579FB2-8CA7-4840-94F8-48776E0932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B1E94-AA0C-43B9-86FE-5FE621229D12}" type="datetimeFigureOut">
              <a:rPr lang="zh-TW" altLang="en-US" smtClean="0"/>
              <a:t>2024/3/5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8FF216C8-34AA-4C0D-9B6A-FED72C5B8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3BB2FCC-0975-4CCC-A654-AAE208490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D18A1-4EC5-44C4-9A69-3AB8F6D515F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1564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931E390-A9A5-497E-8D11-5CE0F88E5C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E596DEC-A22E-4D02-A487-67606EAA7F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E4E546DE-2BAB-47F4-9540-B74A515788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B1E94-AA0C-43B9-86FE-5FE621229D12}" type="datetimeFigureOut">
              <a:rPr lang="zh-TW" altLang="en-US" smtClean="0"/>
              <a:t>2024/3/5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0FD513A0-7EBB-4EF1-96C0-ECD568803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544561D-BB75-4938-A9B8-528983F70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D18A1-4EC5-44C4-9A69-3AB8F6D515F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11885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4549421-5F97-4661-80B4-23DB8C290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F19DD821-EF67-43D0-AA0A-ADFC18F488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3936098-5BFD-4039-8D46-6383E95B06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B1E94-AA0C-43B9-86FE-5FE621229D12}" type="datetimeFigureOut">
              <a:rPr lang="zh-TW" altLang="en-US" smtClean="0"/>
              <a:t>2024/3/5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0DA3C406-2CBB-4EF1-AD9B-50C0AC0B2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51D31C34-B1AF-40FC-BE2E-545462CAD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D18A1-4EC5-44C4-9A69-3AB8F6D515F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80904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479FE83-D7A0-43B9-89EF-E80ED2E62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50C4E19-E5D1-4218-B3AA-74FB006560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A7ABEE6E-83DB-45BE-99B2-66B9FEAABA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69B5A7D9-2E55-4C25-96A6-2EDD1B3024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B1E94-AA0C-43B9-86FE-5FE621229D12}" type="datetimeFigureOut">
              <a:rPr lang="zh-TW" altLang="en-US" smtClean="0"/>
              <a:t>2024/3/5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4179000E-CE6C-46ED-817C-D0F183FC2E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19182DCE-D9B3-49B3-A732-281977C92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D18A1-4EC5-44C4-9A69-3AB8F6D515F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78401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17E4213-B82C-43C5-83FF-25481B771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54974AE7-B2D2-4718-AB69-660E424078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EFC02C6E-EFF9-4B83-BB48-D96E514A78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CF2F5B10-D160-48ED-A34B-D5FE88BEDF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B7BE8A1B-1D9E-41F2-A824-79C77CD1DD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B2024EE8-25F0-447A-87B3-2B6B5E6F30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B1E94-AA0C-43B9-86FE-5FE621229D12}" type="datetimeFigureOut">
              <a:rPr lang="zh-TW" altLang="en-US" smtClean="0"/>
              <a:t>2024/3/5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AF7931A8-6851-49BB-8DC3-44FFC8ED4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635F7D59-D058-4C36-A16A-A3C360AFA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D18A1-4EC5-44C4-9A69-3AB8F6D515F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68513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DED9C8E-B748-4230-9584-777835E9E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91858E45-F2D4-4575-9051-3BC061903D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B1E94-AA0C-43B9-86FE-5FE621229D12}" type="datetimeFigureOut">
              <a:rPr lang="zh-TW" altLang="en-US" smtClean="0"/>
              <a:t>2024/3/5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DDCA1027-B808-415D-991C-8D9FFDB2C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0B7CB534-F6EA-48CD-A5EC-C677CF9B5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D18A1-4EC5-44C4-9A69-3AB8F6D515F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35747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516CA6B7-7FA1-452D-BF91-DB8AACB43E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B1E94-AA0C-43B9-86FE-5FE621229D12}" type="datetimeFigureOut">
              <a:rPr lang="zh-TW" altLang="en-US" smtClean="0"/>
              <a:t>2024/3/5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750A6A8C-A878-408B-8647-FDAE8806F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9D22E2E4-9A75-45F3-8130-64BBF0CE4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D18A1-4EC5-44C4-9A69-3AB8F6D515F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76015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F8AAFED-EA06-460C-A2AB-1BB18B4B84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F8C58AC-9AB9-4746-B623-61ABBA6964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F6798EE2-B267-4EF7-944D-156103E3CE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29A5A572-0FFD-4177-A4B0-C49905A8C8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B1E94-AA0C-43B9-86FE-5FE621229D12}" type="datetimeFigureOut">
              <a:rPr lang="zh-TW" altLang="en-US" smtClean="0"/>
              <a:t>2024/3/5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41B2FF94-E46C-47F8-A48A-A252A5D6E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464DF7E5-9718-490C-BDF5-23F7A92E9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D18A1-4EC5-44C4-9A69-3AB8F6D515F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930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B070393-8220-4B25-860F-4B1043FAF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9C89A75C-DA55-4639-8DFA-710F915FDE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570A9F09-A1F5-4933-BCCF-3805F55EF2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2A9563ED-C093-4ADD-9277-0A66651E8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B1E94-AA0C-43B9-86FE-5FE621229D12}" type="datetimeFigureOut">
              <a:rPr lang="zh-TW" altLang="en-US" smtClean="0"/>
              <a:t>2024/3/5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AC3E0E22-73ED-44EB-91E9-F3949ECDCE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019534F3-7409-4FA8-909F-29831EC64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D18A1-4EC5-44C4-9A69-3AB8F6D515F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02960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56D7B115-FF51-4304-B6C8-5F461E40A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02ACF084-4E17-4B8A-B035-5CC9FE25FD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A5F86F6D-7C60-406B-AB66-677BEE6E0D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BB1E94-AA0C-43B9-86FE-5FE621229D12}" type="datetimeFigureOut">
              <a:rPr lang="zh-TW" altLang="en-US" smtClean="0"/>
              <a:t>2024/3/5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DFD4FC11-E876-45CC-9EC4-FC009B75CA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9D254080-0C82-4E7E-8CCA-E0744C5DBF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1D18A1-4EC5-44C4-9A69-3AB8F6D515F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4171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C9ED620-A0AA-4D3B-B5FD-C624DE781E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557596"/>
            <a:ext cx="9144000" cy="1742808"/>
          </a:xfrm>
        </p:spPr>
        <p:txBody>
          <a:bodyPr/>
          <a:lstStyle/>
          <a:p>
            <a:r>
              <a:rPr lang="en-US" altLang="zh-TW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Keras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多層感知器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(MLP)</a:t>
            </a:r>
            <a:b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辨識手寫數字</a:t>
            </a:r>
          </a:p>
        </p:txBody>
      </p:sp>
    </p:spTree>
    <p:extLst>
      <p:ext uri="{BB962C8B-B14F-4D97-AF65-F5344CB8AC3E}">
        <p14:creationId xmlns:p14="http://schemas.microsoft.com/office/powerpoint/2010/main" val="27274429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07A0FE4-D321-41CF-B2CF-04DE574D9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進行訓練</a:t>
            </a:r>
          </a:p>
        </p:txBody>
      </p:sp>
      <p:pic>
        <p:nvPicPr>
          <p:cNvPr id="6" name="內容版面配置區 5">
            <a:extLst>
              <a:ext uri="{FF2B5EF4-FFF2-40B4-BE49-F238E27FC236}">
                <a16:creationId xmlns:a16="http://schemas.microsoft.com/office/drawing/2014/main" id="{5196A9E3-4BC4-4192-BDC0-FBB23FEA18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90688"/>
            <a:ext cx="3887912" cy="1801716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1DCFB248-A0E3-498C-BDC9-18315F7EE9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492404"/>
            <a:ext cx="7544188" cy="3302170"/>
          </a:xfrm>
          <a:prstGeom prst="rect">
            <a:avLst/>
          </a:prstGeom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id="{B0CA92AB-E049-48E9-9C0E-60468B91AA0D}"/>
              </a:ext>
            </a:extLst>
          </p:cNvPr>
          <p:cNvSpPr txBox="1"/>
          <p:nvPr/>
        </p:nvSpPr>
        <p:spPr>
          <a:xfrm>
            <a:off x="5127232" y="1184080"/>
            <a:ext cx="5825448" cy="23083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dirty="0"/>
              <a:t>使用</a:t>
            </a:r>
            <a:r>
              <a:rPr lang="en-US" altLang="zh-TW" dirty="0" err="1"/>
              <a:t>model.fit</a:t>
            </a:r>
            <a:r>
              <a:rPr lang="en-US" altLang="zh-TW" dirty="0"/>
              <a:t>()</a:t>
            </a:r>
            <a:r>
              <a:rPr lang="zh-TW" altLang="en-US" dirty="0"/>
              <a:t>訓練，</a:t>
            </a:r>
            <a:endParaRPr lang="en-US" altLang="zh-TW" dirty="0"/>
          </a:p>
          <a:p>
            <a:r>
              <a:rPr lang="en-US" altLang="zh-TW" dirty="0" err="1"/>
              <a:t>model.fit</a:t>
            </a:r>
            <a:r>
              <a:rPr lang="en-US" altLang="zh-TW" dirty="0"/>
              <a:t>(x=</a:t>
            </a:r>
            <a:r>
              <a:rPr lang="en-US" altLang="zh-TW" dirty="0" err="1"/>
              <a:t>x_Train_normalize</a:t>
            </a:r>
            <a:r>
              <a:rPr lang="en-US" altLang="zh-TW" dirty="0"/>
              <a:t>,</a:t>
            </a:r>
            <a:r>
              <a:rPr lang="zh-TW" altLang="en-US" dirty="0"/>
              <a:t> </a:t>
            </a:r>
            <a:r>
              <a:rPr lang="en-US" altLang="zh-TW" dirty="0"/>
              <a:t>(features</a:t>
            </a:r>
            <a:r>
              <a:rPr lang="zh-TW" altLang="en-US" dirty="0"/>
              <a:t>數字影像的特徵值</a:t>
            </a:r>
            <a:r>
              <a:rPr lang="en-US" altLang="zh-TW" dirty="0"/>
              <a:t>)</a:t>
            </a:r>
          </a:p>
          <a:p>
            <a:r>
              <a:rPr lang="en-US" altLang="zh-TW" dirty="0"/>
              <a:t>           </a:t>
            </a:r>
            <a:r>
              <a:rPr lang="zh-TW" altLang="en-US" dirty="0"/>
              <a:t>     </a:t>
            </a:r>
            <a:r>
              <a:rPr lang="en-US" altLang="zh-TW" dirty="0"/>
              <a:t> y=</a:t>
            </a:r>
            <a:r>
              <a:rPr lang="en-US" altLang="zh-TW" dirty="0" err="1"/>
              <a:t>y_Train_OneHot</a:t>
            </a:r>
            <a:r>
              <a:rPr lang="en-US" altLang="zh-TW" dirty="0"/>
              <a:t>,</a:t>
            </a:r>
            <a:r>
              <a:rPr lang="zh-TW" altLang="en-US" dirty="0"/>
              <a:t> </a:t>
            </a:r>
            <a:r>
              <a:rPr lang="en-US" altLang="zh-TW" dirty="0"/>
              <a:t>(label</a:t>
            </a:r>
            <a:r>
              <a:rPr lang="zh-TW" altLang="en-US" dirty="0"/>
              <a:t>數字影像真實的值</a:t>
            </a:r>
            <a:r>
              <a:rPr lang="en-US" altLang="zh-TW" dirty="0"/>
              <a:t>)</a:t>
            </a:r>
          </a:p>
          <a:p>
            <a:r>
              <a:rPr lang="en-US" altLang="zh-TW" dirty="0"/>
              <a:t>           </a:t>
            </a:r>
            <a:r>
              <a:rPr lang="zh-TW" altLang="en-US" dirty="0"/>
              <a:t>     </a:t>
            </a:r>
            <a:r>
              <a:rPr lang="en-US" altLang="zh-TW" dirty="0"/>
              <a:t> </a:t>
            </a:r>
            <a:r>
              <a:rPr lang="en-US" altLang="zh-TW" dirty="0" err="1"/>
              <a:t>validation_split</a:t>
            </a:r>
            <a:r>
              <a:rPr lang="en-US" altLang="zh-TW" dirty="0"/>
              <a:t>=0.2,</a:t>
            </a:r>
            <a:r>
              <a:rPr lang="zh-TW" altLang="en-US" dirty="0"/>
              <a:t> </a:t>
            </a:r>
            <a:r>
              <a:rPr lang="en-US" altLang="zh-TW" dirty="0"/>
              <a:t>(</a:t>
            </a:r>
            <a:r>
              <a:rPr lang="zh-TW" altLang="en-US" dirty="0"/>
              <a:t>訓練與驗證資料比例，</a:t>
            </a:r>
            <a:r>
              <a:rPr lang="en-US" altLang="zh-TW" dirty="0"/>
              <a:t>60000X0.8=48000</a:t>
            </a:r>
            <a:r>
              <a:rPr lang="zh-TW" altLang="en-US" dirty="0"/>
              <a:t>訓練資料，</a:t>
            </a:r>
            <a:r>
              <a:rPr lang="en-US" altLang="zh-TW" dirty="0"/>
              <a:t>60000X0.2=12000</a:t>
            </a:r>
            <a:r>
              <a:rPr lang="zh-TW" altLang="en-US" dirty="0"/>
              <a:t>驗證資料</a:t>
            </a:r>
            <a:r>
              <a:rPr lang="en-US" altLang="zh-TW" dirty="0"/>
              <a:t>)</a:t>
            </a:r>
          </a:p>
          <a:p>
            <a:r>
              <a:rPr lang="en-US" altLang="zh-TW" dirty="0"/>
              <a:t>          </a:t>
            </a:r>
            <a:r>
              <a:rPr lang="zh-TW" altLang="en-US" dirty="0"/>
              <a:t>     </a:t>
            </a:r>
            <a:r>
              <a:rPr lang="en-US" altLang="zh-TW" dirty="0"/>
              <a:t>  epochs=10,</a:t>
            </a:r>
            <a:r>
              <a:rPr lang="zh-TW" altLang="en-US" dirty="0"/>
              <a:t> </a:t>
            </a:r>
            <a:r>
              <a:rPr lang="en-US" altLang="zh-TW" dirty="0"/>
              <a:t>(</a:t>
            </a:r>
            <a:r>
              <a:rPr lang="zh-TW" altLang="en-US" dirty="0"/>
              <a:t>訓練週期</a:t>
            </a:r>
            <a:r>
              <a:rPr lang="en-US" altLang="zh-TW" dirty="0"/>
              <a:t>)</a:t>
            </a:r>
          </a:p>
          <a:p>
            <a:r>
              <a:rPr lang="en-US" altLang="zh-TW" dirty="0"/>
              <a:t>           </a:t>
            </a:r>
            <a:r>
              <a:rPr lang="zh-TW" altLang="en-US" dirty="0"/>
              <a:t>     </a:t>
            </a:r>
            <a:r>
              <a:rPr lang="en-US" altLang="zh-TW" dirty="0"/>
              <a:t> </a:t>
            </a:r>
            <a:r>
              <a:rPr lang="en-US" altLang="zh-TW" dirty="0" err="1"/>
              <a:t>batch_size</a:t>
            </a:r>
            <a:r>
              <a:rPr lang="en-US" altLang="zh-TW" dirty="0"/>
              <a:t>=200,</a:t>
            </a:r>
            <a:r>
              <a:rPr lang="zh-TW" altLang="en-US" dirty="0"/>
              <a:t> </a:t>
            </a:r>
            <a:r>
              <a:rPr lang="en-US" altLang="zh-TW" dirty="0"/>
              <a:t>(</a:t>
            </a:r>
            <a:r>
              <a:rPr lang="zh-TW" altLang="en-US" dirty="0"/>
              <a:t>每一批次筆數</a:t>
            </a:r>
            <a:r>
              <a:rPr lang="en-US" altLang="zh-TW" dirty="0"/>
              <a:t>)</a:t>
            </a:r>
          </a:p>
          <a:p>
            <a:r>
              <a:rPr lang="en-US" altLang="zh-TW" dirty="0"/>
              <a:t>           </a:t>
            </a:r>
            <a:r>
              <a:rPr lang="zh-TW" altLang="en-US" dirty="0"/>
              <a:t>     </a:t>
            </a:r>
            <a:r>
              <a:rPr lang="en-US" altLang="zh-TW" dirty="0"/>
              <a:t> verbose=2)</a:t>
            </a:r>
            <a:r>
              <a:rPr lang="zh-TW" altLang="en-US" dirty="0"/>
              <a:t> </a:t>
            </a:r>
            <a:r>
              <a:rPr lang="en-US" altLang="zh-TW" dirty="0"/>
              <a:t>(</a:t>
            </a:r>
            <a:r>
              <a:rPr lang="zh-TW" altLang="en-US" dirty="0"/>
              <a:t>顯示訓練過程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D554B3D7-98D7-4271-9260-F9B33F52858C}"/>
              </a:ext>
            </a:extLst>
          </p:cNvPr>
          <p:cNvSpPr txBox="1"/>
          <p:nvPr/>
        </p:nvSpPr>
        <p:spPr>
          <a:xfrm>
            <a:off x="8382388" y="3976099"/>
            <a:ext cx="3597279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dirty="0"/>
              <a:t>verbose=0</a:t>
            </a:r>
            <a:r>
              <a:rPr lang="zh-TW" altLang="en-US" dirty="0"/>
              <a:t>，沒有輸出</a:t>
            </a:r>
            <a:endParaRPr lang="en-US" altLang="zh-TW" dirty="0"/>
          </a:p>
          <a:p>
            <a:r>
              <a:rPr lang="en-US" altLang="zh-TW" dirty="0"/>
              <a:t>verbose=1</a:t>
            </a:r>
            <a:r>
              <a:rPr lang="zh-TW" altLang="en-US" dirty="0"/>
              <a:t>，顯示進度條</a:t>
            </a:r>
            <a:endParaRPr lang="en-US" altLang="zh-TW" dirty="0"/>
          </a:p>
          <a:p>
            <a:r>
              <a:rPr lang="en-US" altLang="zh-TW" dirty="0"/>
              <a:t>verbose=2</a:t>
            </a:r>
            <a:r>
              <a:rPr lang="zh-TW" altLang="en-US" dirty="0"/>
              <a:t>，為每個</a:t>
            </a:r>
            <a:r>
              <a:rPr lang="en-US" altLang="zh-TW" dirty="0"/>
              <a:t>epoch</a:t>
            </a:r>
            <a:r>
              <a:rPr lang="zh-TW" altLang="en-US" dirty="0"/>
              <a:t>輸出紀錄</a:t>
            </a:r>
          </a:p>
        </p:txBody>
      </p:sp>
    </p:spTree>
    <p:extLst>
      <p:ext uri="{BB962C8B-B14F-4D97-AF65-F5344CB8AC3E}">
        <p14:creationId xmlns:p14="http://schemas.microsoft.com/office/powerpoint/2010/main" val="24462997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07A0FE4-D321-41CF-B2CF-04DE574D9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進行訓練</a:t>
            </a:r>
          </a:p>
        </p:txBody>
      </p:sp>
      <p:pic>
        <p:nvPicPr>
          <p:cNvPr id="6" name="內容版面配置區 5">
            <a:extLst>
              <a:ext uri="{FF2B5EF4-FFF2-40B4-BE49-F238E27FC236}">
                <a16:creationId xmlns:a16="http://schemas.microsoft.com/office/drawing/2014/main" id="{00308110-5DCC-4436-A5F5-67B1D50C75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199" y="1690687"/>
            <a:ext cx="5953019" cy="3227212"/>
          </a:xfrm>
          <a:prstGeom prst="rect">
            <a:avLst/>
          </a:prstGeom>
        </p:spPr>
      </p:pic>
      <p:sp>
        <p:nvSpPr>
          <p:cNvPr id="3" name="文字方塊 2">
            <a:extLst>
              <a:ext uri="{FF2B5EF4-FFF2-40B4-BE49-F238E27FC236}">
                <a16:creationId xmlns:a16="http://schemas.microsoft.com/office/drawing/2014/main" id="{737FFDB0-5746-4146-8168-072CF340F757}"/>
              </a:ext>
            </a:extLst>
          </p:cNvPr>
          <p:cNvSpPr txBox="1"/>
          <p:nvPr/>
        </p:nvSpPr>
        <p:spPr>
          <a:xfrm>
            <a:off x="7006976" y="2630184"/>
            <a:ext cx="4469258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dirty="0" err="1"/>
              <a:t>train_history</a:t>
            </a:r>
            <a:r>
              <a:rPr lang="zh-TW" altLang="en-US" dirty="0"/>
              <a:t>：訓練過程產生的</a:t>
            </a:r>
            <a:r>
              <a:rPr lang="en-US" altLang="zh-TW" dirty="0" err="1"/>
              <a:t>train_history</a:t>
            </a:r>
            <a:r>
              <a:rPr lang="en-US" altLang="zh-TW" dirty="0"/>
              <a:t> </a:t>
            </a:r>
          </a:p>
          <a:p>
            <a:r>
              <a:rPr lang="en-US" altLang="zh-TW" dirty="0"/>
              <a:t>train</a:t>
            </a:r>
            <a:r>
              <a:rPr lang="zh-TW" altLang="en-US" dirty="0"/>
              <a:t>：訓練資料的執行結果</a:t>
            </a:r>
            <a:endParaRPr lang="en-US" altLang="zh-TW" dirty="0"/>
          </a:p>
          <a:p>
            <a:r>
              <a:rPr lang="en-US" altLang="zh-TW" dirty="0"/>
              <a:t>validation</a:t>
            </a:r>
            <a:r>
              <a:rPr lang="zh-TW" altLang="en-US" dirty="0"/>
              <a:t>：驗證資料的執行結果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42563012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07A0FE4-D321-41CF-B2CF-04DE574D9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進行訓練</a:t>
            </a:r>
          </a:p>
        </p:txBody>
      </p:sp>
      <p:pic>
        <p:nvPicPr>
          <p:cNvPr id="6" name="內容版面配置區 5">
            <a:extLst>
              <a:ext uri="{FF2B5EF4-FFF2-40B4-BE49-F238E27FC236}">
                <a16:creationId xmlns:a16="http://schemas.microsoft.com/office/drawing/2014/main" id="{B6A2CD06-6FCE-41F0-88E8-CB7B5F087F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90688"/>
            <a:ext cx="5256975" cy="477159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3A2E3297-6644-4182-9435-E92D7B1E48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429345"/>
            <a:ext cx="5250401" cy="4166664"/>
          </a:xfrm>
          <a:prstGeom prst="rect">
            <a:avLst/>
          </a:prstGeom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id="{06D2FE45-8F10-460D-ABFD-042A39B5732B}"/>
              </a:ext>
            </a:extLst>
          </p:cNvPr>
          <p:cNvSpPr txBox="1"/>
          <p:nvPr/>
        </p:nvSpPr>
        <p:spPr>
          <a:xfrm>
            <a:off x="6811765" y="1739784"/>
            <a:ext cx="3339101" cy="20313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dirty="0"/>
              <a:t>accuracy(</a:t>
            </a:r>
            <a:r>
              <a:rPr lang="zh-TW" altLang="en-US" dirty="0"/>
              <a:t>訓練的準確率</a:t>
            </a:r>
            <a:r>
              <a:rPr lang="en-US" altLang="zh-TW" dirty="0"/>
              <a:t>)</a:t>
            </a:r>
            <a:r>
              <a:rPr lang="zh-TW" altLang="en-US" dirty="0"/>
              <a:t>：</a:t>
            </a:r>
            <a:endParaRPr lang="en-US" altLang="zh-TW" dirty="0"/>
          </a:p>
          <a:p>
            <a:r>
              <a:rPr lang="zh-TW" altLang="en-US" dirty="0"/>
              <a:t>有訓練過的資料</a:t>
            </a:r>
            <a:endParaRPr lang="en-US" altLang="zh-TW" dirty="0"/>
          </a:p>
          <a:p>
            <a:r>
              <a:rPr lang="en-US" altLang="zh-TW" dirty="0" err="1"/>
              <a:t>val_accuracy</a:t>
            </a:r>
            <a:r>
              <a:rPr lang="en-US" altLang="zh-TW" dirty="0"/>
              <a:t>(</a:t>
            </a:r>
            <a:r>
              <a:rPr lang="zh-TW" altLang="en-US" dirty="0"/>
              <a:t>驗證的準確率</a:t>
            </a:r>
            <a:r>
              <a:rPr lang="en-US" altLang="zh-TW" dirty="0"/>
              <a:t>)</a:t>
            </a:r>
            <a:r>
              <a:rPr lang="zh-TW" altLang="en-US" dirty="0"/>
              <a:t>：</a:t>
            </a:r>
            <a:endParaRPr lang="en-US" altLang="zh-TW" dirty="0"/>
          </a:p>
          <a:p>
            <a:r>
              <a:rPr lang="zh-TW" altLang="en-US" dirty="0"/>
              <a:t>沒訓練過的資料</a:t>
            </a:r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問題討論：</a:t>
            </a:r>
            <a:endParaRPr lang="en-US" altLang="zh-TW" dirty="0"/>
          </a:p>
          <a:p>
            <a:r>
              <a:rPr lang="en-US" altLang="zh-TW" dirty="0"/>
              <a:t>key error</a:t>
            </a:r>
            <a:r>
              <a:rPr lang="zh-TW" altLang="en-US" dirty="0"/>
              <a:t>：</a:t>
            </a:r>
            <a:r>
              <a:rPr lang="en-US" altLang="zh-TW" dirty="0"/>
              <a:t>'acc‘</a:t>
            </a:r>
            <a:r>
              <a:rPr lang="zh-TW" altLang="en-US" dirty="0"/>
              <a:t>，改成</a:t>
            </a:r>
            <a:r>
              <a:rPr lang="en-US" altLang="zh-TW" dirty="0"/>
              <a:t>accuracy</a:t>
            </a: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0D6E3C8C-57A0-4F35-B7F8-628325569057}"/>
              </a:ext>
            </a:extLst>
          </p:cNvPr>
          <p:cNvSpPr txBox="1"/>
          <p:nvPr/>
        </p:nvSpPr>
        <p:spPr>
          <a:xfrm>
            <a:off x="6811765" y="4438436"/>
            <a:ext cx="4439292" cy="17543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dirty="0"/>
              <a:t>執行結果有輕微</a:t>
            </a:r>
            <a:r>
              <a:rPr lang="en-US" altLang="zh-TW" dirty="0"/>
              <a:t>overfitting</a:t>
            </a:r>
            <a:r>
              <a:rPr lang="zh-TW" altLang="en-US" dirty="0"/>
              <a:t>過度擬合的現象</a:t>
            </a:r>
            <a:endParaRPr lang="en-US" altLang="zh-TW" dirty="0"/>
          </a:p>
          <a:p>
            <a:endParaRPr lang="en-US" altLang="zh-TW" dirty="0"/>
          </a:p>
          <a:p>
            <a:r>
              <a:rPr lang="en-US" altLang="zh-TW" dirty="0"/>
              <a:t>overfitting</a:t>
            </a:r>
            <a:r>
              <a:rPr lang="zh-TW" altLang="en-US" dirty="0"/>
              <a:t>過度擬合的現象：</a:t>
            </a:r>
            <a:endParaRPr lang="en-US" altLang="zh-TW" dirty="0"/>
          </a:p>
          <a:p>
            <a:r>
              <a:rPr lang="zh-TW" altLang="en-US" dirty="0"/>
              <a:t>在訓練後希望找到最佳分類的線，但當訓練過程太久或範例太少時，就會導致有過度</a:t>
            </a:r>
            <a:r>
              <a:rPr lang="zh-TW" altLang="en-US" u="sng" dirty="0"/>
              <a:t>適應訓練資料中特化且隨機的特徵</a:t>
            </a:r>
            <a:r>
              <a:rPr lang="zh-TW" altLang="en-US" dirty="0"/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36428254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07A0FE4-D321-41CF-B2CF-04DE574D9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進行訓練</a:t>
            </a:r>
          </a:p>
        </p:txBody>
      </p:sp>
      <p:pic>
        <p:nvPicPr>
          <p:cNvPr id="7" name="內容版面配置區 6">
            <a:extLst>
              <a:ext uri="{FF2B5EF4-FFF2-40B4-BE49-F238E27FC236}">
                <a16:creationId xmlns:a16="http://schemas.microsoft.com/office/drawing/2014/main" id="{5F25B02A-4DF4-4EFD-9495-F68B853700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90688"/>
            <a:ext cx="4734160" cy="477159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9392870C-2AAE-401A-8F89-31E4702D55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355180"/>
            <a:ext cx="5263691" cy="4137695"/>
          </a:xfrm>
          <a:prstGeom prst="rect">
            <a:avLst/>
          </a:prstGeom>
        </p:spPr>
      </p:pic>
      <p:sp>
        <p:nvSpPr>
          <p:cNvPr id="9" name="文字方塊 8">
            <a:extLst>
              <a:ext uri="{FF2B5EF4-FFF2-40B4-BE49-F238E27FC236}">
                <a16:creationId xmlns:a16="http://schemas.microsoft.com/office/drawing/2014/main" id="{CE93F647-9A50-492F-B2AB-6DDB0F3461B9}"/>
              </a:ext>
            </a:extLst>
          </p:cNvPr>
          <p:cNvSpPr txBox="1"/>
          <p:nvPr/>
        </p:nvSpPr>
        <p:spPr>
          <a:xfrm>
            <a:off x="6719299" y="2609636"/>
            <a:ext cx="402747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dirty="0"/>
              <a:t>loss(</a:t>
            </a:r>
            <a:r>
              <a:rPr lang="zh-TW" altLang="en-US" dirty="0"/>
              <a:t>訓練的誤差</a:t>
            </a:r>
            <a:r>
              <a:rPr lang="en-US" altLang="zh-TW" dirty="0"/>
              <a:t>)</a:t>
            </a:r>
            <a:r>
              <a:rPr lang="zh-TW" altLang="en-US" dirty="0"/>
              <a:t> </a:t>
            </a:r>
            <a:r>
              <a:rPr lang="en-US" altLang="zh-TW" dirty="0"/>
              <a:t>&lt;</a:t>
            </a:r>
            <a:r>
              <a:rPr lang="zh-TW" altLang="en-US" dirty="0"/>
              <a:t> </a:t>
            </a:r>
            <a:r>
              <a:rPr lang="en-US" altLang="zh-TW" dirty="0" err="1"/>
              <a:t>val_loss</a:t>
            </a:r>
            <a:r>
              <a:rPr lang="en-US" altLang="zh-TW" dirty="0"/>
              <a:t>(</a:t>
            </a:r>
            <a:r>
              <a:rPr lang="zh-TW" altLang="en-US" dirty="0"/>
              <a:t>驗證的誤差</a:t>
            </a:r>
            <a:r>
              <a:rPr lang="en-US" altLang="zh-TW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3157618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BDB899A-7B2B-4F5E-B5A0-5CA9DA946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以測試資料評估模型準確率</a:t>
            </a:r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42842007-CED2-49CD-AF75-28C5394FF8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90688"/>
            <a:ext cx="7042079" cy="2098785"/>
          </a:xfrm>
          <a:prstGeom prst="rect">
            <a:avLst/>
          </a:prstGeo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2EE37688-C3B5-481A-B399-4728D2A1E7DD}"/>
              </a:ext>
            </a:extLst>
          </p:cNvPr>
          <p:cNvSpPr txBox="1"/>
          <p:nvPr/>
        </p:nvSpPr>
        <p:spPr>
          <a:xfrm>
            <a:off x="5856270" y="3789473"/>
            <a:ext cx="4048018" cy="20313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dirty="0" err="1"/>
              <a:t>model.evaluate</a:t>
            </a:r>
            <a:r>
              <a:rPr lang="en-US" altLang="zh-TW" dirty="0"/>
              <a:t>()</a:t>
            </a:r>
            <a:r>
              <a:rPr lang="zh-TW" altLang="en-US" dirty="0"/>
              <a:t> 進行評估模型準確率</a:t>
            </a:r>
            <a:endParaRPr lang="en-US" altLang="zh-TW" dirty="0"/>
          </a:p>
          <a:p>
            <a:r>
              <a:rPr lang="en-US" altLang="zh-TW" dirty="0"/>
              <a:t>scores[1]</a:t>
            </a:r>
            <a:r>
              <a:rPr lang="zh-TW" altLang="en-US" dirty="0"/>
              <a:t> 從第一順位顯示準確率</a:t>
            </a:r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問題討論：</a:t>
            </a:r>
            <a:endParaRPr lang="en-US" altLang="zh-TW" dirty="0"/>
          </a:p>
          <a:p>
            <a:r>
              <a:rPr lang="en-US" altLang="zh-TW" dirty="0"/>
              <a:t>10000</a:t>
            </a:r>
            <a:r>
              <a:rPr lang="zh-TW" altLang="en-US" dirty="0"/>
              <a:t>筆資料只跑</a:t>
            </a:r>
            <a:r>
              <a:rPr lang="en-US" altLang="zh-TW" dirty="0"/>
              <a:t>313</a:t>
            </a:r>
            <a:r>
              <a:rPr lang="zh-TW" altLang="en-US" dirty="0"/>
              <a:t>，</a:t>
            </a:r>
            <a:endParaRPr lang="en-US" altLang="zh-TW" dirty="0"/>
          </a:p>
          <a:p>
            <a:r>
              <a:rPr lang="zh-TW" altLang="en-US" dirty="0"/>
              <a:t>是因為評估模型準確率不會跟著資料量一樣，可能是</a:t>
            </a:r>
            <a:r>
              <a:rPr lang="en-US" altLang="zh-TW" dirty="0" err="1"/>
              <a:t>cpu</a:t>
            </a:r>
            <a:r>
              <a:rPr lang="zh-TW" altLang="en-US" dirty="0"/>
              <a:t>執行次數。</a:t>
            </a:r>
          </a:p>
        </p:txBody>
      </p:sp>
    </p:spTree>
    <p:extLst>
      <p:ext uri="{BB962C8B-B14F-4D97-AF65-F5344CB8AC3E}">
        <p14:creationId xmlns:p14="http://schemas.microsoft.com/office/powerpoint/2010/main" val="15700361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3EC7F0F-A018-4ACC-9415-C905A34CE8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進行預測</a:t>
            </a:r>
          </a:p>
        </p:txBody>
      </p:sp>
      <p:pic>
        <p:nvPicPr>
          <p:cNvPr id="4" name="內容版面配置區 3">
            <a:extLst>
              <a:ext uri="{FF2B5EF4-FFF2-40B4-BE49-F238E27FC236}">
                <a16:creationId xmlns:a16="http://schemas.microsoft.com/office/drawing/2014/main" id="{BA9D3594-DF6E-40E7-921B-AD5FEEE437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90687"/>
            <a:ext cx="4637926" cy="3061185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1085CE62-3CBD-42FB-9507-84F74064A73E}"/>
              </a:ext>
            </a:extLst>
          </p:cNvPr>
          <p:cNvSpPr txBox="1"/>
          <p:nvPr/>
        </p:nvSpPr>
        <p:spPr>
          <a:xfrm>
            <a:off x="6096000" y="2301411"/>
            <a:ext cx="4979542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dirty="0"/>
              <a:t>問題討論：</a:t>
            </a:r>
            <a:endParaRPr lang="en-US" altLang="zh-TW" dirty="0"/>
          </a:p>
          <a:p>
            <a:r>
              <a:rPr lang="zh-TW" altLang="en-US" dirty="0"/>
              <a:t>原程式</a:t>
            </a:r>
            <a:r>
              <a:rPr lang="en-US" altLang="zh-TW" dirty="0"/>
              <a:t>predictions = </a:t>
            </a:r>
            <a:r>
              <a:rPr lang="en-US" altLang="zh-TW" dirty="0" err="1"/>
              <a:t>model.predict</a:t>
            </a:r>
            <a:r>
              <a:rPr lang="en-US" altLang="zh-TW" dirty="0"/>
              <a:t> _classes(</a:t>
            </a:r>
            <a:r>
              <a:rPr lang="en-US" altLang="zh-TW" dirty="0" err="1"/>
              <a:t>x_Test</a:t>
            </a:r>
            <a:r>
              <a:rPr lang="en-US" altLang="zh-TW" dirty="0"/>
              <a:t>)</a:t>
            </a:r>
          </a:p>
          <a:p>
            <a:r>
              <a:rPr lang="zh-TW" altLang="en-US" dirty="0"/>
              <a:t>，</a:t>
            </a:r>
            <a:r>
              <a:rPr lang="en-US" altLang="zh-TW" dirty="0" err="1"/>
              <a:t>model.predict_classes</a:t>
            </a:r>
            <a:r>
              <a:rPr lang="zh-TW" altLang="en-US" dirty="0"/>
              <a:t>以被棄用</a:t>
            </a:r>
          </a:p>
        </p:txBody>
      </p:sp>
    </p:spTree>
    <p:extLst>
      <p:ext uri="{BB962C8B-B14F-4D97-AF65-F5344CB8AC3E}">
        <p14:creationId xmlns:p14="http://schemas.microsoft.com/office/powerpoint/2010/main" val="40313648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3EC7F0F-A018-4ACC-9415-C905A34CE8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進行預測</a:t>
            </a: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FAD3945F-681E-41F4-9B5B-0ED2A0B926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947542"/>
            <a:ext cx="6035211" cy="3325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6178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3EC7F0F-A018-4ACC-9415-C905A34CE8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進行預測</a:t>
            </a:r>
          </a:p>
        </p:txBody>
      </p:sp>
      <p:pic>
        <p:nvPicPr>
          <p:cNvPr id="6" name="內容版面配置區 5">
            <a:extLst>
              <a:ext uri="{FF2B5EF4-FFF2-40B4-BE49-F238E27FC236}">
                <a16:creationId xmlns:a16="http://schemas.microsoft.com/office/drawing/2014/main" id="{5E2C1885-B8EF-4904-8433-74938E5C8B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90688"/>
            <a:ext cx="8326348" cy="3691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049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33F1252-8163-4157-A616-3E569D1320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顯示混淆矩陣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(confusion matrix)</a:t>
            </a:r>
            <a:endParaRPr lang="zh-TW" altLang="en-US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4" name="內容版面配置區 3">
            <a:extLst>
              <a:ext uri="{FF2B5EF4-FFF2-40B4-BE49-F238E27FC236}">
                <a16:creationId xmlns:a16="http://schemas.microsoft.com/office/drawing/2014/main" id="{9DE943CD-2F15-442F-814B-9710F2682B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90688"/>
            <a:ext cx="6529375" cy="1155254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EE791C46-6F72-4079-B2B6-81C8CD05AD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961486"/>
            <a:ext cx="4690547" cy="3531389"/>
          </a:xfrm>
          <a:prstGeom prst="rect">
            <a:avLst/>
          </a:prstGeom>
        </p:spPr>
      </p:pic>
      <p:sp>
        <p:nvSpPr>
          <p:cNvPr id="3" name="文字方塊 2">
            <a:extLst>
              <a:ext uri="{FF2B5EF4-FFF2-40B4-BE49-F238E27FC236}">
                <a16:creationId xmlns:a16="http://schemas.microsoft.com/office/drawing/2014/main" id="{F981939C-F3FF-44C9-AAD1-DC0ED7A2CFA5}"/>
              </a:ext>
            </a:extLst>
          </p:cNvPr>
          <p:cNvSpPr txBox="1"/>
          <p:nvPr/>
        </p:nvSpPr>
        <p:spPr>
          <a:xfrm>
            <a:off x="7727023" y="2961486"/>
            <a:ext cx="3626777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dirty="0"/>
              <a:t>混淆矩陣：</a:t>
            </a:r>
            <a:endParaRPr lang="en-US" altLang="zh-TW" dirty="0"/>
          </a:p>
          <a:p>
            <a:r>
              <a:rPr lang="zh-TW" altLang="en-US" dirty="0"/>
              <a:t>混淆矩陣可以看出那些數字的預測準確率較高，那些數字容易混淆。</a:t>
            </a:r>
          </a:p>
        </p:txBody>
      </p:sp>
    </p:spTree>
    <p:extLst>
      <p:ext uri="{BB962C8B-B14F-4D97-AF65-F5344CB8AC3E}">
        <p14:creationId xmlns:p14="http://schemas.microsoft.com/office/powerpoint/2010/main" val="20229590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33F1252-8163-4157-A616-3E569D1320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顯示混淆矩陣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(confusion matrix)</a:t>
            </a:r>
            <a:endParaRPr lang="zh-TW" altLang="en-US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7" name="內容版面配置區 6">
            <a:extLst>
              <a:ext uri="{FF2B5EF4-FFF2-40B4-BE49-F238E27FC236}">
                <a16:creationId xmlns:a16="http://schemas.microsoft.com/office/drawing/2014/main" id="{37429336-5A38-4182-9CD7-F15419E9A2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90688"/>
            <a:ext cx="4853683" cy="4370387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A99B0DE6-1FEB-4A44-8E16-F39C5D0792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7905" y="3875881"/>
            <a:ext cx="1710702" cy="2632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7964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B32D474-5C17-45D7-8515-23598FDDD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Keras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多層感知器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(MLP)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辨識手寫數字影像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F5F2072-1554-45FD-A265-BB6F3B09F2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多層感知器模型分為：輸入層、隱藏層、輸出層。</a:t>
            </a:r>
            <a:endParaRPr lang="en-US" altLang="zh-TW" dirty="0"/>
          </a:p>
          <a:p>
            <a:r>
              <a:rPr lang="zh-TW" altLang="en-US" dirty="0"/>
              <a:t>建立模型後，要先訓練模型，才能進行預測。</a:t>
            </a:r>
            <a:endParaRPr lang="en-US" altLang="zh-TW" dirty="0"/>
          </a:p>
          <a:p>
            <a:r>
              <a:rPr lang="zh-TW" altLang="en-US" dirty="0"/>
              <a:t>建立模型步驟：</a:t>
            </a:r>
            <a:endParaRPr lang="en-US" altLang="zh-TW" dirty="0"/>
          </a:p>
          <a:p>
            <a:pPr marL="0" indent="0">
              <a:buNone/>
            </a:pPr>
            <a:endParaRPr lang="zh-TW" altLang="en-US" dirty="0"/>
          </a:p>
        </p:txBody>
      </p:sp>
      <p:graphicFrame>
        <p:nvGraphicFramePr>
          <p:cNvPr id="4" name="資料庫圖表 3">
            <a:extLst>
              <a:ext uri="{FF2B5EF4-FFF2-40B4-BE49-F238E27FC236}">
                <a16:creationId xmlns:a16="http://schemas.microsoft.com/office/drawing/2014/main" id="{CA12BA43-9D76-4B6F-8188-295847FF8D8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18311282"/>
              </p:ext>
            </p:extLst>
          </p:nvPr>
        </p:nvGraphicFramePr>
        <p:xfrm>
          <a:off x="3778036" y="2908062"/>
          <a:ext cx="4133064" cy="35030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034858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33F1252-8163-4157-A616-3E569D1320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顯示混淆矩陣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(confusion matrix)</a:t>
            </a:r>
            <a:endParaRPr lang="zh-TW" altLang="en-US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3" name="內容版面配置區 2">
            <a:extLst>
              <a:ext uri="{FF2B5EF4-FFF2-40B4-BE49-F238E27FC236}">
                <a16:creationId xmlns:a16="http://schemas.microsoft.com/office/drawing/2014/main" id="{2E269D21-8382-417D-8094-32340595EF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199" y="1690688"/>
            <a:ext cx="6168595" cy="2809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387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33175B8-7FDA-4150-868B-FB73241AE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隱藏層增加為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1000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個神經元</a:t>
            </a:r>
          </a:p>
        </p:txBody>
      </p:sp>
      <p:pic>
        <p:nvPicPr>
          <p:cNvPr id="9" name="內容版面配置區 8">
            <a:extLst>
              <a:ext uri="{FF2B5EF4-FFF2-40B4-BE49-F238E27FC236}">
                <a16:creationId xmlns:a16="http://schemas.microsoft.com/office/drawing/2014/main" id="{4F56EC73-3396-4A1B-BDB5-BD2E2178A7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154541"/>
            <a:ext cx="4237233" cy="1197294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26A0B3F7-7AD8-4FC9-B272-4B7DBA4EED73}"/>
              </a:ext>
            </a:extLst>
          </p:cNvPr>
          <p:cNvSpPr/>
          <p:nvPr/>
        </p:nvSpPr>
        <p:spPr>
          <a:xfrm>
            <a:off x="3071972" y="2291137"/>
            <a:ext cx="513708" cy="26712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57132B80-C9CB-4CF5-BE93-6F18186C50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631701"/>
            <a:ext cx="4769095" cy="2717940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7371EF2F-639D-44E1-B69F-FB65B5C71233}"/>
              </a:ext>
            </a:extLst>
          </p:cNvPr>
          <p:cNvSpPr/>
          <p:nvPr/>
        </p:nvSpPr>
        <p:spPr>
          <a:xfrm>
            <a:off x="3275742" y="4642200"/>
            <a:ext cx="513708" cy="26712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AC7466A7-6D14-4146-BB49-2AAF99CB92FF}"/>
              </a:ext>
            </a:extLst>
          </p:cNvPr>
          <p:cNvSpPr txBox="1"/>
          <p:nvPr/>
        </p:nvSpPr>
        <p:spPr>
          <a:xfrm>
            <a:off x="838200" y="3351835"/>
            <a:ext cx="164814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dirty="0"/>
              <a:t>查看模型摘要</a:t>
            </a: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63E6541D-6BA3-4153-AF08-3750A15365E7}"/>
              </a:ext>
            </a:extLst>
          </p:cNvPr>
          <p:cNvSpPr txBox="1"/>
          <p:nvPr/>
        </p:nvSpPr>
        <p:spPr>
          <a:xfrm>
            <a:off x="891284" y="1785888"/>
            <a:ext cx="2067673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dirty="0"/>
              <a:t>修改隱藏層為</a:t>
            </a:r>
            <a:r>
              <a:rPr lang="en-US" altLang="zh-TW" dirty="0"/>
              <a:t>1000</a:t>
            </a:r>
            <a:endParaRPr lang="zh-TW" altLang="en-US" dirty="0"/>
          </a:p>
        </p:txBody>
      </p:sp>
      <p:pic>
        <p:nvPicPr>
          <p:cNvPr id="14" name="圖片 13">
            <a:extLst>
              <a:ext uri="{FF2B5EF4-FFF2-40B4-BE49-F238E27FC236}">
                <a16:creationId xmlns:a16="http://schemas.microsoft.com/office/drawing/2014/main" id="{C23B7103-E6F6-47B1-82C8-32A29DF3F5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7821" y="2154541"/>
            <a:ext cx="3194214" cy="1187511"/>
          </a:xfrm>
          <a:prstGeom prst="rect">
            <a:avLst/>
          </a:prstGeom>
        </p:spPr>
      </p:pic>
      <p:pic>
        <p:nvPicPr>
          <p:cNvPr id="15" name="圖片 14">
            <a:extLst>
              <a:ext uri="{FF2B5EF4-FFF2-40B4-BE49-F238E27FC236}">
                <a16:creationId xmlns:a16="http://schemas.microsoft.com/office/drawing/2014/main" id="{48F3363E-6DF4-46CC-8A74-EDD71B0506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97821" y="3339509"/>
            <a:ext cx="6294179" cy="2717941"/>
          </a:xfrm>
          <a:prstGeom prst="rect">
            <a:avLst/>
          </a:prstGeom>
        </p:spPr>
      </p:pic>
      <p:sp>
        <p:nvSpPr>
          <p:cNvPr id="16" name="文字方塊 15">
            <a:extLst>
              <a:ext uri="{FF2B5EF4-FFF2-40B4-BE49-F238E27FC236}">
                <a16:creationId xmlns:a16="http://schemas.microsoft.com/office/drawing/2014/main" id="{2E38E1E6-8403-4C6C-AF0A-FAB082915121}"/>
              </a:ext>
            </a:extLst>
          </p:cNvPr>
          <p:cNvSpPr txBox="1"/>
          <p:nvPr/>
        </p:nvSpPr>
        <p:spPr>
          <a:xfrm>
            <a:off x="5897822" y="1785888"/>
            <a:ext cx="1218748" cy="3831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dirty="0"/>
              <a:t>開始訓練</a:t>
            </a:r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992825DA-276D-4FC5-BDA9-B4742B1B8DD7}"/>
              </a:ext>
            </a:extLst>
          </p:cNvPr>
          <p:cNvSpPr txBox="1"/>
          <p:nvPr/>
        </p:nvSpPr>
        <p:spPr>
          <a:xfrm>
            <a:off x="6096000" y="6057450"/>
            <a:ext cx="5472701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dirty="0"/>
              <a:t>會發現</a:t>
            </a:r>
            <a:r>
              <a:rPr lang="en-US" altLang="zh-TW" dirty="0"/>
              <a:t>LOSS</a:t>
            </a:r>
            <a:r>
              <a:rPr lang="zh-TW" altLang="en-US" dirty="0"/>
              <a:t>誤差越來越小，準確率越來越高</a:t>
            </a:r>
            <a:endParaRPr lang="en-US" altLang="zh-TW" dirty="0"/>
          </a:p>
          <a:p>
            <a:r>
              <a:rPr lang="zh-TW" altLang="en-US" dirty="0"/>
              <a:t>主要是觀察</a:t>
            </a:r>
            <a:r>
              <a:rPr lang="en-US" altLang="zh-TW" dirty="0"/>
              <a:t>Val</a:t>
            </a:r>
            <a:r>
              <a:rPr lang="zh-TW" altLang="en-US" dirty="0"/>
              <a:t>，希望驗證越低越好，訓練越高越好</a:t>
            </a:r>
          </a:p>
        </p:txBody>
      </p:sp>
    </p:spTree>
    <p:extLst>
      <p:ext uri="{BB962C8B-B14F-4D97-AF65-F5344CB8AC3E}">
        <p14:creationId xmlns:p14="http://schemas.microsoft.com/office/powerpoint/2010/main" val="29577576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33175B8-7FDA-4150-868B-FB73241AE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隱藏層增加為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1000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個神經元</a:t>
            </a:r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40C8B2AB-440E-4061-9CF4-885BC2E57D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36514" y="1908293"/>
            <a:ext cx="5651790" cy="4083260"/>
          </a:xfrm>
          <a:prstGeom prst="rect">
            <a:avLst/>
          </a:prstGeom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id="{4850CDB9-4326-4625-AB21-6A7A19DB98DA}"/>
              </a:ext>
            </a:extLst>
          </p:cNvPr>
          <p:cNvSpPr txBox="1"/>
          <p:nvPr/>
        </p:nvSpPr>
        <p:spPr>
          <a:xfrm>
            <a:off x="7288304" y="2578813"/>
            <a:ext cx="3766689" cy="14773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dirty="0"/>
              <a:t>overfitting</a:t>
            </a:r>
            <a:r>
              <a:rPr lang="zh-TW" altLang="en-US" dirty="0"/>
              <a:t>過度擬合的現象變嚴重了</a:t>
            </a:r>
            <a:endParaRPr lang="en-US" altLang="zh-TW" dirty="0"/>
          </a:p>
          <a:p>
            <a:endParaRPr lang="en-US" altLang="zh-TW" dirty="0"/>
          </a:p>
          <a:p>
            <a:r>
              <a:rPr lang="en-US" altLang="zh-TW" dirty="0"/>
              <a:t>overfitting </a:t>
            </a:r>
            <a:r>
              <a:rPr lang="zh-TW" altLang="en-US" dirty="0"/>
              <a:t>分得太明確的話，機器可能只看得懂看過的資料，沒看過的可能較有問題</a:t>
            </a:r>
          </a:p>
        </p:txBody>
      </p:sp>
    </p:spTree>
    <p:extLst>
      <p:ext uri="{BB962C8B-B14F-4D97-AF65-F5344CB8AC3E}">
        <p14:creationId xmlns:p14="http://schemas.microsoft.com/office/powerpoint/2010/main" val="39499974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33175B8-7FDA-4150-868B-FB73241AE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隱藏層增加為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1000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個神經元</a:t>
            </a:r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4C36E214-DB2D-45AC-AC7B-5715449F8B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58974" y="3382137"/>
            <a:ext cx="5874052" cy="1238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3857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07A0FE4-D321-41CF-B2CF-04DE574D9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進行資料預處理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(Preprocess)</a:t>
            </a:r>
            <a:endParaRPr lang="zh-TW" altLang="en-US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4" name="內容版面配置區 3">
            <a:extLst>
              <a:ext uri="{FF2B5EF4-FFF2-40B4-BE49-F238E27FC236}">
                <a16:creationId xmlns:a16="http://schemas.microsoft.com/office/drawing/2014/main" id="{EAF60CFC-D827-4C86-AEAC-94ABF56DF6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1257"/>
          <a:stretch/>
        </p:blipFill>
        <p:spPr>
          <a:xfrm>
            <a:off x="838200" y="2106435"/>
            <a:ext cx="6369731" cy="2763516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5DE5738A-0F45-460A-9F63-C5E494F6B91B}"/>
              </a:ext>
            </a:extLst>
          </p:cNvPr>
          <p:cNvSpPr txBox="1"/>
          <p:nvPr/>
        </p:nvSpPr>
        <p:spPr>
          <a:xfrm>
            <a:off x="6287785" y="2928135"/>
            <a:ext cx="5066016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dirty="0" err="1"/>
              <a:t>numpy</a:t>
            </a:r>
            <a:r>
              <a:rPr lang="zh-TW" altLang="en-US" dirty="0"/>
              <a:t>是</a:t>
            </a:r>
            <a:r>
              <a:rPr lang="en-US" altLang="zh-TW" dirty="0"/>
              <a:t>python</a:t>
            </a:r>
            <a:r>
              <a:rPr lang="zh-TW" altLang="en-US" dirty="0"/>
              <a:t>的函式庫，可用於陣列的計算。</a:t>
            </a:r>
            <a:endParaRPr lang="en-US" altLang="zh-TW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dirty="0" err="1"/>
              <a:t>np.random.seed</a:t>
            </a:r>
            <a:r>
              <a:rPr lang="en-US" altLang="zh-TW" dirty="0"/>
              <a:t>()</a:t>
            </a:r>
            <a:r>
              <a:rPr lang="zh-TW" altLang="en-US" dirty="0"/>
              <a:t>生成指定隨機數序列</a:t>
            </a:r>
          </a:p>
        </p:txBody>
      </p:sp>
    </p:spTree>
    <p:extLst>
      <p:ext uri="{BB962C8B-B14F-4D97-AF65-F5344CB8AC3E}">
        <p14:creationId xmlns:p14="http://schemas.microsoft.com/office/powerpoint/2010/main" val="42631684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07A0FE4-D321-41CF-B2CF-04DE574D9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進行資料預處理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(Preprocess)</a:t>
            </a:r>
            <a:endParaRPr lang="zh-TW" altLang="en-US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6" name="內容版面配置區 5">
            <a:extLst>
              <a:ext uri="{FF2B5EF4-FFF2-40B4-BE49-F238E27FC236}">
                <a16:creationId xmlns:a16="http://schemas.microsoft.com/office/drawing/2014/main" id="{F6063694-8AC3-446A-AFAF-2AF2B80128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90688"/>
            <a:ext cx="5111603" cy="3990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2133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07A0FE4-D321-41CF-B2CF-04DE574D9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建立模型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30C5B472-810D-4E9E-8210-A6E7A480C1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建立多層感知器模型，</a:t>
            </a:r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輸入層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(x)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共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784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個神經元，隱藏層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(h)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共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256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個神經元，輸出層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(y)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共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10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個神經元。</a:t>
            </a:r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22434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07A0FE4-D321-41CF-B2CF-04DE574D9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建立模型</a:t>
            </a:r>
          </a:p>
        </p:txBody>
      </p:sp>
      <p:pic>
        <p:nvPicPr>
          <p:cNvPr id="3" name="內容版面配置區 2">
            <a:extLst>
              <a:ext uri="{FF2B5EF4-FFF2-40B4-BE49-F238E27FC236}">
                <a16:creationId xmlns:a16="http://schemas.microsoft.com/office/drawing/2014/main" id="{2157A55F-B552-41FF-BDE1-7DF3C8266D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860299"/>
            <a:ext cx="4247508" cy="2601257"/>
          </a:xfrm>
          <a:prstGeom prst="rect">
            <a:avLst/>
          </a:prstGeom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CF9F40E8-D0FF-4863-A5C8-CF1FFC794B23}"/>
              </a:ext>
            </a:extLst>
          </p:cNvPr>
          <p:cNvSpPr txBox="1"/>
          <p:nvPr/>
        </p:nvSpPr>
        <p:spPr>
          <a:xfrm>
            <a:off x="5746679" y="2505670"/>
            <a:ext cx="3356224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dirty="0"/>
              <a:t>Sequential()</a:t>
            </a:r>
            <a:r>
              <a:rPr lang="zh-TW" altLang="en-US" dirty="0"/>
              <a:t> 線性堆疊模型，用來製作網路結構</a:t>
            </a:r>
            <a:endParaRPr lang="en-US" altLang="zh-TW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dirty="0"/>
              <a:t>Dense()</a:t>
            </a:r>
            <a:r>
              <a:rPr lang="zh-TW" altLang="en-US" dirty="0"/>
              <a:t> 連階層</a:t>
            </a:r>
            <a:r>
              <a:rPr lang="en-US" altLang="zh-TW" dirty="0"/>
              <a:t>;</a:t>
            </a:r>
            <a:r>
              <a:rPr lang="zh-TW" altLang="en-US" dirty="0"/>
              <a:t>神經網路層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5206541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07A0FE4-D321-41CF-B2CF-04DE574D9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建立模型</a:t>
            </a:r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5C17C345-394C-447D-9B02-4280F3D2CA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90687"/>
            <a:ext cx="4915328" cy="3293189"/>
          </a:xfrm>
          <a:prstGeom prst="rect">
            <a:avLst/>
          </a:prstGeom>
        </p:spPr>
      </p:pic>
      <p:sp>
        <p:nvSpPr>
          <p:cNvPr id="3" name="文字方塊 2">
            <a:extLst>
              <a:ext uri="{FF2B5EF4-FFF2-40B4-BE49-F238E27FC236}">
                <a16:creationId xmlns:a16="http://schemas.microsoft.com/office/drawing/2014/main" id="{3EB4FBB5-09CF-4D3D-B21A-9237563CDF77}"/>
              </a:ext>
            </a:extLst>
          </p:cNvPr>
          <p:cNvSpPr txBox="1"/>
          <p:nvPr/>
        </p:nvSpPr>
        <p:spPr>
          <a:xfrm>
            <a:off x="6096000" y="2073527"/>
            <a:ext cx="4479532" cy="17543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dirty="0"/>
              <a:t>定義隱藏層</a:t>
            </a:r>
            <a:r>
              <a:rPr lang="en-US" altLang="zh-TW" dirty="0"/>
              <a:t>=256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dirty="0"/>
              <a:t>設定輸入層</a:t>
            </a:r>
            <a:r>
              <a:rPr lang="en-US" altLang="zh-TW" dirty="0"/>
              <a:t>=784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dirty="0" err="1"/>
              <a:t>kernel_initializer</a:t>
            </a:r>
            <a:r>
              <a:rPr lang="en-US" altLang="zh-TW" dirty="0"/>
              <a:t>()</a:t>
            </a:r>
            <a:r>
              <a:rPr lang="zh-TW" altLang="en-US" dirty="0"/>
              <a:t> 初始化，</a:t>
            </a:r>
            <a:endParaRPr lang="en-US" altLang="zh-TW" dirty="0"/>
          </a:p>
          <a:p>
            <a:r>
              <a:rPr lang="en-US" altLang="zh-TW" dirty="0"/>
              <a:t>normal(normal distribution)</a:t>
            </a:r>
            <a:r>
              <a:rPr lang="zh-TW" altLang="en-US" dirty="0"/>
              <a:t>常態分佈的亂數，</a:t>
            </a:r>
            <a:r>
              <a:rPr lang="en-US" altLang="zh-TW" dirty="0"/>
              <a:t>weight(</a:t>
            </a:r>
            <a:r>
              <a:rPr lang="zh-TW" altLang="en-US" dirty="0"/>
              <a:t>權重</a:t>
            </a:r>
            <a:r>
              <a:rPr lang="en-US" altLang="zh-TW" dirty="0"/>
              <a:t>)bias(</a:t>
            </a:r>
            <a:r>
              <a:rPr lang="zh-TW" altLang="en-US" dirty="0"/>
              <a:t>偏差</a:t>
            </a:r>
            <a:r>
              <a:rPr lang="en-US" altLang="zh-TW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dirty="0"/>
              <a:t>activation=‘</a:t>
            </a:r>
            <a:r>
              <a:rPr lang="en-US" altLang="zh-TW" dirty="0" err="1"/>
              <a:t>relu</a:t>
            </a:r>
            <a:r>
              <a:rPr lang="en-US" altLang="zh-TW" dirty="0"/>
              <a:t>‘</a:t>
            </a:r>
            <a:r>
              <a:rPr lang="zh-TW" altLang="en-US" dirty="0"/>
              <a:t>，使用函數</a:t>
            </a:r>
            <a:r>
              <a:rPr lang="en-US" altLang="zh-TW" dirty="0" err="1"/>
              <a:t>relu</a:t>
            </a:r>
            <a:endParaRPr lang="en-US" altLang="zh-TW" dirty="0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846FB1D7-F942-4030-954A-E6489BD68ADC}"/>
              </a:ext>
            </a:extLst>
          </p:cNvPr>
          <p:cNvSpPr txBox="1"/>
          <p:nvPr/>
        </p:nvSpPr>
        <p:spPr>
          <a:xfrm>
            <a:off x="6096000" y="4210692"/>
            <a:ext cx="4479532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dirty="0"/>
              <a:t>定義輸出層</a:t>
            </a:r>
            <a:r>
              <a:rPr lang="en-US" altLang="zh-TW" dirty="0"/>
              <a:t>=10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dirty="0"/>
              <a:t>activation=‘</a:t>
            </a:r>
            <a:r>
              <a:rPr lang="en-US" altLang="zh-TW" dirty="0" err="1"/>
              <a:t>softmax</a:t>
            </a:r>
            <a:r>
              <a:rPr lang="en-US" altLang="zh-TW" dirty="0"/>
              <a:t>‘</a:t>
            </a:r>
            <a:r>
              <a:rPr lang="zh-TW" altLang="en-US" dirty="0"/>
              <a:t>，使用函數</a:t>
            </a:r>
            <a:r>
              <a:rPr lang="en-US" altLang="zh-TW" dirty="0" err="1"/>
              <a:t>softmax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6135241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07A0FE4-D321-41CF-B2CF-04DE574D9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建立模型</a:t>
            </a:r>
          </a:p>
        </p:txBody>
      </p:sp>
      <p:pic>
        <p:nvPicPr>
          <p:cNvPr id="3" name="內容版面配置區 2">
            <a:extLst>
              <a:ext uri="{FF2B5EF4-FFF2-40B4-BE49-F238E27FC236}">
                <a16:creationId xmlns:a16="http://schemas.microsoft.com/office/drawing/2014/main" id="{88FDC8F1-63CC-4F70-A90B-001DBEAB52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417901"/>
            <a:ext cx="7874285" cy="5434847"/>
          </a:xfrm>
          <a:prstGeom prst="rect">
            <a:avLst/>
          </a:prstGeom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810CB5B1-B753-4F3F-B930-C578C94A0D97}"/>
              </a:ext>
            </a:extLst>
          </p:cNvPr>
          <p:cNvSpPr txBox="1"/>
          <p:nvPr/>
        </p:nvSpPr>
        <p:spPr>
          <a:xfrm>
            <a:off x="4933307" y="4263773"/>
            <a:ext cx="2434977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1600" dirty="0"/>
              <a:t>隱藏層</a:t>
            </a:r>
            <a:r>
              <a:rPr lang="en-US" altLang="zh-TW" sz="1600" dirty="0"/>
              <a:t>=256</a:t>
            </a:r>
            <a:r>
              <a:rPr lang="zh-TW" altLang="en-US" sz="1600" dirty="0"/>
              <a:t>，沒有輸入層</a:t>
            </a: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015E5D8D-E7C8-4E91-A6AE-0C81922649DB}"/>
              </a:ext>
            </a:extLst>
          </p:cNvPr>
          <p:cNvSpPr txBox="1"/>
          <p:nvPr/>
        </p:nvSpPr>
        <p:spPr>
          <a:xfrm>
            <a:off x="5000090" y="4830909"/>
            <a:ext cx="1150706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1600" dirty="0"/>
              <a:t>輸出層</a:t>
            </a:r>
            <a:r>
              <a:rPr lang="en-US" altLang="zh-TW" sz="1600" dirty="0"/>
              <a:t>=10</a:t>
            </a:r>
            <a:endParaRPr lang="zh-TW" altLang="en-US" sz="1600" dirty="0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5564F62D-A130-47E5-9DD5-A419A388DDBA}"/>
              </a:ext>
            </a:extLst>
          </p:cNvPr>
          <p:cNvSpPr txBox="1"/>
          <p:nvPr/>
        </p:nvSpPr>
        <p:spPr>
          <a:xfrm>
            <a:off x="8332341" y="3971206"/>
            <a:ext cx="2434977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dirty="0"/>
              <a:t>784x256+256=200960</a:t>
            </a:r>
            <a:endParaRPr lang="zh-TW" altLang="en-US" dirty="0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6D84AD54-F3D2-46E5-9D09-F0E8856491B0}"/>
              </a:ext>
            </a:extLst>
          </p:cNvPr>
          <p:cNvSpPr txBox="1"/>
          <p:nvPr/>
        </p:nvSpPr>
        <p:spPr>
          <a:xfrm>
            <a:off x="8332340" y="4466690"/>
            <a:ext cx="2434977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dirty="0"/>
              <a:t>256x10+10=2570</a:t>
            </a:r>
            <a:endParaRPr lang="zh-TW" altLang="en-US" dirty="0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AF61AC6E-F217-493D-8A49-EBAC04DCC3ED}"/>
              </a:ext>
            </a:extLst>
          </p:cNvPr>
          <p:cNvSpPr txBox="1"/>
          <p:nvPr/>
        </p:nvSpPr>
        <p:spPr>
          <a:xfrm>
            <a:off x="5464138" y="5560582"/>
            <a:ext cx="2434977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dirty="0"/>
              <a:t>200960+2570=203530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554166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07A0FE4-D321-41CF-B2CF-04DE574D9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進行訓練</a:t>
            </a:r>
          </a:p>
        </p:txBody>
      </p:sp>
      <p:pic>
        <p:nvPicPr>
          <p:cNvPr id="3" name="內容版面配置區 2">
            <a:extLst>
              <a:ext uri="{FF2B5EF4-FFF2-40B4-BE49-F238E27FC236}">
                <a16:creationId xmlns:a16="http://schemas.microsoft.com/office/drawing/2014/main" id="{53047261-F127-4229-BB7E-E6BDBED378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90688"/>
            <a:ext cx="4843733" cy="1738312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8AA86461-EA8F-48B1-A1AE-1340100FC576}"/>
              </a:ext>
            </a:extLst>
          </p:cNvPr>
          <p:cNvSpPr txBox="1"/>
          <p:nvPr/>
        </p:nvSpPr>
        <p:spPr>
          <a:xfrm>
            <a:off x="5866543" y="2414427"/>
            <a:ext cx="4777483" cy="258532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dirty="0" err="1"/>
              <a:t>model.compile</a:t>
            </a:r>
            <a:r>
              <a:rPr lang="en-US" altLang="zh-TW" dirty="0"/>
              <a:t>(loss=</a:t>
            </a:r>
            <a:r>
              <a:rPr lang="zh-TW" altLang="en-US" dirty="0"/>
              <a:t>損失函數</a:t>
            </a:r>
            <a:endParaRPr lang="en-US" altLang="zh-TW" dirty="0"/>
          </a:p>
          <a:p>
            <a:r>
              <a:rPr lang="en-US" altLang="zh-TW" dirty="0"/>
              <a:t>    </a:t>
            </a:r>
            <a:r>
              <a:rPr lang="zh-TW" altLang="en-US" dirty="0"/>
              <a:t>                     </a:t>
            </a:r>
            <a:r>
              <a:rPr lang="en-US" altLang="zh-TW" dirty="0"/>
              <a:t>   optimizer=</a:t>
            </a:r>
            <a:r>
              <a:rPr lang="zh-TW" altLang="en-US" dirty="0"/>
              <a:t>最優化方法</a:t>
            </a:r>
            <a:r>
              <a:rPr lang="en-US" altLang="zh-TW" dirty="0"/>
              <a:t>,</a:t>
            </a:r>
          </a:p>
          <a:p>
            <a:r>
              <a:rPr lang="en-US" altLang="zh-TW" dirty="0"/>
              <a:t>    </a:t>
            </a:r>
            <a:r>
              <a:rPr lang="zh-TW" altLang="en-US" dirty="0"/>
              <a:t>                     </a:t>
            </a:r>
            <a:r>
              <a:rPr lang="en-US" altLang="zh-TW" dirty="0"/>
              <a:t>   metrics=</a:t>
            </a:r>
            <a:r>
              <a:rPr lang="zh-TW" altLang="en-US" dirty="0"/>
              <a:t>評估模型</a:t>
            </a:r>
            <a:r>
              <a:rPr lang="en-US" altLang="zh-TW" dirty="0"/>
              <a:t>)</a:t>
            </a:r>
          </a:p>
          <a:p>
            <a:endParaRPr lang="en-US" altLang="zh-TW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dirty="0" err="1"/>
              <a:t>categorical_crossentropy</a:t>
            </a:r>
            <a:r>
              <a:rPr lang="en-US" altLang="zh-TW" dirty="0"/>
              <a:t> </a:t>
            </a:r>
            <a:r>
              <a:rPr lang="zh-TW" altLang="en-US" dirty="0"/>
              <a:t>用於計算多分類問題的交叉熵</a:t>
            </a:r>
            <a:endParaRPr lang="en-US" altLang="zh-TW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dirty="0" err="1"/>
              <a:t>adam</a:t>
            </a:r>
            <a:r>
              <a:rPr lang="zh-TW" altLang="en-US" dirty="0"/>
              <a:t>在深度學習中調整神經網路的權重和偏差</a:t>
            </a:r>
            <a:endParaRPr lang="en-US" altLang="zh-TW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dirty="0"/>
              <a:t>accuracy</a:t>
            </a:r>
            <a:r>
              <a:rPr lang="zh-TW" altLang="en-US" dirty="0"/>
              <a:t>準確率</a:t>
            </a:r>
          </a:p>
        </p:txBody>
      </p:sp>
    </p:spTree>
    <p:extLst>
      <p:ext uri="{BB962C8B-B14F-4D97-AF65-F5344CB8AC3E}">
        <p14:creationId xmlns:p14="http://schemas.microsoft.com/office/powerpoint/2010/main" val="23531432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</TotalTime>
  <Words>840</Words>
  <Application>Microsoft Office PowerPoint</Application>
  <PresentationFormat>寬螢幕</PresentationFormat>
  <Paragraphs>100</Paragraphs>
  <Slides>23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23</vt:i4>
      </vt:variant>
    </vt:vector>
  </HeadingPairs>
  <TitlesOfParts>
    <vt:vector size="30" baseType="lpstr">
      <vt:lpstr>新細明體</vt:lpstr>
      <vt:lpstr>標楷體</vt:lpstr>
      <vt:lpstr>Arial</vt:lpstr>
      <vt:lpstr>Calibri</vt:lpstr>
      <vt:lpstr>Calibri Light</vt:lpstr>
      <vt:lpstr>Times New Roman</vt:lpstr>
      <vt:lpstr>Office 佈景主題</vt:lpstr>
      <vt:lpstr>Keras多層感知器(MLP) 辨識手寫數字</vt:lpstr>
      <vt:lpstr>Keras多層感知器(MLP)辨識手寫數字影像</vt:lpstr>
      <vt:lpstr>進行資料預處理(Preprocess)</vt:lpstr>
      <vt:lpstr>進行資料預處理(Preprocess)</vt:lpstr>
      <vt:lpstr>建立模型</vt:lpstr>
      <vt:lpstr>建立模型</vt:lpstr>
      <vt:lpstr>建立模型</vt:lpstr>
      <vt:lpstr>建立模型</vt:lpstr>
      <vt:lpstr>進行訓練</vt:lpstr>
      <vt:lpstr>進行訓練</vt:lpstr>
      <vt:lpstr>進行訓練</vt:lpstr>
      <vt:lpstr>進行訓練</vt:lpstr>
      <vt:lpstr>進行訓練</vt:lpstr>
      <vt:lpstr>以測試資料評估模型準確率</vt:lpstr>
      <vt:lpstr>進行預測</vt:lpstr>
      <vt:lpstr>進行預測</vt:lpstr>
      <vt:lpstr>進行預測</vt:lpstr>
      <vt:lpstr>顯示混淆矩陣(confusion matrix)</vt:lpstr>
      <vt:lpstr>顯示混淆矩陣(confusion matrix)</vt:lpstr>
      <vt:lpstr>顯示混淆矩陣(confusion matrix)</vt:lpstr>
      <vt:lpstr>隱藏層增加為1000個神經元</vt:lpstr>
      <vt:lpstr>隱藏層增加為1000個神經元</vt:lpstr>
      <vt:lpstr>隱藏層增加為1000個神經元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Keras多元感知器(MLP) 辨識手寫數字</dc:title>
  <dc:creator>張芮綺</dc:creator>
  <cp:lastModifiedBy>張芮綺</cp:lastModifiedBy>
  <cp:revision>22</cp:revision>
  <dcterms:created xsi:type="dcterms:W3CDTF">2024-02-26T17:16:00Z</dcterms:created>
  <dcterms:modified xsi:type="dcterms:W3CDTF">2024-03-04T17:18:10Z</dcterms:modified>
</cp:coreProperties>
</file>