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6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71" r:id="rId15"/>
    <p:sldId id="272" r:id="rId16"/>
    <p:sldId id="273" r:id="rId17"/>
    <p:sldId id="274" r:id="rId18"/>
    <p:sldId id="275" r:id="rId19"/>
    <p:sldId id="276" r:id="rId20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EFC5A4-93A6-4A6C-B417-E43543276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A87399BD-B876-4D25-90C3-A71366CCA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9DCED24-A671-4768-B021-87CD6D1633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0F6CA0A-2FEC-4950-8476-6B764FBC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35286FE-3344-4735-A5AC-BAF4346C9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155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F7DCB51-F16E-4AEB-8BBC-F3DC0069F9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9E27506-42E2-4F42-941F-3E2C8F81C2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C69F0B3-3004-4323-A921-1023958DD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A0E195D-80A0-43EC-B218-8382DFC66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1C7D2D04-633E-46DC-813D-4C16C3C1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38861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0327BECE-4257-4A13-947E-E421F52D3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3C32021B-0178-400C-8867-BBB7EF97B3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93B60BA-DC79-4712-90B0-5DE4249E5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86B4076-4F3F-4145-A457-CEBAE0B22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7042F10-2F28-4901-9031-6DC7C6569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912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DF26362-18E6-4878-AD6E-2447AF7E6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D4AA5C-8B3A-447A-8A08-590916F32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B21A6C-20DF-49C6-8F94-D15A10476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9283211-FAE3-430F-87DB-F391B498B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F69C5E01-6ADB-4A44-9C5F-16F23FF8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1471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13B8A6A-5CAB-4197-83B8-53368191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DBC3A2A-E67B-4297-8C44-216D617C4E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DCA21E0-61CC-4772-BD98-B0277C7948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81FAB384-BAF8-4B80-9491-C7147314F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161A60E-AB02-4BBB-BB66-40F7702C1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4174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52A56A7-3D68-425D-B4F9-04603C7B5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26D6B3-ED66-48A3-B39D-F918013524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1C1C5B75-5E78-4400-BC27-0A976E1D85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6B75C741-6EEB-48F8-A8FD-8A9DDCE49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51F42A-F587-4616-A888-B59DA0ED6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C50AFCD-C650-42D8-9916-B8CCB24E0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926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8934E2-313A-47E2-B54A-590881D86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2F3DBAC9-D49C-489C-99FF-D80BF4E2A6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AF11B12-4DD6-4063-86DC-D15E00D2D4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BFA7B535-F652-4EA9-A426-75EAEF270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2FBB24D-4647-4C43-9086-036EBE21D3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1424D15B-4AEB-4BD3-8D1B-E11F15BBA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4A3CB51-0F8A-4D0A-9634-B52C853F08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1BC20586-DD71-4FEE-9235-1037A953A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603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C1F76DE-ECD7-4DA7-82A9-F46C97CC99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FB150EFD-872E-4B63-82AD-C982543C9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545A9AF-A4E9-451A-B86B-6B287F88A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30B2EDF-3977-4F68-8EAC-2E3B3C1F51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373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6C40239A-95C1-43D9-BFAB-3E8CD1DEE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852495A6-C450-4485-936A-FCD0445A5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EAF58B-F74B-4FD6-9420-7EBA07959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2229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9A5D56C-9C29-48D7-B2C3-62477B64C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D2DCA4A-0320-4B03-AC69-91C84E97E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B82E8BE-178B-425F-9066-49CD9931C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B77DBAE-74D1-43F9-89E9-AE3C1BC9C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8E47B472-D365-42A0-9D61-09634283C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F8827C48-0CDC-4B3F-815C-3A9F1C45F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12375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471413-0975-4A02-8622-EFD97C0274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F783D79-749F-40C8-AC76-6457A92DCF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1998BC9F-678A-4B97-9541-9E8F81B17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FC18C08-0721-4C62-AE9E-38F9E3103F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35E246B7-BE56-4AC1-8B2E-41660F7D2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910285C-39BF-4370-B5C9-86E86A620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7511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5A738252-70D9-4C08-9421-E2F07DCF6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8A49241C-9423-4778-ADD5-F7CA18DAA6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0A0167B-E265-4E83-B804-A1E0D831A2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73289-9A82-4479-802F-58AA5FBF8537}" type="datetimeFigureOut">
              <a:rPr lang="zh-TW" altLang="en-US" smtClean="0"/>
              <a:t>2024/2/1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45FC9AB-8E97-4669-AD13-7470410DE2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A9A2B5E-7FA7-4B30-B217-7F1314DF2F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E0BB6-A8C5-4D7B-9C8E-573B1A05A35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8152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D393B-BCAE-46CC-8192-651E298D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、機器學習、深度學習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9572AE34-8CC2-40E2-94E1-26B02FB5F3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32069"/>
          <a:stretch/>
        </p:blipFill>
        <p:spPr>
          <a:xfrm>
            <a:off x="499382" y="2435225"/>
            <a:ext cx="11193235" cy="3355975"/>
          </a:xfrm>
        </p:spPr>
      </p:pic>
    </p:spTree>
    <p:extLst>
      <p:ext uri="{BB962C8B-B14F-4D97-AF65-F5344CB8AC3E}">
        <p14:creationId xmlns:p14="http://schemas.microsoft.com/office/powerpoint/2010/main" val="1477872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B59C7D-DE35-40C1-B954-C237A8378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86A904-EF54-4D64-B4F7-A4B071ECB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多層感知器模型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(Multilayer perceptron)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98C8C7C-F631-427F-8CE1-09BE626B5A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9090" y="2550232"/>
            <a:ext cx="4572235" cy="337837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7A6B2516-7A14-47D1-92DD-D6D63B8E8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3032" y="3962612"/>
            <a:ext cx="1127570" cy="1819063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00A453B-A8A5-4B8D-A1F6-B12B7DB5EC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1325" y="3811638"/>
            <a:ext cx="1987652" cy="2121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643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66B8B6-5BB6-4041-A96F-D290AE1E0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06C2910-375B-4068-8E5A-3E51D59288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Sigmoid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Softmax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函數的不同應用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Sigmoid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激活函數應用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邏輯迴歸模型中的二元分類：邏輯迴歸模型中使用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Sigmoid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函數將資料分為兩個不同的類別。</a:t>
            </a:r>
          </a:p>
          <a:p>
            <a:pPr lvl="1"/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Softmax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激活函數應用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多類別分類方法：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Softmax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函數也用於各種多類別分類技術，包括多類別線性判別分析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(MLDA) 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和樸素貝葉斯分類器。</a:t>
            </a:r>
          </a:p>
          <a:p>
            <a:pPr marL="457200" lvl="1" indent="0">
              <a:buNone/>
            </a:pPr>
            <a:endParaRPr lang="zh-TW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878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2266195-B009-478E-9053-D978FD2B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217BEA-48A9-48A5-8AB8-FE577392C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Back Propagation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反向傳播演算法進行訓練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是一種監督式學習方法，必須輸入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features(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特徵值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labels(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真實的值</a:t>
            </a:r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BAF12D-1CDF-4FB0-99DE-A9B405C4C2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253" y="2812937"/>
            <a:ext cx="4051422" cy="3764356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7A05373-A4C7-4030-BE4B-42E6C62ACF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692186"/>
            <a:ext cx="3981655" cy="4165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777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17C8AF-9700-451E-8766-BC45C8A5E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5E3A16C-AF7A-4CA9-9702-7F3363140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225" y="1825625"/>
            <a:ext cx="5054827" cy="4351338"/>
          </a:xfrm>
        </p:spPr>
        <p:txBody>
          <a:bodyPr/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損失函數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(loss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function)</a:t>
            </a:r>
          </a:p>
          <a:p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42CC8A0-DF37-4147-9473-AAD16037E8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518" y="2673298"/>
            <a:ext cx="4953332" cy="2536877"/>
          </a:xfrm>
          <a:prstGeom prst="rect">
            <a:avLst/>
          </a:prstGeom>
        </p:spPr>
      </p:pic>
      <p:sp>
        <p:nvSpPr>
          <p:cNvPr id="5" name="內容版面配置區 2">
            <a:extLst>
              <a:ext uri="{FF2B5EF4-FFF2-40B4-BE49-F238E27FC236}">
                <a16:creationId xmlns:a16="http://schemas.microsoft.com/office/drawing/2014/main" id="{92A3DEC9-0C2E-44C2-837A-090EBFAF2094}"/>
              </a:ext>
            </a:extLst>
          </p:cNvPr>
          <p:cNvSpPr txBox="1">
            <a:spLocks/>
          </p:cNvSpPr>
          <p:nvPr/>
        </p:nvSpPr>
        <p:spPr>
          <a:xfrm>
            <a:off x="5448300" y="1825625"/>
            <a:ext cx="6743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最佳化方法：隨機梯度下降法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(SGD)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二維權重與損失函數</a:t>
            </a: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E47076-C7DC-4706-8F99-5F9D14D90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8474" y="2848708"/>
            <a:ext cx="5893026" cy="308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465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169050-578F-4792-964F-FB4EA8D6C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6951EE8-3D71-42D8-B653-248661E5BF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3775"/>
          </a:xfrm>
        </p:spPr>
        <p:txBody>
          <a:bodyPr>
            <a:normAutofit fontScale="92500" lnSpcReduction="10000"/>
          </a:bodyPr>
          <a:lstStyle/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處理器：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CPU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GPU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TPU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平台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Windows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Linux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iOS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Android</a:t>
            </a:r>
          </a:p>
          <a:p>
            <a:pPr lvl="1"/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Raspberry Pi(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樹莓派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雲端執行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 Distributed Execution Engine(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分散式執行引擎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pPr marL="457200" lvl="1" indent="0">
              <a:buNone/>
            </a:pP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可同時在數台機器上執行訓練模型。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前端程式語言：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Python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C++</a:t>
            </a:r>
          </a:p>
          <a:p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高階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API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TF-Learn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TF-Slim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TF-Layer</a:t>
            </a:r>
          </a:p>
          <a:p>
            <a:pPr lvl="1"/>
            <a:endParaRPr lang="zh-TW" alt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28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6ACF463-1FFC-4C7A-8CEC-B59959235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C84DEA3-3516-468C-80F7-92D01F153D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175669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張量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純量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(0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、向量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(1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或矩陣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(2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維以上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</a:p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Flow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資料流程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lvl="1"/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使用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TensorFlow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的模型建立「計算圖」，就可以在不同平台上執行「計算圖」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FCA5ECC-0567-4A9F-9F4E-67CC0E808B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919" y="4001294"/>
            <a:ext cx="5470662" cy="2634504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491129-E867-41FF-86DC-59D44D1D47B8}"/>
                  </a:ext>
                </a:extLst>
              </p:cNvPr>
              <p:cNvSpPr txBox="1"/>
              <p:nvPr/>
            </p:nvSpPr>
            <p:spPr>
              <a:xfrm>
                <a:off x="6972300" y="5676900"/>
                <a:ext cx="26098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i="1"/>
                        <m:t>𝑦</m:t>
                      </m:r>
                      <m:r>
                        <a:rPr lang="en-US" altLang="zh-TW" i="1"/>
                        <m:t>=</m:t>
                      </m:r>
                      <m:r>
                        <a:rPr lang="en-US" altLang="zh-TW" i="1"/>
                        <m:t>𝑀𝑎𝑡𝑀𝑢𝑙</m:t>
                      </m:r>
                      <m:d>
                        <m:dPr>
                          <m:ctrlPr>
                            <a:rPr lang="zh-TW" altLang="zh-TW" i="1"/>
                          </m:ctrlPr>
                        </m:dPr>
                        <m:e>
                          <m:r>
                            <a:rPr lang="en-US" altLang="zh-TW" i="1"/>
                            <m:t>𝑥</m:t>
                          </m:r>
                          <m:r>
                            <a:rPr lang="en-US" altLang="zh-TW" i="1"/>
                            <m:t>,</m:t>
                          </m:r>
                          <m:r>
                            <a:rPr lang="en-US" altLang="zh-TW" i="1"/>
                            <m:t>𝑊</m:t>
                          </m:r>
                        </m:e>
                      </m:d>
                      <m:r>
                        <a:rPr lang="en-US" altLang="zh-TW" i="1"/>
                        <m:t>+</m:t>
                      </m:r>
                      <m:r>
                        <a:rPr lang="en-US" altLang="zh-TW" i="1"/>
                        <m:t>𝑏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76491129-E867-41FF-86DC-59D44D1D4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2300" y="5676900"/>
                <a:ext cx="2609850" cy="369332"/>
              </a:xfrm>
              <a:prstGeom prst="rect">
                <a:avLst/>
              </a:prstGeom>
              <a:blipFill>
                <a:blip r:embed="rId3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6956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E8691D1-D0F6-4249-BEDE-109775A26E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9E7090F8-F54C-4C0C-B625-8370B1CCFA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建立「計算圖」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執行「計算圖」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" name="內容版面配置區 3">
            <a:extLst>
              <a:ext uri="{FF2B5EF4-FFF2-40B4-BE49-F238E27FC236}">
                <a16:creationId xmlns:a16="http://schemas.microsoft.com/office/drawing/2014/main" id="{E3B13E4C-3B66-43B0-9712-458C171BE6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225" y="1825625"/>
            <a:ext cx="5886450" cy="3258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8625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C3F236-2EB0-4151-9BDD-E719E3358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endParaRPr lang="zh-TW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9C2FE6A-F1BC-4DE2-BA4F-A4141D7AF5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高階深度學習程式庫</a:t>
            </a:r>
            <a:endParaRPr lang="en-US" altLang="zh-TW" dirty="0"/>
          </a:p>
          <a:p>
            <a:r>
              <a:rPr lang="zh-TW" altLang="en-US" dirty="0"/>
              <a:t>只處理模型的建立、訓練、預測等</a:t>
            </a:r>
            <a:endParaRPr lang="en-US" altLang="zh-TW" dirty="0"/>
          </a:p>
          <a:p>
            <a:r>
              <a:rPr lang="zh-TW" altLang="en-US" dirty="0"/>
              <a:t>後端引擎：</a:t>
            </a:r>
            <a:r>
              <a:rPr lang="en-US" altLang="zh-TW" dirty="0"/>
              <a:t>Theano</a:t>
            </a:r>
            <a:r>
              <a:rPr lang="zh-TW" altLang="en-US" dirty="0"/>
              <a:t>、</a:t>
            </a:r>
            <a:r>
              <a:rPr lang="en-US" altLang="zh-TW" dirty="0"/>
              <a:t>TensorFlow</a:t>
            </a:r>
          </a:p>
          <a:p>
            <a:endParaRPr lang="en-US" altLang="zh-TW" dirty="0"/>
          </a:p>
          <a:p>
            <a:r>
              <a:rPr lang="zh-TW" altLang="en-US" dirty="0"/>
              <a:t>特色：</a:t>
            </a:r>
            <a:endParaRPr lang="en-US" altLang="zh-TW" dirty="0"/>
          </a:p>
          <a:p>
            <a:pPr lvl="1"/>
            <a:r>
              <a:rPr lang="zh-TW" altLang="en-US" dirty="0"/>
              <a:t>簡單快速</a:t>
            </a:r>
            <a:endParaRPr lang="en-US" altLang="zh-TW" dirty="0"/>
          </a:p>
          <a:p>
            <a:pPr lvl="1"/>
            <a:r>
              <a:rPr lang="zh-TW" altLang="en-US" dirty="0"/>
              <a:t>內建各式類神經網路層級</a:t>
            </a:r>
            <a:endParaRPr lang="en-US" altLang="zh-TW" dirty="0"/>
          </a:p>
          <a:p>
            <a:pPr lvl="1"/>
            <a:r>
              <a:rPr lang="zh-TW" altLang="en-US" dirty="0"/>
              <a:t>透過後端引擎，可在</a:t>
            </a:r>
            <a:r>
              <a:rPr lang="en-US" altLang="zh-TW" dirty="0"/>
              <a:t>CPU</a:t>
            </a:r>
            <a:r>
              <a:rPr lang="zh-TW" altLang="en-US" dirty="0"/>
              <a:t>、</a:t>
            </a:r>
            <a:r>
              <a:rPr lang="en-US" altLang="zh-TW" dirty="0"/>
              <a:t>GPU</a:t>
            </a:r>
            <a:r>
              <a:rPr lang="zh-TW" altLang="en-US" dirty="0"/>
              <a:t>運行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23240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840F307-FD46-49AF-8F1F-6B323B183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程式設計模式</a:t>
            </a:r>
          </a:p>
        </p:txBody>
      </p:sp>
      <p:pic>
        <p:nvPicPr>
          <p:cNvPr id="4" name="內容版面配置區 3">
            <a:extLst>
              <a:ext uri="{FF2B5EF4-FFF2-40B4-BE49-F238E27FC236}">
                <a16:creationId xmlns:a16="http://schemas.microsoft.com/office/drawing/2014/main" id="{64C6A385-FFD7-4C4C-84CB-6D58CE545B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3206" y="1985418"/>
            <a:ext cx="6095506" cy="2813311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E4F3B2A-D7F4-42F1-8426-DA4D2DEFA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8712" y="1857625"/>
            <a:ext cx="3114736" cy="2796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936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A6B59E-1EC4-4302-9CE1-4C87B70B26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Keras</a:t>
            </a:r>
            <a:r>
              <a:rPr lang="zh-TW" altLang="en-US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程式設計模式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2A6064A-2E2E-48D6-B5E3-6BF2E73AE2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建立</a:t>
            </a:r>
            <a:r>
              <a:rPr lang="en-US" altLang="zh-TW" dirty="0"/>
              <a:t>Sequential</a:t>
            </a:r>
            <a:r>
              <a:rPr lang="zh-TW" altLang="en-US" dirty="0"/>
              <a:t>模型 </a:t>
            </a:r>
            <a:r>
              <a:rPr lang="en-US" altLang="zh-TW" dirty="0"/>
              <a:t>(</a:t>
            </a:r>
            <a:r>
              <a:rPr lang="zh-TW" altLang="en-US" dirty="0"/>
              <a:t>蛋糕架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	model = Sequential(</a:t>
            </a:r>
            <a:r>
              <a:rPr lang="zh-TW" altLang="en-US" dirty="0"/>
              <a:t> </a:t>
            </a:r>
            <a:r>
              <a:rPr lang="en-US" altLang="zh-TW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加入「輸入層」與「隱藏層」至模型 </a:t>
            </a:r>
            <a:r>
              <a:rPr lang="en-US" altLang="zh-TW" dirty="0"/>
              <a:t>(</a:t>
            </a:r>
            <a:r>
              <a:rPr lang="zh-TW" altLang="en-US" dirty="0"/>
              <a:t>第一層蛋糕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model.add</a:t>
            </a:r>
            <a:r>
              <a:rPr lang="en-US" altLang="zh-TW" dirty="0"/>
              <a:t>(Dense(units=256,</a:t>
            </a:r>
          </a:p>
          <a:p>
            <a:pPr marL="0" indent="0">
              <a:buNone/>
            </a:pPr>
            <a:r>
              <a:rPr lang="en-US" altLang="zh-TW" dirty="0"/>
              <a:t>       </a:t>
            </a:r>
            <a:r>
              <a:rPr lang="zh-TW" altLang="en-US" dirty="0"/>
              <a:t>                                     </a:t>
            </a:r>
            <a:r>
              <a:rPr lang="en-US" altLang="zh-TW" dirty="0" err="1"/>
              <a:t>input_dim</a:t>
            </a:r>
            <a:r>
              <a:rPr lang="en-US" altLang="zh-TW" dirty="0"/>
              <a:t>=784,</a:t>
            </a:r>
          </a:p>
          <a:p>
            <a:pPr marL="0" indent="0">
              <a:buNone/>
            </a:pPr>
            <a:r>
              <a:rPr lang="en-US" altLang="zh-TW" dirty="0"/>
              <a:t>       </a:t>
            </a:r>
            <a:r>
              <a:rPr lang="zh-TW" altLang="en-US" dirty="0"/>
              <a:t>                                     </a:t>
            </a:r>
            <a:r>
              <a:rPr lang="en-US" altLang="zh-TW" dirty="0" err="1"/>
              <a:t>kernel_initializer</a:t>
            </a:r>
            <a:r>
              <a:rPr lang="en-US" altLang="zh-TW" dirty="0"/>
              <a:t>='normal',</a:t>
            </a:r>
          </a:p>
          <a:p>
            <a:pPr marL="0" indent="0">
              <a:buNone/>
            </a:pPr>
            <a:r>
              <a:rPr lang="en-US" altLang="zh-TW" dirty="0"/>
              <a:t>        </a:t>
            </a:r>
            <a:r>
              <a:rPr lang="zh-TW" altLang="en-US" dirty="0"/>
              <a:t>                                    </a:t>
            </a:r>
            <a:r>
              <a:rPr lang="en-US" altLang="zh-TW" dirty="0"/>
              <a:t>activation='</a:t>
            </a:r>
            <a:r>
              <a:rPr lang="en-US" altLang="zh-TW" dirty="0" err="1"/>
              <a:t>relu</a:t>
            </a:r>
            <a:r>
              <a:rPr lang="en-US" altLang="zh-TW" dirty="0"/>
              <a:t>'))</a:t>
            </a:r>
          </a:p>
          <a:p>
            <a:pPr marL="514350" indent="-514350">
              <a:buFont typeface="+mj-lt"/>
              <a:buAutoNum type="arabicPeriod"/>
            </a:pPr>
            <a:r>
              <a:rPr lang="zh-TW" altLang="en-US" dirty="0"/>
              <a:t>加入「輸出層」至模型 </a:t>
            </a:r>
            <a:r>
              <a:rPr lang="en-US" altLang="zh-TW" dirty="0"/>
              <a:t>(</a:t>
            </a:r>
            <a:r>
              <a:rPr lang="zh-TW" altLang="en-US" dirty="0"/>
              <a:t>第二層蛋糕</a:t>
            </a:r>
            <a:r>
              <a:rPr lang="en-US" altLang="zh-TW" dirty="0"/>
              <a:t>)</a:t>
            </a:r>
          </a:p>
          <a:p>
            <a:pPr marL="0" indent="0">
              <a:buNone/>
            </a:pPr>
            <a:r>
              <a:rPr lang="en-US" altLang="zh-TW" dirty="0"/>
              <a:t>	</a:t>
            </a:r>
            <a:r>
              <a:rPr lang="en-US" altLang="zh-TW" dirty="0" err="1"/>
              <a:t>model.add</a:t>
            </a:r>
            <a:r>
              <a:rPr lang="en-US" altLang="zh-TW" dirty="0"/>
              <a:t>(Dense(units=10,</a:t>
            </a:r>
          </a:p>
          <a:p>
            <a:pPr marL="0" indent="0">
              <a:buNone/>
            </a:pPr>
            <a:r>
              <a:rPr lang="en-US" altLang="zh-TW" dirty="0"/>
              <a:t>        </a:t>
            </a:r>
            <a:r>
              <a:rPr lang="zh-TW" altLang="en-US" dirty="0"/>
              <a:t>                                       </a:t>
            </a:r>
            <a:r>
              <a:rPr lang="en-US" altLang="zh-TW" dirty="0" err="1"/>
              <a:t>kernel_initializer</a:t>
            </a:r>
            <a:r>
              <a:rPr lang="en-US" altLang="zh-TW" dirty="0"/>
              <a:t>='normal',</a:t>
            </a:r>
          </a:p>
          <a:p>
            <a:pPr marL="0" indent="0">
              <a:buNone/>
            </a:pPr>
            <a:r>
              <a:rPr lang="en-US" altLang="zh-TW" dirty="0"/>
              <a:t>       </a:t>
            </a:r>
            <a:r>
              <a:rPr lang="zh-TW" altLang="en-US" dirty="0"/>
              <a:t>                                       </a:t>
            </a:r>
            <a:r>
              <a:rPr lang="en-US" altLang="zh-TW" dirty="0"/>
              <a:t> activation=‘</a:t>
            </a:r>
            <a:r>
              <a:rPr lang="en-US" altLang="zh-TW" dirty="0" err="1"/>
              <a:t>softmax</a:t>
            </a:r>
            <a:r>
              <a:rPr lang="en-US" altLang="zh-TW" dirty="0"/>
              <a:t>'))</a:t>
            </a: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4119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D393B-BCAE-46CC-8192-651E298D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人工智慧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、機器學習、深度學習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54DE7F-CF43-4EC1-8F7E-EACF4C2F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GPU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TPU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平行運算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GPU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：圖形處理器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TPU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Google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研發出人工智慧專屬晶片，專用在深度學習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328521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D393B-BCAE-46CC-8192-651E298D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54DE7F-CF43-4EC1-8F7E-EACF4C2F56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DFD3DE4A-5BE5-48D0-9ACD-E067E041F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87" y="1586125"/>
            <a:ext cx="10944225" cy="4830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202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5D393B-BCAE-46CC-8192-651E298D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zh-TW" altLang="en-US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" name="內容版面配置區 2">
            <a:extLst>
              <a:ext uri="{FF2B5EF4-FFF2-40B4-BE49-F238E27FC236}">
                <a16:creationId xmlns:a16="http://schemas.microsoft.com/office/drawing/2014/main" id="{F0B6B64E-180A-46CB-8A5D-46F1F6F501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31932" y="2683601"/>
            <a:ext cx="6528135" cy="263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992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93398A8-EB69-4F38-B910-ACE6854CB7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機器學習</a:t>
            </a:r>
            <a:endParaRPr lang="zh-TW" altLang="en-US" dirty="0"/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7AEFF430-5A20-4EAB-B216-6248A9E535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監督式學習：具備特徵、預測目標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二元分類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多元分類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回歸分析：數值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非監督式學習：分群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強化學習：藉由不斷訓練，學習某項任務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1"/>
            <a:endParaRPr lang="en-US" altLang="zh-TW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7" name="右大括弧 6">
            <a:extLst>
              <a:ext uri="{FF2B5EF4-FFF2-40B4-BE49-F238E27FC236}">
                <a16:creationId xmlns:a16="http://schemas.microsoft.com/office/drawing/2014/main" id="{CEBE4789-2AFF-45DE-BA6F-D4FBC7E6C8EB}"/>
              </a:ext>
            </a:extLst>
          </p:cNvPr>
          <p:cNvSpPr/>
          <p:nvPr/>
        </p:nvSpPr>
        <p:spPr>
          <a:xfrm>
            <a:off x="2943225" y="2390775"/>
            <a:ext cx="304800" cy="523875"/>
          </a:xfrm>
          <a:prstGeom prst="rightBrac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FA24CDFD-49DA-4CC1-9E18-E29DF545AB6D}"/>
              </a:ext>
            </a:extLst>
          </p:cNvPr>
          <p:cNvSpPr txBox="1"/>
          <p:nvPr/>
        </p:nvSpPr>
        <p:spPr>
          <a:xfrm>
            <a:off x="3333750" y="2421879"/>
            <a:ext cx="8667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latin typeface="標楷體" panose="03000509000000000000" pitchFamily="65" charset="-120"/>
                <a:ea typeface="標楷體" panose="03000509000000000000" pitchFamily="65" charset="-120"/>
              </a:rPr>
              <a:t>分類</a:t>
            </a:r>
          </a:p>
        </p:txBody>
      </p:sp>
    </p:spTree>
    <p:extLst>
      <p:ext uri="{BB962C8B-B14F-4D97-AF65-F5344CB8AC3E}">
        <p14:creationId xmlns:p14="http://schemas.microsoft.com/office/powerpoint/2010/main" val="3571901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FEFCE62-AE3B-4DEC-9EA9-2B861560F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0BBD896-968C-4797-A623-B1E8EFA332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將神經元分成多層次，模擬神經網路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6" name="內容版面配置區 4">
            <a:extLst>
              <a:ext uri="{FF2B5EF4-FFF2-40B4-BE49-F238E27FC236}">
                <a16:creationId xmlns:a16="http://schemas.microsoft.com/office/drawing/2014/main" id="{607E8725-651D-4CEC-BB6E-FE30915E6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0607" y="2587503"/>
            <a:ext cx="4330786" cy="3132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846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F6CE98-2767-4B73-874C-293A52DB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39E4165-A7D6-46AC-829C-576CABAA73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515600" cy="4470400"/>
              </a:xfrm>
            </p:spPr>
            <p:txBody>
              <a:bodyPr/>
              <a:lstStyle/>
              <a:p>
                <a:r>
                  <a:rPr lang="zh-TW" altLang="zh-TW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模擬神經元做訊息傳導</a:t>
                </a:r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en-US" altLang="zh-TW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r>
                  <a:rPr lang="zh-TW" altLang="zh-TW" sz="24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用數學公式表示：</a:t>
                </a:r>
                <a:endParaRPr lang="en-US" altLang="zh-TW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i="1"/>
                        <m:t>𝑦</m:t>
                      </m:r>
                      <m:r>
                        <a:rPr lang="en-US" altLang="zh-TW" sz="2400" i="1"/>
                        <m:t>=</m:t>
                      </m:r>
                      <m:r>
                        <a:rPr lang="en-US" altLang="zh-TW" sz="2400" i="1">
                          <a:hlinkClick r:id="" action="ppaction://noaction"/>
                        </a:rPr>
                        <m:t>𝑎𝑐𝑡𝑖𝑣𝑎𝑡𝑖𝑜𝑛</m:t>
                      </m:r>
                      <m:r>
                        <a:rPr lang="en-US" altLang="zh-TW" sz="2400" i="1">
                          <a:hlinkClick r:id="" action="ppaction://noaction"/>
                        </a:rPr>
                        <m:t> </m:t>
                      </m:r>
                      <m:r>
                        <a:rPr lang="en-US" altLang="zh-TW" sz="2400" i="1">
                          <a:hlinkClick r:id="" action="ppaction://noaction"/>
                        </a:rPr>
                        <m:t>𝑓𝑢𝑛𝑐𝑡𝑖𝑜𝑛</m:t>
                      </m:r>
                      <m:r>
                        <a:rPr lang="en-US" altLang="zh-TW" sz="2400" i="1"/>
                        <m:t>(</m:t>
                      </m:r>
                      <m:r>
                        <a:rPr lang="en-US" altLang="zh-TW" sz="2400" i="1"/>
                        <m:t>𝑥</m:t>
                      </m:r>
                      <m:r>
                        <a:rPr lang="en-US" altLang="zh-TW" sz="2400" i="1"/>
                        <m:t>1×</m:t>
                      </m:r>
                      <m:r>
                        <a:rPr lang="en-US" altLang="zh-TW" sz="2400" i="1"/>
                        <m:t>𝑤</m:t>
                      </m:r>
                      <m:r>
                        <a:rPr lang="en-US" altLang="zh-TW" sz="2400" i="1"/>
                        <m:t>1+</m:t>
                      </m:r>
                      <m:r>
                        <a:rPr lang="en-US" altLang="zh-TW" sz="2400" i="1"/>
                        <m:t>𝑥</m:t>
                      </m:r>
                      <m:r>
                        <a:rPr lang="en-US" altLang="zh-TW" sz="2400" i="1"/>
                        <m:t>2×</m:t>
                      </m:r>
                      <m:r>
                        <a:rPr lang="en-US" altLang="zh-TW" sz="2400" i="1"/>
                        <m:t>𝑤</m:t>
                      </m:r>
                      <m:r>
                        <a:rPr lang="en-US" altLang="zh-TW" sz="2400" i="1"/>
                        <m:t>2+</m:t>
                      </m:r>
                      <m:r>
                        <a:rPr lang="en-US" altLang="zh-TW" sz="2400" i="1"/>
                        <m:t>𝑥</m:t>
                      </m:r>
                      <m:r>
                        <a:rPr lang="en-US" altLang="zh-TW" sz="2400" i="1"/>
                        <m:t>3×</m:t>
                      </m:r>
                      <m:r>
                        <a:rPr lang="en-US" altLang="zh-TW" sz="2400" i="1"/>
                        <m:t>𝑤</m:t>
                      </m:r>
                      <m:r>
                        <a:rPr lang="en-US" altLang="zh-TW" sz="2400" i="1"/>
                        <m:t>3+</m:t>
                      </m:r>
                      <m:r>
                        <a:rPr lang="en-US" altLang="zh-TW" sz="2400" i="1"/>
                        <m:t>𝑏</m:t>
                      </m:r>
                      <m:r>
                        <a:rPr lang="en-US" altLang="zh-TW" sz="2400" i="1"/>
                        <m:t>1)</m:t>
                      </m:r>
                    </m:oMath>
                  </m:oMathPara>
                </a14:m>
                <a:endParaRPr lang="zh-TW" altLang="zh-TW" sz="24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pPr marL="0" indent="0">
                  <a:buNone/>
                </a:pPr>
                <a:endParaRPr lang="zh-TW" altLang="en-US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39E4165-A7D6-46AC-829C-576CABAA73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515600" cy="4470400"/>
              </a:xfrm>
              <a:blipFill>
                <a:blip r:embed="rId2"/>
                <a:stretch>
                  <a:fillRect l="-1043" t="-23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圖片 3">
            <a:extLst>
              <a:ext uri="{FF2B5EF4-FFF2-40B4-BE49-F238E27FC236}">
                <a16:creationId xmlns:a16="http://schemas.microsoft.com/office/drawing/2014/main" id="{508CDC7F-7801-470F-B8F9-DE354D6CE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525" y="2585853"/>
            <a:ext cx="4471280" cy="21812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A92FBDB1-1AFD-4967-A2DC-502FE7584F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584" y="2585853"/>
            <a:ext cx="4496031" cy="1943200"/>
          </a:xfrm>
          <a:prstGeom prst="rect">
            <a:avLst/>
          </a:prstGeom>
        </p:spPr>
      </p:pic>
      <p:sp>
        <p:nvSpPr>
          <p:cNvPr id="6" name="箭號: 向右 5">
            <a:extLst>
              <a:ext uri="{FF2B5EF4-FFF2-40B4-BE49-F238E27FC236}">
                <a16:creationId xmlns:a16="http://schemas.microsoft.com/office/drawing/2014/main" id="{0CAE758A-B08A-4F7A-88F8-53A96E3B40A1}"/>
              </a:ext>
            </a:extLst>
          </p:cNvPr>
          <p:cNvSpPr/>
          <p:nvPr/>
        </p:nvSpPr>
        <p:spPr>
          <a:xfrm>
            <a:off x="5321739" y="3490146"/>
            <a:ext cx="580910" cy="248920"/>
          </a:xfrm>
          <a:prstGeom prst="right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B7BB74-1E25-474C-AE34-57D7AC1D1383}"/>
                  </a:ext>
                </a:extLst>
              </p:cNvPr>
              <p:cNvSpPr txBox="1"/>
              <p:nvPr/>
            </p:nvSpPr>
            <p:spPr>
              <a:xfrm>
                <a:off x="9730494" y="4060825"/>
                <a:ext cx="14859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輸入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接收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權重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偏差值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60B7BB74-1E25-474C-AE34-57D7AC1D1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30494" y="4060825"/>
                <a:ext cx="1485900" cy="1323439"/>
              </a:xfrm>
              <a:prstGeom prst="rect">
                <a:avLst/>
              </a:prstGeom>
              <a:blipFill>
                <a:blip r:embed="rId5"/>
                <a:stretch>
                  <a:fillRect t="-1826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5238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D54BDFC-4986-4AD3-9877-F4435BF2EB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45E8C6B-4FFE-45BF-9794-7B3FE1DAB9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55625"/>
          </a:xfrm>
        </p:spPr>
        <p:txBody>
          <a:bodyPr/>
          <a:lstStyle/>
          <a:p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activation function(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激活函數</a:t>
            </a: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通常為非線性函數</a:t>
            </a:r>
            <a:endParaRPr lang="en-US" altLang="zh-TW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5" name="圖片 4" descr="AI | Neural Networks | Sigmoid Activation Function | Codecademy">
            <a:extLst>
              <a:ext uri="{FF2B5EF4-FFF2-40B4-BE49-F238E27FC236}">
                <a16:creationId xmlns:a16="http://schemas.microsoft.com/office/drawing/2014/main" id="{B022205B-1AA9-4484-97FC-F2FC53D48D14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072766"/>
            <a:ext cx="3746500" cy="28079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What is ReLU and Sigmoid activation function? - Nomidl">
            <a:extLst>
              <a:ext uri="{FF2B5EF4-FFF2-40B4-BE49-F238E27FC236}">
                <a16:creationId xmlns:a16="http://schemas.microsoft.com/office/drawing/2014/main" id="{D1E82DD7-8141-42FE-B4B5-43345053432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298191"/>
            <a:ext cx="3708400" cy="23571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方塊 6">
            <a:extLst>
              <a:ext uri="{FF2B5EF4-FFF2-40B4-BE49-F238E27FC236}">
                <a16:creationId xmlns:a16="http://schemas.microsoft.com/office/drawing/2014/main" id="{E9D36045-8768-48B0-A1F7-1298406C38E2}"/>
              </a:ext>
            </a:extLst>
          </p:cNvPr>
          <p:cNvSpPr txBox="1"/>
          <p:nvPr/>
        </p:nvSpPr>
        <p:spPr>
          <a:xfrm>
            <a:off x="2352675" y="2656523"/>
            <a:ext cx="2695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Sigmoid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激活函數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4EE6C210-55C3-4A88-9D9B-12DAB383BA3D}"/>
              </a:ext>
            </a:extLst>
          </p:cNvPr>
          <p:cNvSpPr txBox="1"/>
          <p:nvPr/>
        </p:nvSpPr>
        <p:spPr>
          <a:xfrm>
            <a:off x="6978650" y="2656523"/>
            <a:ext cx="1943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 err="1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Relu</a:t>
            </a:r>
            <a:r>
              <a:rPr lang="zh-TW" altLang="zh-TW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激活函數</a:t>
            </a:r>
          </a:p>
        </p:txBody>
      </p:sp>
    </p:spTree>
    <p:extLst>
      <p:ext uri="{BB962C8B-B14F-4D97-AF65-F5344CB8AC3E}">
        <p14:creationId xmlns:p14="http://schemas.microsoft.com/office/powerpoint/2010/main" val="27430661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23B53D0-5BCA-4BC9-8E6B-33CF2B0FE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深度學習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A5E34C2-3354-4C69-9327-EC58B27F3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矩陣運算模擬神經網路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46B0BD63-4EB1-488B-9EFF-8056F32875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1553" y="2398965"/>
            <a:ext cx="3966019" cy="187647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22E1B59-70E9-4302-9268-2D3C3B9A5263}"/>
                  </a:ext>
                </a:extLst>
              </p:cNvPr>
              <p:cNvSpPr txBox="1"/>
              <p:nvPr/>
            </p:nvSpPr>
            <p:spPr>
              <a:xfrm>
                <a:off x="2271712" y="4275435"/>
                <a:ext cx="7648575" cy="24143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𝑎𝑐𝑡𝑖𝑣𝑎𝑡𝑖𝑜𝑛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𝑓𝑢𝑛𝑐𝑡𝑖𝑜𝑛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1×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11+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21+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3×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𝑤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31+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</a:rPr>
                        <m:t>1)</m:t>
                      </m:r>
                    </m:oMath>
                  </m:oMathPara>
                </a14:m>
                <a:endParaRPr lang="zh-TW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altLang="zh-TW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altLang="zh-TW" sz="20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𝑎𝑐𝑡𝑖𝑣𝑎𝑡𝑖𝑜𝑛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 </m:t>
                      </m:r>
                      <m:r>
                        <a:rPr lang="en-US" altLang="zh-TW" sz="2000" i="1">
                          <a:latin typeface="Cambria Math" panose="02040503050406030204" pitchFamily="18" charset="0"/>
                          <a:hlinkClick r:id="" action="ppaction://noaction"/>
                        </a:rPr>
                        <m:t>𝑓𝑢𝑛𝑐𝑡𝑖𝑜𝑛</m:t>
                      </m:r>
                      <m:d>
                        <m:dPr>
                          <m:ctrlPr>
                            <a:rPr lang="en-US" altLang="zh-TW" sz="2000" i="1">
                              <a:latin typeface="Cambria Math" panose="02040503050406030204" pitchFamily="18" charset="0"/>
                              <a:hlinkClick r:id="" action="ppaction://noaction"/>
                            </a:rPr>
                          </m:ctrlPr>
                        </m:dPr>
                        <m:e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12+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22+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3×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𝑤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32+</m:t>
                          </m:r>
                          <m:r>
                            <a:rPr lang="en-US" altLang="zh-TW" sz="2000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altLang="zh-TW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d>
                    </m:oMath>
                  </m:oMathPara>
                </a14:m>
                <a:endParaRPr lang="en-US" altLang="zh-TW" sz="2000" dirty="0">
                  <a:latin typeface="Times New Roman" panose="02020603050405020304" pitchFamily="18" charset="0"/>
                </a:endParaRPr>
              </a:p>
              <a:p>
                <a:endParaRPr lang="en-US" altLang="zh-TW" sz="2000" dirty="0">
                  <a:latin typeface="Times New Roman" panose="02020603050405020304" pitchFamily="18" charset="0"/>
                </a:endParaRPr>
              </a:p>
              <a:p>
                <a:r>
                  <a:rPr lang="zh-TW" altLang="en-US" sz="2000" dirty="0">
                    <a:latin typeface="Times New Roman" panose="02020603050405020304" pitchFamily="18" charset="0"/>
                    <a:ea typeface="標楷體" panose="03000509000000000000" pitchFamily="65" charset="-120"/>
                    <a:cs typeface="Times New Roman" panose="02020603050405020304" pitchFamily="18" charset="0"/>
                  </a:rPr>
                  <a:t>合成矩陣公式：</a:t>
                </a:r>
                <a:endParaRPr lang="en-US" altLang="zh-TW" sz="2000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zh-TW" altLang="zh-TW" sz="2000" i="1"/>
                          </m:ctrlPr>
                        </m:mPr>
                        <m:mr>
                          <m:e>
                            <m:r>
                              <a:rPr lang="en-US" altLang="zh-TW" sz="2000" i="1"/>
                              <m:t>[</m:t>
                            </m:r>
                            <m:r>
                              <a:rPr lang="en-US" altLang="zh-TW" sz="2000" i="1"/>
                              <m:t>𝑦</m:t>
                            </m:r>
                            <m:r>
                              <a:rPr lang="en-US" altLang="zh-TW" sz="2000" i="1"/>
                              <m:t>1</m:t>
                            </m:r>
                          </m:e>
                          <m:e>
                            <m:r>
                              <a:rPr lang="en-US" altLang="zh-TW" sz="2000" i="1"/>
                              <m:t>𝑦</m:t>
                            </m:r>
                            <m:r>
                              <a:rPr lang="en-US" altLang="zh-TW" sz="2000" i="1"/>
                              <m:t>2]=</m:t>
                            </m:r>
                            <m:r>
                              <a:rPr lang="en-US" altLang="zh-TW" sz="2000" i="1"/>
                              <m:t>𝑎𝑐𝑟𝑖𝑣𝑎𝑡𝑖𝑜𝑛</m:t>
                            </m:r>
                            <m:d>
                              <m:dPr>
                                <m:ctrlPr>
                                  <a:rPr lang="zh-TW" altLang="zh-TW" sz="2000" i="1"/>
                                </m:ctrlPr>
                              </m:dPr>
                              <m:e>
                                <m:r>
                                  <a:rPr lang="en-US" altLang="zh-TW" sz="2000" i="1"/>
                                  <m:t>[</m:t>
                                </m:r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zh-TW" altLang="zh-TW" sz="2000" i="1"/>
                                    </m:ctrlPr>
                                  </m:mPr>
                                  <m:mr>
                                    <m:e>
                                      <m:r>
                                        <a:rPr lang="en-US" altLang="zh-TW" sz="2000" i="1"/>
                                        <m:t>𝑥</m:t>
                                      </m:r>
                                      <m:r>
                                        <a:rPr lang="en-US" altLang="zh-TW" sz="2000" i="1"/>
                                        <m:t>1</m:t>
                                      </m:r>
                                    </m:e>
                                    <m:e>
                                      <m:r>
                                        <a:rPr lang="en-US" altLang="zh-TW" sz="2000" i="1"/>
                                        <m:t>𝑥</m:t>
                                      </m:r>
                                      <m:r>
                                        <a:rPr lang="en-US" altLang="zh-TW" sz="2000" i="1"/>
                                        <m:t>2</m:t>
                                      </m:r>
                                    </m:e>
                                    <m:e>
                                      <m:r>
                                        <a:rPr lang="en-US" altLang="zh-TW" sz="2000" i="1"/>
                                        <m:t>𝑥</m:t>
                                      </m:r>
                                      <m:r>
                                        <a:rPr lang="en-US" altLang="zh-TW" sz="2000" i="1"/>
                                        <m:t>3</m:t>
                                      </m:r>
                                    </m:e>
                                  </m:mr>
                                </m:m>
                                <m:r>
                                  <a:rPr lang="en-US" altLang="zh-TW" sz="2000" i="1"/>
                                  <m:t>]×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zh-TW" altLang="zh-TW" sz="2000" i="1"/>
                                    </m:ctrlPr>
                                  </m:dPr>
                                  <m:e>
                                    <m:m>
                                      <m:mPr>
                                        <m:mcs>
                                          <m:mc>
                                            <m:mcPr>
                                              <m:count m:val="2"/>
                                              <m:mcJc m:val="center"/>
                                            </m:mcPr>
                                          </m:mc>
                                        </m:mcs>
                                        <m:ctrlPr>
                                          <a:rPr lang="zh-TW" altLang="zh-TW" sz="2000" i="1"/>
                                        </m:ctrlPr>
                                      </m:mPr>
                                      <m:mr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11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12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21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22</m:t>
                                          </m:r>
                                        </m:e>
                                      </m:mr>
                                      <m:mr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31</m:t>
                                          </m:r>
                                        </m:e>
                                        <m:e>
                                          <m:r>
                                            <a:rPr lang="en-US" altLang="zh-TW" sz="2000" i="1"/>
                                            <m:t>𝑤</m:t>
                                          </m:r>
                                          <m:r>
                                            <a:rPr lang="en-US" altLang="zh-TW" sz="2000" i="1"/>
                                            <m:t>32</m:t>
                                          </m:r>
                                        </m:e>
                                      </m:mr>
                                    </m:m>
                                  </m:e>
                                </m:d>
                              </m:e>
                            </m:d>
                            <m:r>
                              <a:rPr lang="en-US" altLang="zh-TW" sz="2000" i="1"/>
                              <m:t>+[</m:t>
                            </m:r>
                            <m:m>
                              <m:mPr>
                                <m:mcs>
                                  <m:mc>
                                    <m:mcPr>
                                      <m:count m:val="2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zh-TW" altLang="zh-TW" sz="2000" i="1"/>
                                </m:ctrlPr>
                              </m:mPr>
                              <m:mr>
                                <m:e>
                                  <m:r>
                                    <a:rPr lang="en-US" altLang="zh-TW" sz="2000" i="1"/>
                                    <m:t>𝑏</m:t>
                                  </m:r>
                                  <m:r>
                                    <a:rPr lang="en-US" altLang="zh-TW" sz="2000" i="1"/>
                                    <m:t>1</m:t>
                                  </m:r>
                                </m:e>
                                <m:e>
                                  <m:r>
                                    <a:rPr lang="en-US" altLang="zh-TW" sz="2000" i="1"/>
                                    <m:t>𝑏</m:t>
                                  </m:r>
                                  <m:r>
                                    <a:rPr lang="en-US" altLang="zh-TW" sz="2000" i="1"/>
                                    <m:t>2</m:t>
                                  </m:r>
                                </m:e>
                              </m:mr>
                            </m:m>
                            <m:r>
                              <a:rPr lang="en-US" altLang="zh-TW" sz="2000" i="1"/>
                              <m:t>]</m:t>
                            </m:r>
                          </m:e>
                        </m:mr>
                      </m:m>
                    </m:oMath>
                  </m:oMathPara>
                </a14:m>
                <a:endParaRPr lang="zh-TW" altLang="zh-TW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endParaRPr>
              </a:p>
              <a:p>
                <a:endParaRPr lang="zh-TW" altLang="en-US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B22E1B59-70E9-4302-9268-2D3C3B9A52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1712" y="4275435"/>
                <a:ext cx="7648575" cy="2414315"/>
              </a:xfrm>
              <a:prstGeom prst="rect">
                <a:avLst/>
              </a:prstGeom>
              <a:blipFill>
                <a:blip r:embed="rId3"/>
                <a:stretch>
                  <a:fillRect l="-87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FE6F527-04DE-4ABC-82D8-5478E842C946}"/>
                  </a:ext>
                </a:extLst>
              </p:cNvPr>
              <p:cNvSpPr txBox="1"/>
              <p:nvPr/>
            </p:nvSpPr>
            <p:spPr>
              <a:xfrm>
                <a:off x="7539037" y="2582565"/>
                <a:ext cx="1485900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輸入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接收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權重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  <a:p>
                <a14:m>
                  <m:oMath xmlns:m="http://schemas.openxmlformats.org/officeDocument/2006/math">
                    <m:r>
                      <a:rPr lang="en-US" altLang="zh-TW" sz="2000" i="1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altLang="zh-TW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TW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:</a:t>
                </a:r>
                <a:r>
                  <a:rPr lang="zh-TW" altLang="en-US" sz="2000" dirty="0">
                    <a:latin typeface="標楷體" panose="03000509000000000000" pitchFamily="65" charset="-120"/>
                    <a:ea typeface="標楷體" panose="03000509000000000000" pitchFamily="65" charset="-120"/>
                  </a:rPr>
                  <a:t>偏差值</a:t>
                </a:r>
                <a:endParaRPr lang="en-US" altLang="zh-TW" sz="2000" dirty="0">
                  <a:latin typeface="標楷體" panose="03000509000000000000" pitchFamily="65" charset="-120"/>
                  <a:ea typeface="標楷體" panose="03000509000000000000" pitchFamily="65" charset="-120"/>
                </a:endParaRPr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5FE6F527-04DE-4ABC-82D8-5478E842C9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037" y="2582565"/>
                <a:ext cx="1485900" cy="1323439"/>
              </a:xfrm>
              <a:prstGeom prst="rect">
                <a:avLst/>
              </a:prstGeom>
              <a:blipFill>
                <a:blip r:embed="rId4"/>
                <a:stretch>
                  <a:fillRect t="-2283" b="-68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60212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665</Words>
  <Application>Microsoft Office PowerPoint</Application>
  <PresentationFormat>寬螢幕</PresentationFormat>
  <Paragraphs>107</Paragraphs>
  <Slides>19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8" baseType="lpstr">
      <vt:lpstr>新細明體</vt:lpstr>
      <vt:lpstr>標楷體</vt:lpstr>
      <vt:lpstr>Arial</vt:lpstr>
      <vt:lpstr>Calibri</vt:lpstr>
      <vt:lpstr>Calibri Light</vt:lpstr>
      <vt:lpstr>Cambria Math</vt:lpstr>
      <vt:lpstr>Times New Roman</vt:lpstr>
      <vt:lpstr>Wingdings</vt:lpstr>
      <vt:lpstr>Office 佈景主題</vt:lpstr>
      <vt:lpstr>人工智慧、機器學習、深度學習</vt:lpstr>
      <vt:lpstr>人工智慧、機器學習、深度學習</vt:lpstr>
      <vt:lpstr>機器學習</vt:lpstr>
      <vt:lpstr>機器學習</vt:lpstr>
      <vt:lpstr>機器學習</vt:lpstr>
      <vt:lpstr>深度學習</vt:lpstr>
      <vt:lpstr>深度學習</vt:lpstr>
      <vt:lpstr>深度學習</vt:lpstr>
      <vt:lpstr>深度學習</vt:lpstr>
      <vt:lpstr>深度學習</vt:lpstr>
      <vt:lpstr>深度學習</vt:lpstr>
      <vt:lpstr>深度學習</vt:lpstr>
      <vt:lpstr>深度學習</vt:lpstr>
      <vt:lpstr>TensorFlow</vt:lpstr>
      <vt:lpstr>TensorFlow</vt:lpstr>
      <vt:lpstr>TensorFlow</vt:lpstr>
      <vt:lpstr>Keras</vt:lpstr>
      <vt:lpstr>Keras程式設計模式</vt:lpstr>
      <vt:lpstr>Keras程式設計模式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張芮綺</dc:creator>
  <cp:lastModifiedBy>張芮綺</cp:lastModifiedBy>
  <cp:revision>18</cp:revision>
  <dcterms:created xsi:type="dcterms:W3CDTF">2024-02-01T10:41:35Z</dcterms:created>
  <dcterms:modified xsi:type="dcterms:W3CDTF">2024-02-02T06:21:07Z</dcterms:modified>
</cp:coreProperties>
</file>