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37326-D3CD-4229-BA87-A8300B20E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B53052F-D99C-4F3A-B9C1-A92614649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145D55-004A-49EF-83E0-443F7EE3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35FD0F-B292-463A-A59E-E53ABFB9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4EC3B6-C8E0-458C-9E59-66DFC159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56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FA1523-770D-49FC-BCF7-ECEEE0D5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03A8C2-46D5-4C92-A102-ACDA59E02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C44EF8-6669-4C73-9F73-80865D44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41FBFD-B242-4767-B812-A5C7A090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752D7D-C918-430D-B9BC-99E77587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74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8CAFFC-9572-42BB-BE9B-E7C1A8541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0ADA2A-CECF-48D7-98F3-26E8A9189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E1AC7B-EEFE-45C0-A353-043DE001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7C82AD-98FD-441A-B216-69DF2FED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67118E-5E82-43F2-A359-AF665757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89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22B14B-4AFC-49F4-80E7-2E4B9850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497B1D-74AA-4B94-B3E2-305455728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FEF25A-37FE-46B3-B6DB-678786C0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3890-2754-45F1-86E4-7AD1C089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C8096B-BBAA-40B6-BC72-D1ACCF46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4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A4216-A2C5-492C-8E2A-A2043557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2B44A8-ADC8-4548-AB32-C138E053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363B25-26C9-4A19-9D69-EDD07EAE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096F79-2EFD-4ABF-9EBD-FAE31F2E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6F4A19-3515-4505-9A0B-924FB840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81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29F9C-9C2E-4A65-BFDE-9C71F04B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FFEF39-AC79-436A-ACB6-35D66E6D1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152DFF-E93B-4F05-9677-75E614F63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9BB226-25D9-4ECE-8A1F-62C6E48F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A6D0DB-C94F-4051-97A2-E095B0F6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E77BF9A-0598-4082-AB99-7B593991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62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170859-285C-4F9B-A991-47A8B032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9734A9-0A7B-4FE4-8EFA-103860AD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F3E48A-8F9C-44CE-9737-095B11EA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816084A-91A9-4B20-97B6-E074200A3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7A0018-EC84-4105-A634-1553B9DF7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D00CA0B-2773-4BD6-B841-0D949A4A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08FAC9-2413-43E1-8655-A03D3E82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FECC4B9-70EF-490E-A625-1011331E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67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4E5B27-55A9-463A-9C8E-9B1C8C3F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4A71CC-D316-4248-93FD-02BF128B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1CDF7F-0AF5-425C-8DA9-D4A68B9D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02F84BB-7A42-4D86-ADA2-07248276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1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413C586-67EC-4D4F-8245-93041BC6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4F5D88A-D378-4E54-9281-CDCF2B57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944CED-3D5F-4B5C-8ECA-596CB80C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77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1DBB70-D40C-45F9-9E3C-9CCBEF92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3AE72-8941-4032-A194-C300D78D9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68B377-4067-4135-B998-ECE7003B9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7EF3AE-EEE6-43E8-9AB5-1D07AFE6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201E8E-B12A-4509-83F3-C3D14E7F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95B81B-127B-4674-B8D0-B8109261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03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3B6A5-9EAB-45BE-8437-B3566F83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500A22F-D7C7-47CE-AB10-11AD88761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DC01D6-41FA-4ECB-B1BB-F505B1DBE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F3FDBC-CE31-46D0-BB2F-ADF56D7F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45A5B6-80DD-471D-9CFE-4574FC9D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A742C8-64C9-4FC9-A5D6-1D44F8A6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89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4717E0-1470-4077-B768-8B7A1F4D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774E4D-DC82-429D-9980-3E1D2631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9AF813-15AD-4CA8-9750-A38952788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A7F1-A4A1-44E8-B67D-F60191454B8F}" type="datetimeFigureOut">
              <a:rPr lang="zh-TW" altLang="en-US" smtClean="0"/>
              <a:t>2022/11/20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37CDA0-1446-4C78-8C49-7D28671A4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CFB3D1-97E6-431C-AC7F-833F6E9FA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3C9B-9673-4555-A24F-8E3416D45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8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99F1EA-A7EE-4D71-A9D0-3D0E34DDB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44" y="2430756"/>
            <a:ext cx="3808520" cy="1259291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8000" dirty="0"/>
              <a:t>NSP32m</a:t>
            </a:r>
            <a:endParaRPr lang="zh-TW" altLang="en-US" sz="8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4FAA4F4-1CAD-470C-B782-99D6B8836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357" y="4018484"/>
            <a:ext cx="5468643" cy="2839516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/>
              <a:t>體積很小的光譜檢測</a:t>
            </a:r>
            <a:r>
              <a:rPr lang="en-US" altLang="zh-TW" dirty="0"/>
              <a:t>sensor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/>
              <a:t>有</a:t>
            </a:r>
            <a:r>
              <a:rPr lang="en-US" altLang="zh-TW" dirty="0"/>
              <a:t>UART</a:t>
            </a:r>
            <a:r>
              <a:rPr lang="zh-TW" altLang="en-US" dirty="0"/>
              <a:t>、</a:t>
            </a:r>
            <a:r>
              <a:rPr lang="en-US" altLang="zh-TW" dirty="0"/>
              <a:t>SPI</a:t>
            </a:r>
            <a:r>
              <a:rPr lang="zh-TW" altLang="en-US" dirty="0"/>
              <a:t>兩種傳輸介面</a:t>
            </a: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/>
              <a:t>低功耗：</a:t>
            </a:r>
            <a:r>
              <a:rPr lang="en-US" altLang="zh-TW" dirty="0"/>
              <a:t>Standby mode</a:t>
            </a:r>
            <a:r>
              <a:rPr lang="zh-TW" altLang="en-US" dirty="0"/>
              <a:t>下只需</a:t>
            </a:r>
            <a:r>
              <a:rPr lang="en-US" altLang="zh-TW" dirty="0"/>
              <a:t>11uA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/>
              <a:t>波長範圍：</a:t>
            </a:r>
            <a:r>
              <a:rPr lang="en-US" altLang="zh-TW" dirty="0"/>
              <a:t>350nm~1050nm</a:t>
            </a:r>
          </a:p>
          <a:p>
            <a:pPr algn="l"/>
            <a:r>
              <a:rPr lang="en-US" altLang="zh-TW" dirty="0"/>
              <a:t>                            (</a:t>
            </a:r>
            <a:r>
              <a:rPr lang="zh-TW" altLang="en-US" dirty="0"/>
              <a:t>不同</a:t>
            </a:r>
            <a:r>
              <a:rPr lang="en-US" altLang="zh-TW" dirty="0"/>
              <a:t>type</a:t>
            </a:r>
            <a:r>
              <a:rPr lang="zh-TW" altLang="en-US" dirty="0"/>
              <a:t>有不同範圍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aZd02ukqfkIVVdp_DG_6erqJVx4ioI9RbedvnZ5vLQZXfd4Mbw48hunZeUU48RAhqhz-N79ub0Xs7sDvHk8A0Sr2gfnPtGe2kpVvX1Bg5I4yslMSdLCFxNBlL46oSp8E04d-pykfyXUc6vahXbWyb4S5lU0Rx4sJz0dhjOTOCVDWKlkIlAE9uqzsD3jhHayRL_CjLQu6YJEkzKwxntRrsYOp_yLdXltpzCpUs3UUvngNk0VJxvpTuxdtckf-V0B8UiIu-MyZKpBQi74Od4hQ63xBu8Dr6DtWFdlT3CM_rOGDJTnbvzuRqhrJG3WHbEXbOwfy-mAzVzcxI1G1nJtK1ViiKaZKOHZB_xK3yhIRIl3k_ceqJI1ijcdHlEOsLFhghsPaDUA81ohOOiu_-qdyZZckOQcT_hZirFo32Dg2rojDrzGBb0VgKERZPQnaR9w8m2qII9JYBXSs_lKrEIpYnBNgLLeYrfcG083hThmPYZ8vmXH_dCvUaJ0s02uMR38Rah2n2X6_q7j3Q3WXnB2eyvM6E_rupaokP1BSUjHPfnSrD_WPhCbZH_kPz3VUrezEaeCbGu-7lrTHHm9l-OpNIKeiSS5lrPjMS8U45mxhHv29aj_Kp2xm2FsS7gZCnsLEOGvMKmPR2sZEMQ_uJNJ8by20DWMAjKzf2__RYTfeu0pJ7ewVDAR9nKjGwadv3BG77cai2CHzItqdcDgzIsfQk1-2Ad_0FAvFdspC05dsdTv8kaa-YNScDnTo6v2m0PBDJQUw1a8lDjb3S5jDFFW1hh9C9rxmCnUA-ngy0QrDguPjgFwv4MI3dsRIcKJqzXbaJ2uEMtID5sc0OKMhu-klldxHvbKgYjN1Simw33nV09ZiNjcThOgMXev_gYFJyNzRtZuSg3j7W5YO5M_zBj7GlI0UZ59BQXSNltm3_yxBZOSxcMS00Q=w500-h531-no?authuser=0">
            <a:extLst>
              <a:ext uri="{FF2B5EF4-FFF2-40B4-BE49-F238E27FC236}">
                <a16:creationId xmlns:a16="http://schemas.microsoft.com/office/drawing/2014/main" id="{CFDAD067-1418-4CA2-BB59-54A69A44C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768" b="24434"/>
          <a:stretch/>
        </p:blipFill>
        <p:spPr bwMode="auto">
          <a:xfrm>
            <a:off x="2" y="9"/>
            <a:ext cx="6520720" cy="6857991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B6615A3-83B3-41B5-BD56-9CDB7D283EB3}"/>
              </a:ext>
            </a:extLst>
          </p:cNvPr>
          <p:cNvSpPr txBox="1"/>
          <p:nvPr/>
        </p:nvSpPr>
        <p:spPr>
          <a:xfrm>
            <a:off x="7701767" y="532660"/>
            <a:ext cx="3732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電機三甲 </a:t>
            </a:r>
            <a:endParaRPr lang="en-US" altLang="zh-TW" sz="3200" dirty="0"/>
          </a:p>
          <a:p>
            <a:r>
              <a:rPr lang="zh-TW" altLang="en-US" sz="3200" dirty="0"/>
              <a:t>         </a:t>
            </a:r>
            <a:r>
              <a:rPr lang="en-US" altLang="zh-TW" sz="3200" dirty="0"/>
              <a:t>109310125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r>
              <a:rPr lang="zh-TW" altLang="en-US" sz="3200" dirty="0"/>
              <a:t>                     廖宏益</a:t>
            </a:r>
          </a:p>
        </p:txBody>
      </p:sp>
    </p:spTree>
    <p:extLst>
      <p:ext uri="{BB962C8B-B14F-4D97-AF65-F5344CB8AC3E}">
        <p14:creationId xmlns:p14="http://schemas.microsoft.com/office/powerpoint/2010/main" val="92761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15FDC1B-FE23-4895-A1FA-13872EEC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5"/>
          <a:stretch/>
        </p:blipFill>
        <p:spPr>
          <a:xfrm>
            <a:off x="561976" y="2795902"/>
            <a:ext cx="8342328" cy="244513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5" y="2272683"/>
            <a:ext cx="20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開機：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F225580-C019-484D-96A9-57CF81813653}"/>
              </a:ext>
            </a:extLst>
          </p:cNvPr>
          <p:cNvGrpSpPr/>
          <p:nvPr/>
        </p:nvGrpSpPr>
        <p:grpSpPr>
          <a:xfrm>
            <a:off x="1855433" y="4394447"/>
            <a:ext cx="6081204" cy="1310365"/>
            <a:chOff x="1855433" y="4394447"/>
            <a:chExt cx="6081204" cy="1310365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9DC0FD70-4331-4929-B5F0-29F9A6987065}"/>
                </a:ext>
              </a:extLst>
            </p:cNvPr>
            <p:cNvSpPr/>
            <p:nvPr/>
          </p:nvSpPr>
          <p:spPr>
            <a:xfrm>
              <a:off x="1855433" y="4394447"/>
              <a:ext cx="1686758" cy="7812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0A9EC83-6889-4276-840A-433C742D6767}"/>
                </a:ext>
              </a:extLst>
            </p:cNvPr>
            <p:cNvSpPr txBox="1"/>
            <p:nvPr/>
          </p:nvSpPr>
          <p:spPr>
            <a:xfrm>
              <a:off x="2698812" y="5335480"/>
              <a:ext cx="5237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SPI_SCK/UART_RX</a:t>
              </a:r>
              <a:r>
                <a:rPr lang="zh-TW" altLang="en-US" dirty="0">
                  <a:solidFill>
                    <a:srgbClr val="FF0000"/>
                  </a:solidFill>
                </a:rPr>
                <a:t>腳位必須維持在同一個狀態</a:t>
              </a:r>
              <a:r>
                <a:rPr lang="en-US" altLang="zh-TW" dirty="0">
                  <a:solidFill>
                    <a:srgbClr val="FF0000"/>
                  </a:solidFill>
                </a:rPr>
                <a:t>25ms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99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5" y="2272683"/>
            <a:ext cx="485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Wakeup/Reset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56B4FD-5F4B-4C92-997D-E3EA5D031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8"/>
          <a:stretch/>
        </p:blipFill>
        <p:spPr>
          <a:xfrm>
            <a:off x="561975" y="2795903"/>
            <a:ext cx="8049365" cy="2551407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2E6168ED-63F2-42D1-A3B1-6015783254B7}"/>
              </a:ext>
            </a:extLst>
          </p:cNvPr>
          <p:cNvGrpSpPr/>
          <p:nvPr/>
        </p:nvGrpSpPr>
        <p:grpSpPr>
          <a:xfrm>
            <a:off x="4110361" y="4660778"/>
            <a:ext cx="6081204" cy="1348835"/>
            <a:chOff x="4110361" y="4660778"/>
            <a:chExt cx="6081204" cy="1348835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578C0C8B-4C81-48E1-8525-B37E472B35B7}"/>
                </a:ext>
              </a:extLst>
            </p:cNvPr>
            <p:cNvSpPr/>
            <p:nvPr/>
          </p:nvSpPr>
          <p:spPr>
            <a:xfrm>
              <a:off x="4110361" y="4660778"/>
              <a:ext cx="1686758" cy="7812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ED85AA6-FA20-43EC-9726-64FCD0C1AE5F}"/>
                </a:ext>
              </a:extLst>
            </p:cNvPr>
            <p:cNvSpPr txBox="1"/>
            <p:nvPr/>
          </p:nvSpPr>
          <p:spPr>
            <a:xfrm>
              <a:off x="4953740" y="5640281"/>
              <a:ext cx="5237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SPI_SCK/UART_RX</a:t>
              </a:r>
              <a:r>
                <a:rPr lang="zh-TW" altLang="en-US" dirty="0">
                  <a:solidFill>
                    <a:srgbClr val="FF0000"/>
                  </a:solidFill>
                </a:rPr>
                <a:t>腳位必須維持在同一個狀態</a:t>
              </a:r>
              <a:r>
                <a:rPr lang="en-US" altLang="zh-TW" dirty="0">
                  <a:solidFill>
                    <a:srgbClr val="FF0000"/>
                  </a:solidFill>
                </a:rPr>
                <a:t>25ms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48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4" y="2272683"/>
            <a:ext cx="590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CMD_HELLO(function code:0x01)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B52045-BC0F-4969-A6CF-74E017B5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795903"/>
            <a:ext cx="7978343" cy="19103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BED9CA8-303D-475A-B96B-808CC4DE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2" y="4798221"/>
            <a:ext cx="8337144" cy="16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4" y="2272683"/>
            <a:ext cx="782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CMD_STANDBY (function code:0x04) 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9B4BBC-BB5E-4AA4-85D4-19812282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2795903"/>
            <a:ext cx="7481194" cy="17728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9C72EC6-8CBA-442D-85AF-C74474830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79" y="4714205"/>
            <a:ext cx="8811771" cy="1772319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B90B8394-5A06-42BB-86A9-31FF02F485E0}"/>
              </a:ext>
            </a:extLst>
          </p:cNvPr>
          <p:cNvGrpSpPr/>
          <p:nvPr/>
        </p:nvGrpSpPr>
        <p:grpSpPr>
          <a:xfrm>
            <a:off x="4776186" y="3297857"/>
            <a:ext cx="5344359" cy="628594"/>
            <a:chOff x="4776186" y="3297857"/>
            <a:chExt cx="5344359" cy="628594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81E3AFB6-19D8-44E9-B572-41C926C6DB85}"/>
                </a:ext>
              </a:extLst>
            </p:cNvPr>
            <p:cNvSpPr/>
            <p:nvPr/>
          </p:nvSpPr>
          <p:spPr>
            <a:xfrm>
              <a:off x="4776186" y="3438178"/>
              <a:ext cx="3338004" cy="488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A824FC2-A2EC-4360-B1F8-97D635D73934}"/>
                </a:ext>
              </a:extLst>
            </p:cNvPr>
            <p:cNvSpPr txBox="1"/>
            <p:nvPr/>
          </p:nvSpPr>
          <p:spPr>
            <a:xfrm>
              <a:off x="8043171" y="3297857"/>
              <a:ext cx="2077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進入</a:t>
              </a:r>
              <a:r>
                <a:rPr lang="en-US" altLang="zh-TW" dirty="0">
                  <a:solidFill>
                    <a:srgbClr val="FF0000"/>
                  </a:solidFill>
                </a:rPr>
                <a:t>Standby mode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6737143-924E-42AA-A677-C5266E767235}"/>
              </a:ext>
            </a:extLst>
          </p:cNvPr>
          <p:cNvGrpSpPr/>
          <p:nvPr/>
        </p:nvGrpSpPr>
        <p:grpSpPr>
          <a:xfrm>
            <a:off x="4776186" y="3882106"/>
            <a:ext cx="6577614" cy="646331"/>
            <a:chOff x="4776186" y="3882106"/>
            <a:chExt cx="6577614" cy="646331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05065DDC-384F-4182-873A-E64B0C9B4FD0}"/>
                </a:ext>
              </a:extLst>
            </p:cNvPr>
            <p:cNvSpPr/>
            <p:nvPr/>
          </p:nvSpPr>
          <p:spPr>
            <a:xfrm>
              <a:off x="4776186" y="4003111"/>
              <a:ext cx="3338004" cy="48827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F2F3D76-5BA5-497C-9857-46402A25DBC7}"/>
                </a:ext>
              </a:extLst>
            </p:cNvPr>
            <p:cNvSpPr txBox="1"/>
            <p:nvPr/>
          </p:nvSpPr>
          <p:spPr>
            <a:xfrm>
              <a:off x="8114190" y="3882106"/>
              <a:ext cx="3239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B0F0"/>
                  </a:solidFill>
                </a:rPr>
                <a:t>Standby mode</a:t>
              </a:r>
              <a:r>
                <a:rPr lang="zh-TW" altLang="en-US" dirty="0">
                  <a:solidFill>
                    <a:srgbClr val="00B0F0"/>
                  </a:solidFill>
                </a:rPr>
                <a:t>下除了</a:t>
              </a:r>
              <a:r>
                <a:rPr lang="en-US" altLang="zh-TW" dirty="0">
                  <a:solidFill>
                    <a:srgbClr val="00B0F0"/>
                  </a:solidFill>
                </a:rPr>
                <a:t>VDD</a:t>
              </a:r>
              <a:r>
                <a:rPr lang="zh-TW" altLang="en-US" dirty="0">
                  <a:solidFill>
                    <a:srgbClr val="00B0F0"/>
                  </a:solidFill>
                </a:rPr>
                <a:t>、</a:t>
              </a:r>
              <a:r>
                <a:rPr lang="en-US" altLang="zh-TW" dirty="0">
                  <a:solidFill>
                    <a:srgbClr val="00B0F0"/>
                  </a:solidFill>
                </a:rPr>
                <a:t>GND</a:t>
              </a:r>
              <a:r>
                <a:rPr lang="zh-TW" altLang="en-US" dirty="0">
                  <a:solidFill>
                    <a:srgbClr val="00B0F0"/>
                  </a:solidFill>
                </a:rPr>
                <a:t>腳位其他角都是高阻抗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54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4" y="2272683"/>
            <a:ext cx="79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CMD_GET SENSOR_ID (function code:0x06) 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BB526C-5669-44B7-B630-C55F49A8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934986"/>
            <a:ext cx="8476814" cy="188527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AB68111-B299-4DBF-9511-7DBF07BC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836" y="4843373"/>
            <a:ext cx="8476814" cy="1746653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ED70500-B85A-4DEC-B18A-1EC0F04A3335}"/>
              </a:ext>
            </a:extLst>
          </p:cNvPr>
          <p:cNvGrpSpPr/>
          <p:nvPr/>
        </p:nvGrpSpPr>
        <p:grpSpPr>
          <a:xfrm>
            <a:off x="7625918" y="4724401"/>
            <a:ext cx="4958760" cy="1792519"/>
            <a:chOff x="7625918" y="4724401"/>
            <a:chExt cx="4958760" cy="1792519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F66FDB9B-7FF4-4145-9BFE-E753EF87E1A4}"/>
                </a:ext>
              </a:extLst>
            </p:cNvPr>
            <p:cNvSpPr/>
            <p:nvPr/>
          </p:nvSpPr>
          <p:spPr>
            <a:xfrm>
              <a:off x="7625918" y="6028647"/>
              <a:ext cx="3338004" cy="488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EEB903A-A198-4D89-BCCD-C90A44D7A875}"/>
                </a:ext>
              </a:extLst>
            </p:cNvPr>
            <p:cNvSpPr txBox="1"/>
            <p:nvPr/>
          </p:nvSpPr>
          <p:spPr>
            <a:xfrm>
              <a:off x="9669104" y="4724401"/>
              <a:ext cx="2915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回傳</a:t>
              </a:r>
              <a:r>
                <a:rPr lang="en-US" altLang="zh-TW" dirty="0">
                  <a:solidFill>
                    <a:srgbClr val="FF0000"/>
                  </a:solidFill>
                </a:rPr>
                <a:t>sensor id</a:t>
              </a:r>
              <a:r>
                <a:rPr lang="zh-TW" altLang="en-US" dirty="0">
                  <a:solidFill>
                    <a:srgbClr val="FF0000"/>
                  </a:solidFill>
                </a:rPr>
                <a:t>給</a:t>
              </a:r>
              <a:r>
                <a:rPr lang="en-US" altLang="zh-TW" dirty="0">
                  <a:solidFill>
                    <a:srgbClr val="FF0000"/>
                  </a:solidFill>
                </a:rPr>
                <a:t>MCU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75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4" y="2272683"/>
            <a:ext cx="82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CMD_GET_WAVELENGTH (function code:0x24) </a:t>
            </a:r>
            <a:r>
              <a:rPr lang="zh-TW" altLang="en-US" sz="2800" dirty="0"/>
              <a:t>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9A3A70-BE1B-4168-9B35-EBD6148A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787822"/>
            <a:ext cx="7847574" cy="19365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5AE28C8-9EA0-43AD-B36C-E0AD1289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61" y="4278335"/>
            <a:ext cx="7095364" cy="2419403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82396692-1184-4198-BFF5-4FC5BE727BB0}"/>
              </a:ext>
            </a:extLst>
          </p:cNvPr>
          <p:cNvGrpSpPr/>
          <p:nvPr/>
        </p:nvGrpSpPr>
        <p:grpSpPr>
          <a:xfrm>
            <a:off x="8898107" y="3927582"/>
            <a:ext cx="3293893" cy="1783487"/>
            <a:chOff x="7555183" y="4733433"/>
            <a:chExt cx="3293893" cy="1783487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18F3C552-B032-4471-962A-BEF5CDC86965}"/>
                </a:ext>
              </a:extLst>
            </p:cNvPr>
            <p:cNvSpPr/>
            <p:nvPr/>
          </p:nvSpPr>
          <p:spPr>
            <a:xfrm>
              <a:off x="7625918" y="6028647"/>
              <a:ext cx="2509985" cy="488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A782A4F-6C4A-4DB9-825C-EA399DC29C65}"/>
                </a:ext>
              </a:extLst>
            </p:cNvPr>
            <p:cNvSpPr txBox="1"/>
            <p:nvPr/>
          </p:nvSpPr>
          <p:spPr>
            <a:xfrm>
              <a:off x="7555183" y="4733433"/>
              <a:ext cx="3293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頻譜的點</a:t>
              </a:r>
              <a:r>
                <a:rPr lang="en-US" altLang="zh-TW" dirty="0">
                  <a:solidFill>
                    <a:srgbClr val="FF0000"/>
                  </a:solidFill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</a:rPr>
                <a:t>橫軸</a:t>
              </a:r>
              <a:r>
                <a:rPr lang="en-US" altLang="zh-TW" dirty="0">
                  <a:solidFill>
                    <a:srgbClr val="FF0000"/>
                  </a:solidFill>
                </a:rPr>
                <a:t>)</a:t>
              </a:r>
              <a:r>
                <a:rPr lang="zh-TW" altLang="en-US" dirty="0">
                  <a:solidFill>
                    <a:srgbClr val="FF0000"/>
                  </a:solidFill>
                </a:rPr>
                <a:t>，最多</a:t>
              </a:r>
              <a:r>
                <a:rPr lang="en-US" altLang="zh-TW" dirty="0">
                  <a:solidFill>
                    <a:srgbClr val="FF0000"/>
                  </a:solidFill>
                </a:rPr>
                <a:t>135</a:t>
              </a:r>
              <a:r>
                <a:rPr lang="zh-TW" altLang="en-US" dirty="0">
                  <a:solidFill>
                    <a:srgbClr val="FF0000"/>
                  </a:solidFill>
                </a:rPr>
                <a:t>個點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92382C4-0BB2-43B8-909D-E076A222DCBB}"/>
              </a:ext>
            </a:extLst>
          </p:cNvPr>
          <p:cNvGrpSpPr/>
          <p:nvPr/>
        </p:nvGrpSpPr>
        <p:grpSpPr>
          <a:xfrm>
            <a:off x="1118586" y="5846759"/>
            <a:ext cx="9641149" cy="488273"/>
            <a:chOff x="1322773" y="6028647"/>
            <a:chExt cx="9641149" cy="488273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FCD66045-AD3D-4AE4-965B-65160439E5D8}"/>
                </a:ext>
              </a:extLst>
            </p:cNvPr>
            <p:cNvSpPr/>
            <p:nvPr/>
          </p:nvSpPr>
          <p:spPr>
            <a:xfrm>
              <a:off x="6542843" y="6028647"/>
              <a:ext cx="4421079" cy="48827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F578470-07A3-41F0-9B1B-8898DF98EB5E}"/>
                </a:ext>
              </a:extLst>
            </p:cNvPr>
            <p:cNvSpPr txBox="1"/>
            <p:nvPr/>
          </p:nvSpPr>
          <p:spPr>
            <a:xfrm>
              <a:off x="1322773" y="6088117"/>
              <a:ext cx="5543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F0"/>
                  </a:solidFill>
                </a:rPr>
                <a:t>回傳 </a:t>
              </a:r>
              <a:r>
                <a:rPr lang="en-US" altLang="zh-TW" dirty="0" err="1">
                  <a:solidFill>
                    <a:srgbClr val="00B0F0"/>
                  </a:solidFill>
                </a:rPr>
                <a:t>NumOfSpectrumPoints</a:t>
              </a:r>
              <a:r>
                <a:rPr lang="zh-TW" altLang="en-US" dirty="0">
                  <a:solidFill>
                    <a:srgbClr val="00B0F0"/>
                  </a:solidFill>
                </a:rPr>
                <a:t> 個波長的值，單位</a:t>
              </a:r>
              <a:r>
                <a:rPr lang="en-US" altLang="zh-TW" dirty="0">
                  <a:solidFill>
                    <a:srgbClr val="00B0F0"/>
                  </a:solidFill>
                </a:rPr>
                <a:t>(nm)</a:t>
              </a:r>
              <a:endParaRPr lang="zh-TW" alt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14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7150094-CE32-4625-B7EE-B63A7E28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80"/>
          <a:stretch/>
        </p:blipFill>
        <p:spPr>
          <a:xfrm>
            <a:off x="1840359" y="4199540"/>
            <a:ext cx="7729770" cy="13976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4" y="2272683"/>
            <a:ext cx="1018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CMD_ACQ_SPECTRUM (0x26) &amp; CMD_GET_SPECTRUM (0x28) 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392A28-FE93-4572-A927-66CDE1479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795902"/>
            <a:ext cx="5652394" cy="1266209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3942BD4B-1FDA-43C3-A796-FCE905128FB9}"/>
              </a:ext>
            </a:extLst>
          </p:cNvPr>
          <p:cNvGrpSpPr/>
          <p:nvPr/>
        </p:nvGrpSpPr>
        <p:grpSpPr>
          <a:xfrm>
            <a:off x="2352582" y="3986213"/>
            <a:ext cx="6228265" cy="1129649"/>
            <a:chOff x="4856085" y="5396198"/>
            <a:chExt cx="6228265" cy="1129649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E9306BA3-1B05-460E-B5F7-1C71D265153B}"/>
                </a:ext>
              </a:extLst>
            </p:cNvPr>
            <p:cNvSpPr/>
            <p:nvPr/>
          </p:nvSpPr>
          <p:spPr>
            <a:xfrm>
              <a:off x="8646850" y="6037574"/>
              <a:ext cx="914400" cy="488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32A3896-9424-45C7-B1BE-A672B41150E2}"/>
                </a:ext>
              </a:extLst>
            </p:cNvPr>
            <p:cNvSpPr txBox="1"/>
            <p:nvPr/>
          </p:nvSpPr>
          <p:spPr>
            <a:xfrm>
              <a:off x="4856085" y="5396198"/>
              <a:ext cx="6228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曝光時間</a:t>
              </a:r>
              <a:r>
                <a:rPr lang="en-US" altLang="zh-TW" dirty="0">
                  <a:solidFill>
                    <a:srgbClr val="FF0000"/>
                  </a:solidFill>
                </a:rPr>
                <a:t>(</a:t>
              </a:r>
              <a:r>
                <a:rPr lang="en-US" altLang="zh-TW" dirty="0" err="1">
                  <a:solidFill>
                    <a:srgbClr val="FF0000"/>
                  </a:solidFill>
                </a:rPr>
                <a:t>ms</a:t>
              </a:r>
              <a:r>
                <a:rPr lang="en-US" altLang="zh-TW" dirty="0">
                  <a:solidFill>
                    <a:srgbClr val="FF0000"/>
                  </a:solidFill>
                </a:rPr>
                <a:t>) = (896*[</a:t>
              </a:r>
              <a:r>
                <a:rPr lang="en-US" altLang="zh-TW" dirty="0" err="1">
                  <a:solidFill>
                    <a:srgbClr val="FF0000"/>
                  </a:solidFill>
                </a:rPr>
                <a:t>InergrationTime</a:t>
              </a:r>
              <a:r>
                <a:rPr lang="en-US" altLang="zh-TW" dirty="0">
                  <a:solidFill>
                    <a:srgbClr val="FF0000"/>
                  </a:solidFill>
                </a:rPr>
                <a:t>]+160)/500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66E4C4A-C831-4467-BAC6-9686EDA92C8C}"/>
              </a:ext>
            </a:extLst>
          </p:cNvPr>
          <p:cNvGrpSpPr/>
          <p:nvPr/>
        </p:nvGrpSpPr>
        <p:grpSpPr>
          <a:xfrm>
            <a:off x="6336569" y="3576828"/>
            <a:ext cx="4213035" cy="1529151"/>
            <a:chOff x="5990341" y="4987769"/>
            <a:chExt cx="4213035" cy="1529151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957CE64F-9C6D-47F3-BC9C-7FD232E53CE1}"/>
                </a:ext>
              </a:extLst>
            </p:cNvPr>
            <p:cNvSpPr/>
            <p:nvPr/>
          </p:nvSpPr>
          <p:spPr>
            <a:xfrm>
              <a:off x="6622743" y="6028647"/>
              <a:ext cx="745724" cy="48827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FB5BBD5-B6DB-4416-B8DD-FA85D989ED05}"/>
                </a:ext>
              </a:extLst>
            </p:cNvPr>
            <p:cNvSpPr txBox="1"/>
            <p:nvPr/>
          </p:nvSpPr>
          <p:spPr>
            <a:xfrm>
              <a:off x="5990341" y="4987769"/>
              <a:ext cx="4213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F0"/>
                  </a:solidFill>
                </a:rPr>
                <a:t>取平均的次數，數字越大會花越多時間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5FE0BF3-6E8C-4929-A484-DD3068D8A05A}"/>
              </a:ext>
            </a:extLst>
          </p:cNvPr>
          <p:cNvGrpSpPr/>
          <p:nvPr/>
        </p:nvGrpSpPr>
        <p:grpSpPr>
          <a:xfrm>
            <a:off x="7643674" y="3986213"/>
            <a:ext cx="3717062" cy="1110985"/>
            <a:chOff x="10058401" y="4498888"/>
            <a:chExt cx="3717062" cy="1110985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751D2877-A801-4B22-B6C6-FB87130A912E}"/>
                </a:ext>
              </a:extLst>
            </p:cNvPr>
            <p:cNvSpPr/>
            <p:nvPr/>
          </p:nvSpPr>
          <p:spPr>
            <a:xfrm>
              <a:off x="10058401" y="5121600"/>
              <a:ext cx="532659" cy="48827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C1956D2-E1A8-4070-94C6-3743F78688B8}"/>
                </a:ext>
              </a:extLst>
            </p:cNvPr>
            <p:cNvSpPr txBox="1"/>
            <p:nvPr/>
          </p:nvSpPr>
          <p:spPr>
            <a:xfrm>
              <a:off x="10258207" y="4498888"/>
              <a:ext cx="35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C000"/>
                  </a:solidFill>
                </a:rPr>
                <a:t>是否要自動曝光，</a:t>
              </a:r>
              <a:r>
                <a:rPr lang="en-US" altLang="zh-TW" dirty="0">
                  <a:solidFill>
                    <a:srgbClr val="FFC000"/>
                  </a:solidFill>
                </a:rPr>
                <a:t>1</a:t>
              </a:r>
              <a:r>
                <a:rPr lang="en-US" altLang="zh-TW" dirty="0">
                  <a:solidFill>
                    <a:srgbClr val="FFC000"/>
                  </a:solidFill>
                  <a:sym typeface="Wingdings" panose="05000000000000000000" pitchFamily="2" charset="2"/>
                </a:rPr>
                <a:t></a:t>
              </a:r>
              <a:r>
                <a:rPr lang="zh-TW" altLang="en-US" dirty="0">
                  <a:solidFill>
                    <a:srgbClr val="FFC000"/>
                  </a:solidFill>
                  <a:sym typeface="Wingdings" panose="05000000000000000000" pitchFamily="2" charset="2"/>
                </a:rPr>
                <a:t>是，</a:t>
              </a:r>
              <a:r>
                <a:rPr lang="en-US" altLang="zh-TW" dirty="0">
                  <a:solidFill>
                    <a:srgbClr val="FFC000"/>
                  </a:solidFill>
                  <a:sym typeface="Wingdings" panose="05000000000000000000" pitchFamily="2" charset="2"/>
                </a:rPr>
                <a:t>0</a:t>
              </a:r>
              <a:r>
                <a:rPr lang="zh-TW" altLang="en-US" dirty="0">
                  <a:solidFill>
                    <a:srgbClr val="FFC000"/>
                  </a:solidFill>
                  <a:sym typeface="Wingdings" panose="05000000000000000000" pitchFamily="2" charset="2"/>
                </a:rPr>
                <a:t>否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9882337-32BB-4B52-9212-07B091771114}"/>
              </a:ext>
            </a:extLst>
          </p:cNvPr>
          <p:cNvGrpSpPr/>
          <p:nvPr/>
        </p:nvGrpSpPr>
        <p:grpSpPr>
          <a:xfrm>
            <a:off x="6798597" y="4583551"/>
            <a:ext cx="4777884" cy="1809372"/>
            <a:chOff x="8733083" y="5121600"/>
            <a:chExt cx="4777884" cy="1809372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C6787749-A60E-4A1F-9ADE-D3E5D5274D31}"/>
                </a:ext>
              </a:extLst>
            </p:cNvPr>
            <p:cNvSpPr/>
            <p:nvPr/>
          </p:nvSpPr>
          <p:spPr>
            <a:xfrm>
              <a:off x="10058401" y="5121600"/>
              <a:ext cx="638345" cy="48827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5665BF9-775F-4666-9E0B-EC1E9E8F7253}"/>
                </a:ext>
              </a:extLst>
            </p:cNvPr>
            <p:cNvSpPr txBox="1"/>
            <p:nvPr/>
          </p:nvSpPr>
          <p:spPr>
            <a:xfrm>
              <a:off x="8733083" y="6284641"/>
              <a:ext cx="4777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UART</a:t>
              </a:r>
              <a:r>
                <a:rPr lang="zh-TW" altLang="en-US" dirty="0">
                  <a:solidFill>
                    <a:srgbClr val="002060"/>
                  </a:solidFill>
                </a:rPr>
                <a:t>模式下才會用到的腳位，做完</a:t>
              </a:r>
              <a:r>
                <a:rPr lang="en-US" altLang="zh-TW" dirty="0">
                  <a:solidFill>
                    <a:srgbClr val="002060"/>
                  </a:solidFill>
                </a:rPr>
                <a:t>acquisition</a:t>
              </a:r>
              <a:r>
                <a:rPr lang="zh-TW" altLang="en-US" dirty="0">
                  <a:solidFill>
                    <a:srgbClr val="002060"/>
                  </a:solidFill>
                </a:rPr>
                <a:t>自動回傳</a:t>
              </a:r>
              <a:r>
                <a:rPr lang="en-US" altLang="zh-TW" dirty="0">
                  <a:solidFill>
                    <a:srgbClr val="002060"/>
                  </a:solidFill>
                </a:rPr>
                <a:t>CMD_GET_SPECTRUM</a:t>
              </a:r>
              <a:r>
                <a:rPr lang="zh-TW" altLang="en-US" dirty="0">
                  <a:solidFill>
                    <a:srgbClr val="002060"/>
                  </a:solidFill>
                </a:rPr>
                <a:t>的封包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43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7150094-CE32-4625-B7EE-B63A7E28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96" t="33944" r="-632" b="-1280"/>
          <a:stretch/>
        </p:blipFill>
        <p:spPr>
          <a:xfrm>
            <a:off x="561974" y="4243066"/>
            <a:ext cx="7400117" cy="265542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4" y="2272683"/>
            <a:ext cx="1018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CMD_ACQ_SPECTRUM (0x26) &amp; CMD_GET_SPECTRUM (0x28) 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392A28-FE93-4572-A927-66CDE1479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795902"/>
            <a:ext cx="5652394" cy="1266209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3942BD4B-1FDA-43C3-A796-FCE905128FB9}"/>
              </a:ext>
            </a:extLst>
          </p:cNvPr>
          <p:cNvGrpSpPr/>
          <p:nvPr/>
        </p:nvGrpSpPr>
        <p:grpSpPr>
          <a:xfrm>
            <a:off x="2352582" y="3986213"/>
            <a:ext cx="3169329" cy="1412198"/>
            <a:chOff x="4856085" y="5396198"/>
            <a:chExt cx="3169329" cy="1412198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E9306BA3-1B05-460E-B5F7-1C71D265153B}"/>
                </a:ext>
              </a:extLst>
            </p:cNvPr>
            <p:cNvSpPr/>
            <p:nvPr/>
          </p:nvSpPr>
          <p:spPr>
            <a:xfrm>
              <a:off x="6246191" y="6320123"/>
              <a:ext cx="914400" cy="488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32A3896-9424-45C7-B1BE-A672B41150E2}"/>
                </a:ext>
              </a:extLst>
            </p:cNvPr>
            <p:cNvSpPr txBox="1"/>
            <p:nvPr/>
          </p:nvSpPr>
          <p:spPr>
            <a:xfrm>
              <a:off x="4856085" y="5396198"/>
              <a:ext cx="3169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如果</a:t>
              </a:r>
              <a:r>
                <a:rPr lang="en-US" altLang="zh-TW" dirty="0">
                  <a:solidFill>
                    <a:srgbClr val="FF0000"/>
                  </a:solidFill>
                </a:rPr>
                <a:t>AE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=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zh-TW" altLang="en-US" dirty="0">
                  <a:solidFill>
                    <a:srgbClr val="FF0000"/>
                  </a:solidFill>
                </a:rPr>
                <a:t>，就會回傳此數值 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66E4C4A-C831-4467-BAC6-9686EDA92C8C}"/>
              </a:ext>
            </a:extLst>
          </p:cNvPr>
          <p:cNvGrpSpPr/>
          <p:nvPr/>
        </p:nvGrpSpPr>
        <p:grpSpPr>
          <a:xfrm>
            <a:off x="4645696" y="4005462"/>
            <a:ext cx="5422912" cy="1375817"/>
            <a:chOff x="6622743" y="5141103"/>
            <a:chExt cx="5422912" cy="1375817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957CE64F-9C6D-47F3-BC9C-7FD232E53CE1}"/>
                </a:ext>
              </a:extLst>
            </p:cNvPr>
            <p:cNvSpPr/>
            <p:nvPr/>
          </p:nvSpPr>
          <p:spPr>
            <a:xfrm>
              <a:off x="6622743" y="6028647"/>
              <a:ext cx="745724" cy="48827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FB5BBD5-B6DB-4416-B8DD-FA85D989ED05}"/>
                </a:ext>
              </a:extLst>
            </p:cNvPr>
            <p:cNvSpPr txBox="1"/>
            <p:nvPr/>
          </p:nvSpPr>
          <p:spPr>
            <a:xfrm>
              <a:off x="7832620" y="5141103"/>
              <a:ext cx="4213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F0"/>
                  </a:solidFill>
                </a:rPr>
                <a:t>如果飽和的話為</a:t>
              </a:r>
              <a:r>
                <a:rPr lang="en-US" altLang="zh-TW" dirty="0">
                  <a:solidFill>
                    <a:srgbClr val="00B0F0"/>
                  </a:solidFill>
                </a:rPr>
                <a:t>1</a:t>
              </a:r>
              <a:r>
                <a:rPr lang="zh-TW" altLang="en-US" dirty="0">
                  <a:solidFill>
                    <a:srgbClr val="00B0F0"/>
                  </a:solidFill>
                </a:rPr>
                <a:t>，且此次測量會被丟掉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5FE0BF3-6E8C-4929-A484-DD3068D8A05A}"/>
              </a:ext>
            </a:extLst>
          </p:cNvPr>
          <p:cNvGrpSpPr/>
          <p:nvPr/>
        </p:nvGrpSpPr>
        <p:grpSpPr>
          <a:xfrm>
            <a:off x="1433165" y="5494899"/>
            <a:ext cx="9920635" cy="630665"/>
            <a:chOff x="4362797" y="4979208"/>
            <a:chExt cx="9920635" cy="630665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751D2877-A801-4B22-B6C6-FB87130A912E}"/>
                </a:ext>
              </a:extLst>
            </p:cNvPr>
            <p:cNvSpPr/>
            <p:nvPr/>
          </p:nvSpPr>
          <p:spPr>
            <a:xfrm>
              <a:off x="4362797" y="5121600"/>
              <a:ext cx="6228264" cy="48827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C1956D2-E1A8-4070-94C6-3743F78688B8}"/>
                </a:ext>
              </a:extLst>
            </p:cNvPr>
            <p:cNvSpPr txBox="1"/>
            <p:nvPr/>
          </p:nvSpPr>
          <p:spPr>
            <a:xfrm>
              <a:off x="10766176" y="4979208"/>
              <a:ext cx="35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C000"/>
                  </a:solidFill>
                </a:rPr>
                <a:t>回傳頻譜值</a:t>
              </a:r>
              <a:r>
                <a:rPr lang="en-US" altLang="zh-TW" dirty="0">
                  <a:solidFill>
                    <a:srgbClr val="FFC000"/>
                  </a:solidFill>
                </a:rPr>
                <a:t>(</a:t>
              </a:r>
              <a:r>
                <a:rPr lang="zh-TW" altLang="en-US" dirty="0">
                  <a:solidFill>
                    <a:srgbClr val="FFC000"/>
                  </a:solidFill>
                </a:rPr>
                <a:t>縱軸</a:t>
              </a:r>
              <a:r>
                <a:rPr lang="en-US" altLang="zh-TW" dirty="0">
                  <a:solidFill>
                    <a:srgbClr val="FFC000"/>
                  </a:solidFill>
                </a:rPr>
                <a:t>)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9882337-32BB-4B52-9212-07B091771114}"/>
              </a:ext>
            </a:extLst>
          </p:cNvPr>
          <p:cNvGrpSpPr/>
          <p:nvPr/>
        </p:nvGrpSpPr>
        <p:grpSpPr>
          <a:xfrm>
            <a:off x="1501174" y="6322997"/>
            <a:ext cx="11018038" cy="495665"/>
            <a:chOff x="3435660" y="6861046"/>
            <a:chExt cx="11018038" cy="495665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C6787749-A60E-4A1F-9ADE-D3E5D5274D31}"/>
                </a:ext>
              </a:extLst>
            </p:cNvPr>
            <p:cNvSpPr/>
            <p:nvPr/>
          </p:nvSpPr>
          <p:spPr>
            <a:xfrm>
              <a:off x="3435660" y="6868438"/>
              <a:ext cx="5778515" cy="48827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5665BF9-775F-4666-9E0B-EC1E9E8F7253}"/>
                </a:ext>
              </a:extLst>
            </p:cNvPr>
            <p:cNvSpPr txBox="1"/>
            <p:nvPr/>
          </p:nvSpPr>
          <p:spPr>
            <a:xfrm>
              <a:off x="9675814" y="6861046"/>
              <a:ext cx="4777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2060"/>
                  </a:solidFill>
                </a:rPr>
                <a:t>回傳</a:t>
              </a:r>
              <a:r>
                <a:rPr lang="en-US" altLang="zh-TW" dirty="0">
                  <a:solidFill>
                    <a:srgbClr val="002060"/>
                  </a:solidFill>
                </a:rPr>
                <a:t>CIE 1931 XYZ</a:t>
              </a:r>
              <a:r>
                <a:rPr lang="zh-TW" altLang="en-US" dirty="0">
                  <a:solidFill>
                    <a:srgbClr val="002060"/>
                  </a:solidFill>
                </a:rPr>
                <a:t>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57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5" y="2272683"/>
            <a:ext cx="89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CMD_ACQ_XYZ (0x2A) &amp; CMD_GET_XYZ (0x2C) 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0E7C2F-A9A6-4E2A-81EA-083BF6C6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742074"/>
            <a:ext cx="7104866" cy="16612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9042514-BFDE-499E-9856-F5F9EF222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335"/>
          <a:stretch/>
        </p:blipFill>
        <p:spPr>
          <a:xfrm>
            <a:off x="1038688" y="4500516"/>
            <a:ext cx="9007379" cy="1565539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8DD466B2-5F33-4F7B-9669-B9DF0D7EEC0A}"/>
              </a:ext>
            </a:extLst>
          </p:cNvPr>
          <p:cNvGrpSpPr/>
          <p:nvPr/>
        </p:nvGrpSpPr>
        <p:grpSpPr>
          <a:xfrm>
            <a:off x="1038688" y="4476804"/>
            <a:ext cx="6143657" cy="1006832"/>
            <a:chOff x="2787481" y="5433220"/>
            <a:chExt cx="7172512" cy="1440697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4EB2934F-6DB5-4A68-A0BE-B65094B47F98}"/>
                </a:ext>
              </a:extLst>
            </p:cNvPr>
            <p:cNvSpPr/>
            <p:nvPr/>
          </p:nvSpPr>
          <p:spPr>
            <a:xfrm>
              <a:off x="8691723" y="6193484"/>
              <a:ext cx="1268270" cy="6804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D9299D4-5C9B-436E-AF9E-DB7A19D72665}"/>
                </a:ext>
              </a:extLst>
            </p:cNvPr>
            <p:cNvSpPr txBox="1"/>
            <p:nvPr/>
          </p:nvSpPr>
          <p:spPr>
            <a:xfrm>
              <a:off x="2787481" y="5433220"/>
              <a:ext cx="6228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曝光時間</a:t>
              </a:r>
              <a:r>
                <a:rPr lang="en-US" altLang="zh-TW" dirty="0">
                  <a:solidFill>
                    <a:srgbClr val="FF0000"/>
                  </a:solidFill>
                </a:rPr>
                <a:t>(</a:t>
              </a:r>
              <a:r>
                <a:rPr lang="en-US" altLang="zh-TW" dirty="0" err="1">
                  <a:solidFill>
                    <a:srgbClr val="FF0000"/>
                  </a:solidFill>
                </a:rPr>
                <a:t>ms</a:t>
              </a:r>
              <a:r>
                <a:rPr lang="en-US" altLang="zh-TW" dirty="0">
                  <a:solidFill>
                    <a:srgbClr val="FF0000"/>
                  </a:solidFill>
                </a:rPr>
                <a:t>) = (896*[</a:t>
              </a:r>
              <a:r>
                <a:rPr lang="en-US" altLang="zh-TW" dirty="0" err="1">
                  <a:solidFill>
                    <a:srgbClr val="FF0000"/>
                  </a:solidFill>
                </a:rPr>
                <a:t>InergrationTime</a:t>
              </a:r>
              <a:r>
                <a:rPr lang="en-US" altLang="zh-TW" dirty="0">
                  <a:solidFill>
                    <a:srgbClr val="FF0000"/>
                  </a:solidFill>
                </a:rPr>
                <a:t>]+160)/500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FE671D9-8FE7-415D-8939-CD0EE71C34E9}"/>
              </a:ext>
            </a:extLst>
          </p:cNvPr>
          <p:cNvGrpSpPr/>
          <p:nvPr/>
        </p:nvGrpSpPr>
        <p:grpSpPr>
          <a:xfrm>
            <a:off x="6576103" y="4164623"/>
            <a:ext cx="4247733" cy="1319018"/>
            <a:chOff x="5990341" y="4987769"/>
            <a:chExt cx="4213035" cy="1560484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2D616982-0B08-4EF2-AD4F-3C1033ABFFD3}"/>
                </a:ext>
              </a:extLst>
            </p:cNvPr>
            <p:cNvSpPr/>
            <p:nvPr/>
          </p:nvSpPr>
          <p:spPr>
            <a:xfrm>
              <a:off x="6591630" y="5985679"/>
              <a:ext cx="776837" cy="56257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BB55D5D-A04B-41A1-92DD-DC736123B800}"/>
                </a:ext>
              </a:extLst>
            </p:cNvPr>
            <p:cNvSpPr txBox="1"/>
            <p:nvPr/>
          </p:nvSpPr>
          <p:spPr>
            <a:xfrm>
              <a:off x="5990341" y="4987769"/>
              <a:ext cx="4213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F0"/>
                  </a:solidFill>
                </a:rPr>
                <a:t>取平均的次數，數字越大會花越多時間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655FBD5-5E02-434E-8F8E-EB83A792817B}"/>
              </a:ext>
            </a:extLst>
          </p:cNvPr>
          <p:cNvGrpSpPr/>
          <p:nvPr/>
        </p:nvGrpSpPr>
        <p:grpSpPr>
          <a:xfrm>
            <a:off x="7949899" y="4500516"/>
            <a:ext cx="3727753" cy="983123"/>
            <a:chOff x="10058401" y="4498888"/>
            <a:chExt cx="4062429" cy="1110985"/>
          </a:xfrm>
        </p:grpSpPr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6544A482-1D63-48A6-A69C-C2DC381D0539}"/>
                </a:ext>
              </a:extLst>
            </p:cNvPr>
            <p:cNvSpPr/>
            <p:nvPr/>
          </p:nvSpPr>
          <p:spPr>
            <a:xfrm>
              <a:off x="10058401" y="5072506"/>
              <a:ext cx="648444" cy="53736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4761C85-7611-4BBC-83ED-B834B52B396E}"/>
                </a:ext>
              </a:extLst>
            </p:cNvPr>
            <p:cNvSpPr txBox="1"/>
            <p:nvPr/>
          </p:nvSpPr>
          <p:spPr>
            <a:xfrm>
              <a:off x="10258207" y="4498888"/>
              <a:ext cx="3862623" cy="41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C000"/>
                  </a:solidFill>
                </a:rPr>
                <a:t>是否要自動曝光，</a:t>
              </a:r>
              <a:r>
                <a:rPr lang="en-US" altLang="zh-TW" dirty="0">
                  <a:solidFill>
                    <a:srgbClr val="FFC000"/>
                  </a:solidFill>
                </a:rPr>
                <a:t>1</a:t>
              </a:r>
              <a:r>
                <a:rPr lang="en-US" altLang="zh-TW" dirty="0">
                  <a:solidFill>
                    <a:srgbClr val="FFC000"/>
                  </a:solidFill>
                  <a:sym typeface="Wingdings" panose="05000000000000000000" pitchFamily="2" charset="2"/>
                </a:rPr>
                <a:t></a:t>
              </a:r>
              <a:r>
                <a:rPr lang="zh-TW" altLang="en-US" dirty="0">
                  <a:solidFill>
                    <a:srgbClr val="FFC000"/>
                  </a:solidFill>
                  <a:sym typeface="Wingdings" panose="05000000000000000000" pitchFamily="2" charset="2"/>
                </a:rPr>
                <a:t>是，</a:t>
              </a:r>
              <a:r>
                <a:rPr lang="en-US" altLang="zh-TW" dirty="0">
                  <a:solidFill>
                    <a:srgbClr val="FFC000"/>
                  </a:solidFill>
                  <a:sym typeface="Wingdings" panose="05000000000000000000" pitchFamily="2" charset="2"/>
                </a:rPr>
                <a:t>0</a:t>
              </a:r>
              <a:r>
                <a:rPr lang="zh-TW" altLang="en-US" dirty="0">
                  <a:solidFill>
                    <a:srgbClr val="FFC000"/>
                  </a:solidFill>
                  <a:sym typeface="Wingdings" panose="05000000000000000000" pitchFamily="2" charset="2"/>
                </a:rPr>
                <a:t>否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8E9459F-DA1C-4581-B8E2-9AE618486888}"/>
              </a:ext>
            </a:extLst>
          </p:cNvPr>
          <p:cNvGrpSpPr/>
          <p:nvPr/>
        </p:nvGrpSpPr>
        <p:grpSpPr>
          <a:xfrm>
            <a:off x="7210822" y="5008117"/>
            <a:ext cx="4809543" cy="1762123"/>
            <a:chOff x="8733083" y="5121600"/>
            <a:chExt cx="4777884" cy="1809372"/>
          </a:xfrm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AC43A87C-F32A-4ACD-B0CA-4272CFAC3B6B}"/>
                </a:ext>
              </a:extLst>
            </p:cNvPr>
            <p:cNvSpPr/>
            <p:nvPr/>
          </p:nvSpPr>
          <p:spPr>
            <a:xfrm>
              <a:off x="10058401" y="5121600"/>
              <a:ext cx="638345" cy="48827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991023E-E2B3-46A8-AF99-4872C03C847A}"/>
                </a:ext>
              </a:extLst>
            </p:cNvPr>
            <p:cNvSpPr txBox="1"/>
            <p:nvPr/>
          </p:nvSpPr>
          <p:spPr>
            <a:xfrm>
              <a:off x="8733083" y="6284641"/>
              <a:ext cx="4777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UART</a:t>
              </a:r>
              <a:r>
                <a:rPr lang="zh-TW" altLang="en-US" dirty="0">
                  <a:solidFill>
                    <a:srgbClr val="002060"/>
                  </a:solidFill>
                </a:rPr>
                <a:t>模式下才會用到的腳位，做完</a:t>
              </a:r>
              <a:r>
                <a:rPr lang="en-US" altLang="zh-TW" dirty="0">
                  <a:solidFill>
                    <a:srgbClr val="002060"/>
                  </a:solidFill>
                </a:rPr>
                <a:t>acquisition</a:t>
              </a:r>
              <a:r>
                <a:rPr lang="zh-TW" altLang="en-US" dirty="0">
                  <a:solidFill>
                    <a:srgbClr val="002060"/>
                  </a:solidFill>
                </a:rPr>
                <a:t>自動回傳</a:t>
              </a:r>
              <a:r>
                <a:rPr lang="en-US" altLang="zh-TW" dirty="0">
                  <a:solidFill>
                    <a:srgbClr val="002060"/>
                  </a:solidFill>
                </a:rPr>
                <a:t>CMD_GET_SPECTRUM</a:t>
              </a:r>
              <a:r>
                <a:rPr lang="zh-TW" altLang="en-US" dirty="0">
                  <a:solidFill>
                    <a:srgbClr val="002060"/>
                  </a:solidFill>
                </a:rPr>
                <a:t>的封包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40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 diagram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360049-97A0-4CA3-B5E5-8409F2E94931}"/>
              </a:ext>
            </a:extLst>
          </p:cNvPr>
          <p:cNvSpPr txBox="1"/>
          <p:nvPr/>
        </p:nvSpPr>
        <p:spPr>
          <a:xfrm>
            <a:off x="561975" y="2272683"/>
            <a:ext cx="89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CMD_ACQ_XYZ (0x2A) &amp; CMD_GET_XYZ (0x2C) </a:t>
            </a:r>
            <a:r>
              <a:rPr lang="zh-TW" altLang="en-US" sz="2800" dirty="0"/>
              <a:t>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0E7C2F-A9A6-4E2A-81EA-083BF6C6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742074"/>
            <a:ext cx="7104866" cy="16612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9042514-BFDE-499E-9856-F5F9EF222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81" b="-1363"/>
          <a:stretch/>
        </p:blipFill>
        <p:spPr>
          <a:xfrm>
            <a:off x="763480" y="4409718"/>
            <a:ext cx="7746750" cy="2076806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038707B1-8402-41ED-9D17-384217A75C07}"/>
              </a:ext>
            </a:extLst>
          </p:cNvPr>
          <p:cNvGrpSpPr/>
          <p:nvPr/>
        </p:nvGrpSpPr>
        <p:grpSpPr>
          <a:xfrm>
            <a:off x="1634338" y="5877627"/>
            <a:ext cx="8832435" cy="488273"/>
            <a:chOff x="3435660" y="6868438"/>
            <a:chExt cx="8832435" cy="488273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6134008D-3FCF-4AA0-8802-1160A919556F}"/>
                </a:ext>
              </a:extLst>
            </p:cNvPr>
            <p:cNvSpPr/>
            <p:nvPr/>
          </p:nvSpPr>
          <p:spPr>
            <a:xfrm>
              <a:off x="3435660" y="6868438"/>
              <a:ext cx="6089234" cy="48827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B37E50F-8DB4-4582-B120-CECF90A93A82}"/>
                </a:ext>
              </a:extLst>
            </p:cNvPr>
            <p:cNvSpPr txBox="1"/>
            <p:nvPr/>
          </p:nvSpPr>
          <p:spPr>
            <a:xfrm>
              <a:off x="10027466" y="6888289"/>
              <a:ext cx="2240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2060"/>
                  </a:solidFill>
                </a:rPr>
                <a:t>回傳</a:t>
              </a:r>
              <a:r>
                <a:rPr lang="en-US" altLang="zh-TW" dirty="0">
                  <a:solidFill>
                    <a:srgbClr val="002060"/>
                  </a:solidFill>
                </a:rPr>
                <a:t>CIE 1931 XYZ</a:t>
              </a:r>
              <a:r>
                <a:rPr lang="zh-TW" altLang="en-US" dirty="0">
                  <a:solidFill>
                    <a:srgbClr val="002060"/>
                  </a:solidFill>
                </a:rPr>
                <a:t>值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E2B13B4-C6F7-4607-B664-76416CB903A5}"/>
              </a:ext>
            </a:extLst>
          </p:cNvPr>
          <p:cNvGrpSpPr/>
          <p:nvPr/>
        </p:nvGrpSpPr>
        <p:grpSpPr>
          <a:xfrm>
            <a:off x="2787588" y="4166616"/>
            <a:ext cx="3169329" cy="1412198"/>
            <a:chOff x="4856085" y="5396198"/>
            <a:chExt cx="3169329" cy="1412198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95322B74-7F4D-48CC-A81A-4258E1FF33AE}"/>
                </a:ext>
              </a:extLst>
            </p:cNvPr>
            <p:cNvSpPr/>
            <p:nvPr/>
          </p:nvSpPr>
          <p:spPr>
            <a:xfrm>
              <a:off x="6246191" y="6320123"/>
              <a:ext cx="914400" cy="488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D5B8E4F-307E-4750-9C34-55DE34FF4F1F}"/>
                </a:ext>
              </a:extLst>
            </p:cNvPr>
            <p:cNvSpPr txBox="1"/>
            <p:nvPr/>
          </p:nvSpPr>
          <p:spPr>
            <a:xfrm>
              <a:off x="4856085" y="5396198"/>
              <a:ext cx="3169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如果</a:t>
              </a:r>
              <a:r>
                <a:rPr lang="en-US" altLang="zh-TW" dirty="0">
                  <a:solidFill>
                    <a:srgbClr val="FF0000"/>
                  </a:solidFill>
                </a:rPr>
                <a:t>AE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=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zh-TW" altLang="en-US" dirty="0">
                  <a:solidFill>
                    <a:srgbClr val="FF0000"/>
                  </a:solidFill>
                </a:rPr>
                <a:t>，就會回傳此數值 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DE7673E-F12D-4C02-97AD-69201547AA13}"/>
              </a:ext>
            </a:extLst>
          </p:cNvPr>
          <p:cNvGrpSpPr/>
          <p:nvPr/>
        </p:nvGrpSpPr>
        <p:grpSpPr>
          <a:xfrm>
            <a:off x="5111426" y="4202997"/>
            <a:ext cx="5422912" cy="1375817"/>
            <a:chOff x="6622743" y="5141103"/>
            <a:chExt cx="5422912" cy="1375817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9EAA0FA3-1B30-44FC-98E9-70B9F75A81F7}"/>
                </a:ext>
              </a:extLst>
            </p:cNvPr>
            <p:cNvSpPr/>
            <p:nvPr/>
          </p:nvSpPr>
          <p:spPr>
            <a:xfrm>
              <a:off x="6622743" y="6028647"/>
              <a:ext cx="745724" cy="48827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5936DA7-B7CC-4593-BAD6-DABC89873A25}"/>
                </a:ext>
              </a:extLst>
            </p:cNvPr>
            <p:cNvSpPr txBox="1"/>
            <p:nvPr/>
          </p:nvSpPr>
          <p:spPr>
            <a:xfrm>
              <a:off x="7832620" y="5141103"/>
              <a:ext cx="4213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F0"/>
                  </a:solidFill>
                </a:rPr>
                <a:t>如果飽和的話為</a:t>
              </a:r>
              <a:r>
                <a:rPr lang="en-US" altLang="zh-TW" dirty="0">
                  <a:solidFill>
                    <a:srgbClr val="00B0F0"/>
                  </a:solidFill>
                </a:rPr>
                <a:t>1</a:t>
              </a:r>
              <a:r>
                <a:rPr lang="zh-TW" altLang="en-US" dirty="0">
                  <a:solidFill>
                    <a:srgbClr val="00B0F0"/>
                  </a:solidFill>
                </a:rPr>
                <a:t>，且此次測量會被丟掉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91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37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Moudle</a:t>
            </a:r>
            <a:r>
              <a:rPr lang="en-US" altLang="zh-TW" dirty="0">
                <a:solidFill>
                  <a:schemeClr val="bg1"/>
                </a:solidFill>
              </a:rPr>
              <a:t> Types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A38A5-7C4A-4079-B956-8278468F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89" y="2516777"/>
            <a:ext cx="4071063" cy="3660185"/>
          </a:xfrm>
        </p:spPr>
        <p:txBody>
          <a:bodyPr anchor="t">
            <a:normAutofit/>
          </a:bodyPr>
          <a:lstStyle/>
          <a:p>
            <a:r>
              <a:rPr lang="en-US" altLang="zh-TW" sz="2200" dirty="0"/>
              <a:t>Type1</a:t>
            </a:r>
            <a:r>
              <a:rPr lang="zh-TW" altLang="en-US" sz="2200" dirty="0"/>
              <a:t>、</a:t>
            </a:r>
            <a:r>
              <a:rPr lang="en-US" altLang="zh-TW" sz="2200" dirty="0"/>
              <a:t>3</a:t>
            </a:r>
            <a:r>
              <a:rPr lang="zh-TW" altLang="en-US" sz="2200" dirty="0"/>
              <a:t>：</a:t>
            </a:r>
            <a:r>
              <a:rPr lang="en-US" altLang="zh-TW" sz="2200" dirty="0"/>
              <a:t>(20pins)</a:t>
            </a:r>
          </a:p>
          <a:p>
            <a:pPr marL="0" indent="0">
              <a:buNone/>
            </a:pPr>
            <a:r>
              <a:rPr lang="zh-TW" altLang="en-US" sz="2200" dirty="0"/>
              <a:t>使用</a:t>
            </a:r>
            <a:r>
              <a:rPr lang="en-US" altLang="zh-TW" sz="2200" dirty="0"/>
              <a:t>AXG720047</a:t>
            </a:r>
            <a:r>
              <a:rPr lang="zh-TW" altLang="en-US" sz="2200" dirty="0"/>
              <a:t>板對板及夾層連接器，把</a:t>
            </a:r>
            <a:r>
              <a:rPr lang="en-US" altLang="zh-TW" sz="2200" dirty="0"/>
              <a:t>Socket</a:t>
            </a:r>
            <a:r>
              <a:rPr lang="zh-TW" altLang="en-US" sz="2200" dirty="0"/>
              <a:t>焊在</a:t>
            </a:r>
            <a:r>
              <a:rPr lang="en-US" altLang="zh-TW" sz="2200" dirty="0"/>
              <a:t>NSP32m</a:t>
            </a:r>
            <a:r>
              <a:rPr lang="zh-TW" altLang="en-US" sz="2200" dirty="0"/>
              <a:t>上，</a:t>
            </a:r>
            <a:r>
              <a:rPr lang="en-US" altLang="zh-TW" sz="2200" dirty="0"/>
              <a:t>Header</a:t>
            </a:r>
            <a:r>
              <a:rPr lang="zh-TW" altLang="en-US" sz="2200" dirty="0"/>
              <a:t>焊在</a:t>
            </a:r>
            <a:r>
              <a:rPr lang="en-US" altLang="zh-TW" sz="2200" dirty="0"/>
              <a:t>MCU</a:t>
            </a:r>
            <a:r>
              <a:rPr lang="zh-TW" altLang="en-US" sz="2200" dirty="0"/>
              <a:t>上，可使</a:t>
            </a:r>
            <a:r>
              <a:rPr lang="en-US" altLang="zh-TW" sz="2200" dirty="0"/>
              <a:t>NSP32m</a:t>
            </a:r>
            <a:r>
              <a:rPr lang="zh-TW" altLang="en-US" sz="2200" dirty="0"/>
              <a:t>與</a:t>
            </a:r>
            <a:r>
              <a:rPr lang="en-US" altLang="zh-TW" sz="2200" dirty="0"/>
              <a:t>MCU</a:t>
            </a:r>
            <a:r>
              <a:rPr lang="zh-TW" altLang="en-US" sz="2200" dirty="0"/>
              <a:t>對接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FB85E40-EEA7-42B1-A7B6-B35E0C782FF2}"/>
              </a:ext>
            </a:extLst>
          </p:cNvPr>
          <p:cNvGrpSpPr/>
          <p:nvPr/>
        </p:nvGrpSpPr>
        <p:grpSpPr>
          <a:xfrm>
            <a:off x="833434" y="3243404"/>
            <a:ext cx="6166282" cy="2206929"/>
            <a:chOff x="838200" y="2516778"/>
            <a:chExt cx="6166282" cy="220692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0BA500C-4798-40E5-BCE4-2134A27D2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r="11595" b="66647"/>
            <a:stretch/>
          </p:blipFill>
          <p:spPr>
            <a:xfrm>
              <a:off x="841247" y="2516778"/>
              <a:ext cx="6163235" cy="122072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4550707-CEEB-4D5D-A290-540130F9B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690" r="11595" b="24718"/>
            <a:stretch/>
          </p:blipFill>
          <p:spPr>
            <a:xfrm>
              <a:off x="838200" y="3970030"/>
              <a:ext cx="6163235" cy="753677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8A65A072-4812-4E07-865E-11C1E47D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35" y="4400352"/>
            <a:ext cx="2751152" cy="21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err="1">
                <a:solidFill>
                  <a:schemeClr val="bg1"/>
                </a:solidFill>
              </a:rPr>
              <a:t>Moudle</a:t>
            </a:r>
            <a:r>
              <a:rPr lang="en-US" altLang="zh-TW" dirty="0">
                <a:solidFill>
                  <a:schemeClr val="bg1"/>
                </a:solidFill>
              </a:rPr>
              <a:t> Types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A38A5-7C4A-4079-B956-8278468F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89" y="2516777"/>
            <a:ext cx="4071063" cy="3660185"/>
          </a:xfrm>
        </p:spPr>
        <p:txBody>
          <a:bodyPr anchor="t">
            <a:normAutofit/>
          </a:bodyPr>
          <a:lstStyle/>
          <a:p>
            <a:r>
              <a:rPr lang="en-US" altLang="zh-TW" sz="2200" dirty="0"/>
              <a:t>Type2</a:t>
            </a:r>
            <a:r>
              <a:rPr lang="zh-TW" altLang="en-US" sz="2200" dirty="0"/>
              <a:t>、</a:t>
            </a:r>
            <a:r>
              <a:rPr lang="en-US" altLang="zh-TW" sz="2200" dirty="0"/>
              <a:t>4</a:t>
            </a:r>
            <a:r>
              <a:rPr lang="zh-TW" altLang="en-US" sz="2200" dirty="0"/>
              <a:t>：</a:t>
            </a:r>
            <a:r>
              <a:rPr lang="en-US" altLang="zh-TW" sz="2200" dirty="0"/>
              <a:t>(8pins)</a:t>
            </a:r>
          </a:p>
          <a:p>
            <a:pPr marL="0" indent="0">
              <a:buNone/>
            </a:pPr>
            <a:r>
              <a:rPr lang="zh-TW" altLang="en-US" sz="2200" dirty="0"/>
              <a:t>直接焊導線上去或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焊一般的針腳上去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C429945-F6C8-4904-8EA0-C597820F1B9E}"/>
              </a:ext>
            </a:extLst>
          </p:cNvPr>
          <p:cNvGrpSpPr/>
          <p:nvPr/>
        </p:nvGrpSpPr>
        <p:grpSpPr>
          <a:xfrm>
            <a:off x="838200" y="3198941"/>
            <a:ext cx="6225379" cy="2295855"/>
            <a:chOff x="841247" y="2516778"/>
            <a:chExt cx="6225379" cy="229585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0468720-963C-4FA7-860A-40D7B125F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r="11595" b="91731"/>
            <a:stretch/>
          </p:blipFill>
          <p:spPr>
            <a:xfrm>
              <a:off x="841247" y="2516778"/>
              <a:ext cx="6163235" cy="302622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378072B1-DF8A-4C52-B450-5F3D216FD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867" r="11595" b="45789"/>
            <a:stretch/>
          </p:blipFill>
          <p:spPr>
            <a:xfrm>
              <a:off x="903391" y="3034781"/>
              <a:ext cx="6163235" cy="78123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B503FFC-4013-461F-899C-403B6AACD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5578" r="11595" b="3077"/>
            <a:stretch/>
          </p:blipFill>
          <p:spPr>
            <a:xfrm>
              <a:off x="903390" y="4031397"/>
              <a:ext cx="6163235" cy="781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54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SPI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mode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F8EC40-CCE7-4493-8A7F-710A81E7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7336"/>
            <a:ext cx="5472021" cy="41591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FA0CA82-D9F6-4E79-BC4C-8372F6B9218B}"/>
              </a:ext>
            </a:extLst>
          </p:cNvPr>
          <p:cNvSpPr/>
          <p:nvPr/>
        </p:nvSpPr>
        <p:spPr>
          <a:xfrm>
            <a:off x="3373515" y="5637320"/>
            <a:ext cx="1642368" cy="7013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33DF4E-4CC1-44E5-B527-F6218E439B60}"/>
              </a:ext>
            </a:extLst>
          </p:cNvPr>
          <p:cNvSpPr/>
          <p:nvPr/>
        </p:nvSpPr>
        <p:spPr>
          <a:xfrm>
            <a:off x="1031290" y="3179685"/>
            <a:ext cx="1720788" cy="7013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https://upload.wikimedia.org/wikipedia/commons/thumb/f/fc/SPI_three_slaves.svg/1024px-SPI_three_slaves.svg.png">
            <a:extLst>
              <a:ext uri="{FF2B5EF4-FFF2-40B4-BE49-F238E27FC236}">
                <a16:creationId xmlns:a16="http://schemas.microsoft.com/office/drawing/2014/main" id="{3CB5806A-9903-4D6F-8A24-74346E20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6" y="4677348"/>
            <a:ext cx="2750043" cy="21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A38A5-7C4A-4079-B956-8278468F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077" y="2576837"/>
            <a:ext cx="5798918" cy="36601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SPI(Serial Peripheral Interface Bus)</a:t>
            </a:r>
          </a:p>
          <a:p>
            <a:r>
              <a:rPr lang="en-US" altLang="zh-TW" sz="2200" dirty="0"/>
              <a:t>SCK</a:t>
            </a:r>
            <a:r>
              <a:rPr lang="zh-TW" altLang="en-US" sz="2200" dirty="0"/>
              <a:t>：串列時脈，由主機發出</a:t>
            </a:r>
            <a:endParaRPr lang="en-US" altLang="zh-TW" sz="2200" dirty="0"/>
          </a:p>
          <a:p>
            <a:r>
              <a:rPr lang="en-US" altLang="zh-TW" sz="2200" dirty="0"/>
              <a:t>MISO</a:t>
            </a:r>
            <a:r>
              <a:rPr lang="zh-TW" altLang="en-US" sz="2200" dirty="0"/>
              <a:t>：主出從入訊號（資料由主機發出）</a:t>
            </a:r>
            <a:endParaRPr lang="en-US" altLang="zh-TW" sz="2200" dirty="0"/>
          </a:p>
          <a:p>
            <a:r>
              <a:rPr lang="en-US" altLang="zh-TW" sz="2200" dirty="0"/>
              <a:t>MOSI</a:t>
            </a:r>
            <a:r>
              <a:rPr lang="zh-TW" altLang="en-US" sz="2200" dirty="0"/>
              <a:t>：主入從出訊號（資料由從機發出）</a:t>
            </a:r>
            <a:endParaRPr lang="en-US" altLang="zh-TW" sz="2200" dirty="0"/>
          </a:p>
          <a:p>
            <a:r>
              <a:rPr lang="en-US" altLang="zh-TW" sz="2200" dirty="0"/>
              <a:t>NSS</a:t>
            </a:r>
            <a:r>
              <a:rPr lang="zh-TW" altLang="en-US" sz="2200" dirty="0"/>
              <a:t>：片選訊號，由主機發出，低電位有效</a:t>
            </a:r>
            <a:endParaRPr lang="en-US" altLang="zh-TW" sz="2200" dirty="0"/>
          </a:p>
          <a:p>
            <a:endParaRPr lang="en-US" altLang="zh-TW" sz="2200" dirty="0"/>
          </a:p>
          <a:p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9531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UART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mode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A38A5-7C4A-4079-B956-8278468F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731" y="2516777"/>
            <a:ext cx="6132755" cy="36601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UART(Universal Asynchronous Receiver/Transmitter)</a:t>
            </a:r>
          </a:p>
          <a:p>
            <a:r>
              <a:rPr lang="en-US" altLang="zh-TW" sz="2200" dirty="0"/>
              <a:t>RX</a:t>
            </a:r>
            <a:r>
              <a:rPr lang="zh-TW" altLang="en-US" sz="2200" dirty="0"/>
              <a:t>：接收器</a:t>
            </a:r>
            <a:endParaRPr lang="en-US" altLang="zh-TW" sz="2200" dirty="0"/>
          </a:p>
          <a:p>
            <a:r>
              <a:rPr lang="en-US" altLang="zh-TW" sz="2200" dirty="0"/>
              <a:t>TX</a:t>
            </a:r>
            <a:r>
              <a:rPr lang="zh-TW" altLang="en-US" sz="2200" dirty="0"/>
              <a:t>：發送器</a:t>
            </a:r>
            <a:endParaRPr lang="en-US" altLang="zh-TW" sz="2200" dirty="0"/>
          </a:p>
          <a:p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(</a:t>
            </a:r>
            <a:r>
              <a:rPr lang="zh-TW" altLang="en-US" sz="2200" dirty="0"/>
              <a:t>只能</a:t>
            </a:r>
            <a:r>
              <a:rPr lang="en-US" altLang="zh-TW" sz="2200" dirty="0"/>
              <a:t>1</a:t>
            </a:r>
            <a:r>
              <a:rPr lang="zh-TW" altLang="en-US" sz="2200" dirty="0"/>
              <a:t>對</a:t>
            </a:r>
            <a:r>
              <a:rPr lang="en-US" altLang="zh-TW" sz="2200" dirty="0"/>
              <a:t>1</a:t>
            </a:r>
            <a:r>
              <a:rPr lang="zh-TW" altLang="en-US" sz="2200" dirty="0"/>
              <a:t>傳輸</a:t>
            </a:r>
            <a:r>
              <a:rPr lang="en-US" altLang="zh-TW" sz="2200" dirty="0"/>
              <a:t>)</a:t>
            </a:r>
          </a:p>
          <a:p>
            <a:r>
              <a:rPr lang="en-US" altLang="zh-TW" sz="2200" dirty="0"/>
              <a:t>BAUD_SELECTION</a:t>
            </a:r>
            <a:r>
              <a:rPr lang="zh-TW" altLang="en-US" sz="2200" dirty="0"/>
              <a:t>：</a:t>
            </a:r>
            <a:endParaRPr lang="en-US" altLang="zh-TW" sz="2200" dirty="0"/>
          </a:p>
          <a:p>
            <a:endParaRPr lang="en-US" altLang="zh-TW" sz="2200" dirty="0"/>
          </a:p>
          <a:p>
            <a:endParaRPr lang="zh-TW" altLang="en-US" sz="2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0803863-E9F1-4CCF-91CB-0133D336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330298"/>
            <a:ext cx="5428272" cy="42479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033DF4E-4CC1-44E5-B527-F6218E439B60}"/>
              </a:ext>
            </a:extLst>
          </p:cNvPr>
          <p:cNvSpPr/>
          <p:nvPr/>
        </p:nvSpPr>
        <p:spPr>
          <a:xfrm>
            <a:off x="1031290" y="3142695"/>
            <a:ext cx="1720788" cy="73832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A0CA82-D9F6-4E79-BC4C-8372F6B9218B}"/>
              </a:ext>
            </a:extLst>
          </p:cNvPr>
          <p:cNvSpPr/>
          <p:nvPr/>
        </p:nvSpPr>
        <p:spPr>
          <a:xfrm>
            <a:off x="3373515" y="5655076"/>
            <a:ext cx="1642368" cy="73684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8A470B5-8EF7-4B3F-BF24-D86DB1E52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425" y="2982052"/>
            <a:ext cx="3652871" cy="10596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EB97CEA-7985-43DC-9966-D18146057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598" y="5220829"/>
            <a:ext cx="4652378" cy="14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UART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mode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E997D8C-4A76-4D5F-AB51-7256BBD2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22" y="2259666"/>
            <a:ext cx="10058305" cy="980684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91C29B27-8AA0-47EE-8DA6-CF2B3B57B53A}"/>
              </a:ext>
            </a:extLst>
          </p:cNvPr>
          <p:cNvGrpSpPr/>
          <p:nvPr/>
        </p:nvGrpSpPr>
        <p:grpSpPr>
          <a:xfrm>
            <a:off x="2300793" y="3253666"/>
            <a:ext cx="1232517" cy="510467"/>
            <a:chOff x="2299317" y="3253666"/>
            <a:chExt cx="1056443" cy="510467"/>
          </a:xfrm>
          <a:solidFill>
            <a:srgbClr val="FFC000"/>
          </a:solidFill>
        </p:grpSpPr>
        <p:sp>
          <p:nvSpPr>
            <p:cNvPr id="5" name="圖說文字: 折線 4">
              <a:extLst>
                <a:ext uri="{FF2B5EF4-FFF2-40B4-BE49-F238E27FC236}">
                  <a16:creationId xmlns:a16="http://schemas.microsoft.com/office/drawing/2014/main" id="{D53A53F8-07ED-4DFC-8BA4-553371E5CA19}"/>
                </a:ext>
              </a:extLst>
            </p:cNvPr>
            <p:cNvSpPr/>
            <p:nvPr/>
          </p:nvSpPr>
          <p:spPr>
            <a:xfrm>
              <a:off x="2299317" y="3253666"/>
              <a:ext cx="1056443" cy="510467"/>
            </a:xfrm>
            <a:prstGeom prst="borderCallout2">
              <a:avLst>
                <a:gd name="adj1" fmla="val 53532"/>
                <a:gd name="adj2" fmla="val -378"/>
                <a:gd name="adj3" fmla="val 53533"/>
                <a:gd name="adj4" fmla="val -45076"/>
                <a:gd name="adj5" fmla="val -23152"/>
                <a:gd name="adj6" fmla="val -6712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1739AD4-A483-4780-8944-2230E6A7C733}"/>
                </a:ext>
              </a:extLst>
            </p:cNvPr>
            <p:cNvSpPr txBox="1"/>
            <p:nvPr/>
          </p:nvSpPr>
          <p:spPr>
            <a:xfrm>
              <a:off x="2344339" y="3324233"/>
              <a:ext cx="9663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起始位元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988529-175A-47CD-B25E-907F91BAFC35}"/>
              </a:ext>
            </a:extLst>
          </p:cNvPr>
          <p:cNvGrpSpPr/>
          <p:nvPr/>
        </p:nvGrpSpPr>
        <p:grpSpPr>
          <a:xfrm>
            <a:off x="6492533" y="3278080"/>
            <a:ext cx="1701556" cy="510467"/>
            <a:chOff x="2299317" y="3253666"/>
            <a:chExt cx="1056443" cy="510467"/>
          </a:xfrm>
          <a:solidFill>
            <a:srgbClr val="FFC000"/>
          </a:solidFill>
        </p:grpSpPr>
        <p:sp>
          <p:nvSpPr>
            <p:cNvPr id="18" name="圖說文字: 折線 17">
              <a:extLst>
                <a:ext uri="{FF2B5EF4-FFF2-40B4-BE49-F238E27FC236}">
                  <a16:creationId xmlns:a16="http://schemas.microsoft.com/office/drawing/2014/main" id="{6781DE20-022A-408C-980E-E1A78CAAF616}"/>
                </a:ext>
              </a:extLst>
            </p:cNvPr>
            <p:cNvSpPr/>
            <p:nvPr/>
          </p:nvSpPr>
          <p:spPr>
            <a:xfrm>
              <a:off x="2299317" y="3253666"/>
              <a:ext cx="1056443" cy="510467"/>
            </a:xfrm>
            <a:prstGeom prst="borderCallout2">
              <a:avLst>
                <a:gd name="adj1" fmla="val 50054"/>
                <a:gd name="adj2" fmla="val 98301"/>
                <a:gd name="adj3" fmla="val 50055"/>
                <a:gd name="adj4" fmla="val 127267"/>
                <a:gd name="adj5" fmla="val -30109"/>
                <a:gd name="adj6" fmla="val 1394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D391B45-60FB-493D-9BE0-CF8A650C7541}"/>
                </a:ext>
              </a:extLst>
            </p:cNvPr>
            <p:cNvSpPr txBox="1"/>
            <p:nvPr/>
          </p:nvSpPr>
          <p:spPr>
            <a:xfrm>
              <a:off x="2344339" y="3324233"/>
              <a:ext cx="9663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同位檢查位元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850B6FC-4194-444A-93E6-F0C1667911EB}"/>
              </a:ext>
            </a:extLst>
          </p:cNvPr>
          <p:cNvGrpSpPr/>
          <p:nvPr/>
        </p:nvGrpSpPr>
        <p:grpSpPr>
          <a:xfrm>
            <a:off x="9027093" y="3278080"/>
            <a:ext cx="1279881" cy="510467"/>
            <a:chOff x="2299317" y="3253666"/>
            <a:chExt cx="1056443" cy="510467"/>
          </a:xfrm>
          <a:solidFill>
            <a:srgbClr val="FFC000"/>
          </a:solidFill>
        </p:grpSpPr>
        <p:sp>
          <p:nvSpPr>
            <p:cNvPr id="21" name="圖說文字: 折線 20">
              <a:extLst>
                <a:ext uri="{FF2B5EF4-FFF2-40B4-BE49-F238E27FC236}">
                  <a16:creationId xmlns:a16="http://schemas.microsoft.com/office/drawing/2014/main" id="{D312374D-D9CC-442A-91A7-6A69027F6C40}"/>
                </a:ext>
              </a:extLst>
            </p:cNvPr>
            <p:cNvSpPr/>
            <p:nvPr/>
          </p:nvSpPr>
          <p:spPr>
            <a:xfrm>
              <a:off x="2299317" y="3253666"/>
              <a:ext cx="1056443" cy="510467"/>
            </a:xfrm>
            <a:prstGeom prst="borderCallout2">
              <a:avLst>
                <a:gd name="adj1" fmla="val 50054"/>
                <a:gd name="adj2" fmla="val 98301"/>
                <a:gd name="adj3" fmla="val 50055"/>
                <a:gd name="adj4" fmla="val 127267"/>
                <a:gd name="adj5" fmla="val -30109"/>
                <a:gd name="adj6" fmla="val 1394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961FE72-2EDF-4E5E-AF24-BD2371C23CE5}"/>
                </a:ext>
              </a:extLst>
            </p:cNvPr>
            <p:cNvSpPr txBox="1"/>
            <p:nvPr/>
          </p:nvSpPr>
          <p:spPr>
            <a:xfrm>
              <a:off x="2344339" y="3324233"/>
              <a:ext cx="9663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停止位元</a:t>
              </a:r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979D924-E2DC-4A73-9B16-70E83D696E68}"/>
              </a:ext>
            </a:extLst>
          </p:cNvPr>
          <p:cNvSpPr txBox="1"/>
          <p:nvPr/>
        </p:nvSpPr>
        <p:spPr>
          <a:xfrm>
            <a:off x="999222" y="4003829"/>
            <a:ext cx="842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en-US" altLang="zh-TW" dirty="0"/>
              <a:t>(1)NSP32m</a:t>
            </a:r>
            <a:r>
              <a:rPr lang="zh-TW" altLang="en-US" dirty="0"/>
              <a:t>通常會自己決定要用</a:t>
            </a:r>
            <a:r>
              <a:rPr lang="en-US" altLang="zh-TW" dirty="0"/>
              <a:t>SPI</a:t>
            </a:r>
            <a:r>
              <a:rPr lang="zh-TW" altLang="en-US" dirty="0"/>
              <a:t>還是</a:t>
            </a:r>
            <a:r>
              <a:rPr lang="en-US" altLang="zh-TW" dirty="0"/>
              <a:t>UART</a:t>
            </a:r>
            <a:r>
              <a:rPr lang="zh-TW" altLang="en-US" dirty="0"/>
              <a:t>模式</a:t>
            </a:r>
            <a:br>
              <a:rPr lang="en-US" altLang="zh-TW" dirty="0"/>
            </a:br>
            <a:r>
              <a:rPr lang="en-US" altLang="zh-TW" dirty="0"/>
              <a:t>(2)</a:t>
            </a:r>
            <a:r>
              <a:rPr lang="zh-TW" altLang="en-US" dirty="0"/>
              <a:t>如果不是使用者想要的模式的話，可以依照下表來決定需要的模式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3DEFC95E-2C67-46D6-A3DB-AA70CFEA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59" y="4909479"/>
            <a:ext cx="740195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Commands &amp; Operations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A38A5-7C4A-4079-B956-8278468F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364" y="3587490"/>
            <a:ext cx="6132755" cy="1859914"/>
          </a:xfrm>
        </p:spPr>
        <p:txBody>
          <a:bodyPr anchor="t">
            <a:normAutofit/>
          </a:bodyPr>
          <a:lstStyle/>
          <a:p>
            <a:r>
              <a:rPr lang="zh-TW" altLang="en-US" sz="2200" dirty="0"/>
              <a:t>建議使用</a:t>
            </a:r>
            <a:r>
              <a:rPr lang="en-US" altLang="zh-TW" sz="2200" dirty="0"/>
              <a:t>SPI</a:t>
            </a:r>
            <a:r>
              <a:rPr lang="zh-TW" altLang="en-US" sz="2200" dirty="0"/>
              <a:t>模式</a:t>
            </a:r>
            <a:endParaRPr lang="en-US" altLang="zh-TW" sz="2200" dirty="0"/>
          </a:p>
          <a:p>
            <a:r>
              <a:rPr lang="zh-TW" altLang="en-US" sz="2200" dirty="0"/>
              <a:t>如果</a:t>
            </a:r>
            <a:r>
              <a:rPr lang="en-US" altLang="zh-TW" sz="2200" dirty="0"/>
              <a:t>MCU</a:t>
            </a:r>
            <a:r>
              <a:rPr lang="zh-TW" altLang="en-US" sz="2200" dirty="0"/>
              <a:t>沒有</a:t>
            </a:r>
            <a:r>
              <a:rPr lang="en-US" altLang="zh-TW" sz="2200" dirty="0"/>
              <a:t>SPI</a:t>
            </a:r>
            <a:r>
              <a:rPr lang="zh-TW" altLang="en-US" sz="2200" dirty="0"/>
              <a:t>介面時才去用</a:t>
            </a:r>
            <a:r>
              <a:rPr lang="en-US" altLang="zh-TW" sz="2200" dirty="0"/>
              <a:t>UART</a:t>
            </a:r>
            <a:r>
              <a:rPr lang="zh-TW" altLang="en-US" sz="2200" dirty="0"/>
              <a:t>模式</a:t>
            </a:r>
            <a:endParaRPr lang="en-US" altLang="zh-TW" sz="2200" dirty="0"/>
          </a:p>
          <a:p>
            <a:r>
              <a:rPr lang="en-US" altLang="zh-TW" sz="2200" dirty="0"/>
              <a:t>Wakeup/Reset</a:t>
            </a:r>
            <a:r>
              <a:rPr lang="zh-TW" altLang="en-US" sz="2200" dirty="0"/>
              <a:t>腳位沒接東西的話不能進入</a:t>
            </a:r>
            <a:r>
              <a:rPr lang="en-US" altLang="zh-TW" sz="2200" dirty="0"/>
              <a:t>Standby mode</a:t>
            </a:r>
          </a:p>
          <a:p>
            <a:endParaRPr lang="zh-TW" altLang="en-US" sz="22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D9E531F-B074-46EF-B703-B48F5AAD6BC6}"/>
              </a:ext>
            </a:extLst>
          </p:cNvPr>
          <p:cNvGrpSpPr/>
          <p:nvPr/>
        </p:nvGrpSpPr>
        <p:grpSpPr>
          <a:xfrm>
            <a:off x="838200" y="2180828"/>
            <a:ext cx="4324599" cy="4677172"/>
            <a:chOff x="838200" y="2180828"/>
            <a:chExt cx="4324599" cy="467717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674D358-613C-4E21-B025-502B923B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80828"/>
              <a:ext cx="4324599" cy="233661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D40522-652C-40B9-97D7-5D517E27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517447"/>
              <a:ext cx="4324599" cy="234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17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Commands &amp; Operations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FCA79E-995F-41D9-A274-E394E20B5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079"/>
          <a:stretch/>
        </p:blipFill>
        <p:spPr>
          <a:xfrm>
            <a:off x="561975" y="2156462"/>
            <a:ext cx="11341052" cy="15721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D6FE901-95FC-4BC4-8A63-AE6E36F3458E}"/>
              </a:ext>
            </a:extLst>
          </p:cNvPr>
          <p:cNvSpPr txBox="1"/>
          <p:nvPr/>
        </p:nvSpPr>
        <p:spPr>
          <a:xfrm>
            <a:off x="838200" y="3858604"/>
            <a:ext cx="10587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CMD_HELLO</a:t>
            </a:r>
            <a:r>
              <a:rPr lang="zh-TW" altLang="en-US" dirty="0"/>
              <a:t>：決定是</a:t>
            </a:r>
            <a:r>
              <a:rPr lang="en-US" altLang="zh-TW" dirty="0"/>
              <a:t>SPI mode</a:t>
            </a:r>
            <a:r>
              <a:rPr lang="zh-TW" altLang="en-US" dirty="0"/>
              <a:t>還是 </a:t>
            </a:r>
            <a:r>
              <a:rPr lang="en-US" altLang="zh-TW" dirty="0"/>
              <a:t>UART mode</a:t>
            </a:r>
          </a:p>
          <a:p>
            <a:r>
              <a:rPr lang="en-US" altLang="zh-TW" dirty="0"/>
              <a:t>CMD_STANDBY</a:t>
            </a:r>
            <a:r>
              <a:rPr lang="zh-TW" altLang="en-US" dirty="0"/>
              <a:t>：讓</a:t>
            </a:r>
            <a:r>
              <a:rPr lang="en-US" altLang="zh-TW" dirty="0"/>
              <a:t>NSP32m</a:t>
            </a:r>
            <a:r>
              <a:rPr lang="zh-TW" altLang="en-US" dirty="0"/>
              <a:t>進入</a:t>
            </a:r>
            <a:r>
              <a:rPr lang="en-US" altLang="zh-TW" dirty="0"/>
              <a:t>Standby mode</a:t>
            </a:r>
          </a:p>
          <a:p>
            <a:r>
              <a:rPr lang="en-US" altLang="zh-TW" dirty="0"/>
              <a:t>CMD_GET SENSOR_ID</a:t>
            </a:r>
            <a:r>
              <a:rPr lang="zh-TW" altLang="en-US" dirty="0"/>
              <a:t>：回傳</a:t>
            </a:r>
            <a:r>
              <a:rPr lang="en-US" altLang="zh-TW" dirty="0"/>
              <a:t>NSP32</a:t>
            </a:r>
            <a:r>
              <a:rPr lang="zh-TW" altLang="en-US" dirty="0"/>
              <a:t>的</a:t>
            </a:r>
            <a:r>
              <a:rPr lang="en-US" altLang="zh-TW" dirty="0"/>
              <a:t>ID</a:t>
            </a:r>
          </a:p>
          <a:p>
            <a:r>
              <a:rPr lang="en-US" altLang="zh-TW" dirty="0"/>
              <a:t>CMD_GET_WAVELENGTH</a:t>
            </a:r>
            <a:r>
              <a:rPr lang="zh-TW" altLang="en-US" dirty="0"/>
              <a:t>：回傳波長範圍，單位</a:t>
            </a:r>
            <a:r>
              <a:rPr lang="en-US" altLang="zh-TW" dirty="0"/>
              <a:t>(nm)</a:t>
            </a:r>
          </a:p>
          <a:p>
            <a:r>
              <a:rPr lang="en-US" altLang="zh-TW" dirty="0"/>
              <a:t>CMD_ACQ_SPECTRUM</a:t>
            </a:r>
            <a:r>
              <a:rPr lang="zh-TW" altLang="en-US" dirty="0"/>
              <a:t>：開始測量光譜數據</a:t>
            </a:r>
            <a:endParaRPr lang="en-US" altLang="zh-TW" dirty="0"/>
          </a:p>
          <a:p>
            <a:r>
              <a:rPr lang="en-US" altLang="zh-TW" dirty="0"/>
              <a:t>CMD_GET_SPECTRUM</a:t>
            </a:r>
            <a:r>
              <a:rPr lang="zh-TW" altLang="en-US" dirty="0"/>
              <a:t>：回傳光譜數據</a:t>
            </a:r>
            <a:endParaRPr lang="en-US" altLang="zh-TW" dirty="0"/>
          </a:p>
          <a:p>
            <a:r>
              <a:rPr lang="en-US" altLang="zh-TW" dirty="0"/>
              <a:t>CMD_ACQ_XYZ</a:t>
            </a:r>
            <a:r>
              <a:rPr lang="zh-TW" altLang="en-US" dirty="0"/>
              <a:t>：開始測量 </a:t>
            </a:r>
            <a:r>
              <a:rPr lang="en-US" altLang="zh-TW" dirty="0">
                <a:highlight>
                  <a:srgbClr val="FFFF00"/>
                </a:highlight>
              </a:rPr>
              <a:t>CIE 1931 XYZ</a:t>
            </a:r>
            <a:r>
              <a:rPr lang="en-US" altLang="zh-TW" dirty="0"/>
              <a:t>(</a:t>
            </a:r>
            <a:r>
              <a:rPr lang="zh-TW" altLang="en-US" dirty="0"/>
              <a:t>一種色彩空間，類似</a:t>
            </a:r>
            <a:r>
              <a:rPr lang="en-US" altLang="zh-TW" dirty="0"/>
              <a:t>RGB)</a:t>
            </a:r>
          </a:p>
          <a:p>
            <a:r>
              <a:rPr lang="en-US" altLang="zh-TW" dirty="0"/>
              <a:t>CMD_GET_XYZ</a:t>
            </a:r>
            <a:r>
              <a:rPr lang="zh-TW" altLang="en-US" dirty="0"/>
              <a:t> ：回傳</a:t>
            </a:r>
            <a:r>
              <a:rPr lang="en-US" altLang="zh-TW" dirty="0"/>
              <a:t>CIE</a:t>
            </a:r>
            <a:r>
              <a:rPr lang="zh-TW" altLang="en-US" dirty="0"/>
              <a:t> </a:t>
            </a:r>
            <a:r>
              <a:rPr lang="en-US" altLang="zh-TW" dirty="0"/>
              <a:t>1931 XYZ</a:t>
            </a:r>
            <a:r>
              <a:rPr lang="zh-TW" altLang="en-US" dirty="0"/>
              <a:t>值</a:t>
            </a:r>
          </a:p>
        </p:txBody>
      </p:sp>
      <p:pic>
        <p:nvPicPr>
          <p:cNvPr id="7170" name="Picture 2" descr="CIE 1931色彩空間- 維基百科，自由的百科全書">
            <a:extLst>
              <a:ext uri="{FF2B5EF4-FFF2-40B4-BE49-F238E27FC236}">
                <a16:creationId xmlns:a16="http://schemas.microsoft.com/office/drawing/2014/main" id="{9D4DE787-BFC5-4527-8634-94453186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53" y="3858604"/>
            <a:ext cx="2660389" cy="28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EC4BF09-088A-4C1C-A4FE-B8B6FF266288}"/>
              </a:ext>
            </a:extLst>
          </p:cNvPr>
          <p:cNvCxnSpPr/>
          <p:nvPr/>
        </p:nvCxnSpPr>
        <p:spPr>
          <a:xfrm flipV="1">
            <a:off x="4731798" y="4714043"/>
            <a:ext cx="3755255" cy="834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9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9895EA4-D462-4B9A-B107-04CBB46AE98C}"/>
              </a:ext>
            </a:extLst>
          </p:cNvPr>
          <p:cNvSpPr/>
          <p:nvPr/>
        </p:nvSpPr>
        <p:spPr>
          <a:xfrm>
            <a:off x="561975" y="371476"/>
            <a:ext cx="11115675" cy="1762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4930DC-52C9-434B-A532-B9A99CD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Commands &amp; Operations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FCA79E-995F-41D9-A274-E394E20B5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1947" r="10314" b="46"/>
          <a:stretch/>
        </p:blipFill>
        <p:spPr>
          <a:xfrm>
            <a:off x="0" y="2347340"/>
            <a:ext cx="7561093" cy="415884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48CD96D-2056-42AC-80F8-7A60C4706F3D}"/>
              </a:ext>
            </a:extLst>
          </p:cNvPr>
          <p:cNvSpPr txBox="1"/>
          <p:nvPr/>
        </p:nvSpPr>
        <p:spPr>
          <a:xfrm>
            <a:off x="7847858" y="4011263"/>
            <a:ext cx="392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將上一頁的指令</a:t>
            </a:r>
            <a:r>
              <a:rPr lang="en-US" altLang="zh-TW" sz="2400" dirty="0"/>
              <a:t>(1)~(7)</a:t>
            </a:r>
            <a:r>
              <a:rPr lang="zh-TW" altLang="en-US" sz="2400" dirty="0"/>
              <a:t>做完一輪會得到像左圖這種結果</a:t>
            </a:r>
          </a:p>
        </p:txBody>
      </p:sp>
    </p:spTree>
    <p:extLst>
      <p:ext uri="{BB962C8B-B14F-4D97-AF65-F5344CB8AC3E}">
        <p14:creationId xmlns:p14="http://schemas.microsoft.com/office/powerpoint/2010/main" val="75142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794</Words>
  <Application>Microsoft Office PowerPoint</Application>
  <PresentationFormat>寬螢幕</PresentationFormat>
  <Paragraphs>92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Wingdings</vt:lpstr>
      <vt:lpstr>Office 佈景主題</vt:lpstr>
      <vt:lpstr>NSP32m</vt:lpstr>
      <vt:lpstr>Moudle Types</vt:lpstr>
      <vt:lpstr>Moudle Types</vt:lpstr>
      <vt:lpstr>SPI mode</vt:lpstr>
      <vt:lpstr>UART mode</vt:lpstr>
      <vt:lpstr>UART mode</vt:lpstr>
      <vt:lpstr>Commands &amp; Operations</vt:lpstr>
      <vt:lpstr>Commands &amp; Operations</vt:lpstr>
      <vt:lpstr>Commands &amp; Operations</vt:lpstr>
      <vt:lpstr>Time diagram</vt:lpstr>
      <vt:lpstr>Time diagram</vt:lpstr>
      <vt:lpstr>Time diagram</vt:lpstr>
      <vt:lpstr>Time diagram</vt:lpstr>
      <vt:lpstr>Time diagram</vt:lpstr>
      <vt:lpstr>Time diagram</vt:lpstr>
      <vt:lpstr>Time diagram</vt:lpstr>
      <vt:lpstr>Time diagram</vt:lpstr>
      <vt:lpstr>Time diagram</vt:lpstr>
      <vt:lpstr>Time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NSP32m</dc:title>
  <dc:creator>廖宏益</dc:creator>
  <cp:lastModifiedBy>廖宏益</cp:lastModifiedBy>
  <cp:revision>19</cp:revision>
  <dcterms:created xsi:type="dcterms:W3CDTF">2022-11-20T12:37:29Z</dcterms:created>
  <dcterms:modified xsi:type="dcterms:W3CDTF">2022-11-20T15:27:46Z</dcterms:modified>
</cp:coreProperties>
</file>