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1.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5.xml" ContentType="application/vnd.openxmlformats-officedocument.theme+xml"/>
  <Override PartName="/ppt/slideLayouts/slideLayout3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660" r:id="rId2"/>
    <p:sldMasterId id="2147483672" r:id="rId3"/>
    <p:sldMasterId id="2147483694" r:id="rId4"/>
    <p:sldMasterId id="2147483697" r:id="rId5"/>
    <p:sldMasterId id="2147483701" r:id="rId6"/>
    <p:sldMasterId id="2147483706" r:id="rId7"/>
    <p:sldMasterId id="2147483709" r:id="rId8"/>
    <p:sldMasterId id="2147483712" r:id="rId9"/>
    <p:sldMasterId id="2147483718" r:id="rId10"/>
    <p:sldMasterId id="2147483724" r:id="rId11"/>
    <p:sldMasterId id="2147483728" r:id="rId12"/>
    <p:sldMasterId id="2147483735" r:id="rId13"/>
    <p:sldMasterId id="2147483738" r:id="rId14"/>
    <p:sldMasterId id="2147483743" r:id="rId15"/>
    <p:sldMasterId id="2147483771" r:id="rId16"/>
  </p:sldMasterIdLst>
  <p:notesMasterIdLst>
    <p:notesMasterId r:id="rId40"/>
  </p:notesMasterIdLst>
  <p:sldIdLst>
    <p:sldId id="259" r:id="rId17"/>
    <p:sldId id="347" r:id="rId18"/>
    <p:sldId id="350" r:id="rId19"/>
    <p:sldId id="353" r:id="rId20"/>
    <p:sldId id="356" r:id="rId21"/>
    <p:sldId id="373" r:id="rId22"/>
    <p:sldId id="363" r:id="rId23"/>
    <p:sldId id="365" r:id="rId24"/>
    <p:sldId id="362" r:id="rId25"/>
    <p:sldId id="349" r:id="rId26"/>
    <p:sldId id="354" r:id="rId27"/>
    <p:sldId id="364" r:id="rId28"/>
    <p:sldId id="355" r:id="rId29"/>
    <p:sldId id="359" r:id="rId30"/>
    <p:sldId id="358" r:id="rId31"/>
    <p:sldId id="357" r:id="rId32"/>
    <p:sldId id="366" r:id="rId33"/>
    <p:sldId id="352" r:id="rId34"/>
    <p:sldId id="372" r:id="rId35"/>
    <p:sldId id="371" r:id="rId36"/>
    <p:sldId id="360" r:id="rId37"/>
    <p:sldId id="367" r:id="rId38"/>
    <p:sldId id="283" r:id="rId39"/>
  </p:sldIdLst>
  <p:sldSz cx="12192000" cy="6858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A8A8"/>
    <a:srgbClr val="0033CC"/>
    <a:srgbClr val="0000FF"/>
    <a:srgbClr val="6F9FBD"/>
    <a:srgbClr val="FDDE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8BA454-84EF-48A8-864C-43C0FF350A13}" v="45" dt="2023-09-04T09:38:46.652"/>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20" autoAdjust="0"/>
    <p:restoredTop sz="89620" autoAdjust="0"/>
  </p:normalViewPr>
  <p:slideViewPr>
    <p:cSldViewPr snapToGrid="0" showGuides="1">
      <p:cViewPr varScale="1">
        <p:scale>
          <a:sx n="86" d="100"/>
          <a:sy n="86" d="100"/>
        </p:scale>
        <p:origin x="636" y="48"/>
      </p:cViewPr>
      <p:guideLst>
        <p:guide orient="horz" pos="2137"/>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microsoft.com/office/2015/10/relationships/revisionInfo" Target="revisionInfo.xml"/><Relationship Id="rId20" Type="http://schemas.openxmlformats.org/officeDocument/2006/relationships/slide" Target="slides/slide4.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雙和醫院 盧柏文醫師" userId="09fa058d16cdb66f" providerId="LiveId" clId="{1F8BA454-84EF-48A8-864C-43C0FF350A13}"/>
    <pc:docChg chg="undo custSel addSld delSld modSld delMainMaster">
      <pc:chgData name="雙和醫院 盧柏文醫師" userId="09fa058d16cdb66f" providerId="LiveId" clId="{1F8BA454-84EF-48A8-864C-43C0FF350A13}" dt="2023-09-04T09:38:46.652" v="253" actId="20577"/>
      <pc:docMkLst>
        <pc:docMk/>
      </pc:docMkLst>
      <pc:sldChg chg="modSp mod">
        <pc:chgData name="雙和醫院 盧柏文醫師" userId="09fa058d16cdb66f" providerId="LiveId" clId="{1F8BA454-84EF-48A8-864C-43C0FF350A13}" dt="2023-09-04T05:39:23.834" v="28" actId="20577"/>
        <pc:sldMkLst>
          <pc:docMk/>
          <pc:sldMk cId="2655515040" sldId="259"/>
        </pc:sldMkLst>
        <pc:spChg chg="mod">
          <ac:chgData name="雙和醫院 盧柏文醫師" userId="09fa058d16cdb66f" providerId="LiveId" clId="{1F8BA454-84EF-48A8-864C-43C0FF350A13}" dt="2023-09-04T05:39:23.834" v="28" actId="20577"/>
          <ac:spMkLst>
            <pc:docMk/>
            <pc:sldMk cId="2655515040" sldId="259"/>
            <ac:spMk id="9" creationId="{00000000-0000-0000-0000-000000000000}"/>
          </ac:spMkLst>
        </pc:spChg>
      </pc:sldChg>
      <pc:sldChg chg="del">
        <pc:chgData name="雙和醫院 盧柏文醫師" userId="09fa058d16cdb66f" providerId="LiveId" clId="{1F8BA454-84EF-48A8-864C-43C0FF350A13}" dt="2023-09-04T05:39:10.909" v="0" actId="47"/>
        <pc:sldMkLst>
          <pc:docMk/>
          <pc:sldMk cId="3897602468" sldId="345"/>
        </pc:sldMkLst>
      </pc:sldChg>
      <pc:sldChg chg="modSp mod">
        <pc:chgData name="雙和醫院 盧柏文醫師" userId="09fa058d16cdb66f" providerId="LiveId" clId="{1F8BA454-84EF-48A8-864C-43C0FF350A13}" dt="2023-09-04T05:39:32.704" v="29" actId="6549"/>
        <pc:sldMkLst>
          <pc:docMk/>
          <pc:sldMk cId="788712866" sldId="347"/>
        </pc:sldMkLst>
        <pc:graphicFrameChg chg="modGraphic">
          <ac:chgData name="雙和醫院 盧柏文醫師" userId="09fa058d16cdb66f" providerId="LiveId" clId="{1F8BA454-84EF-48A8-864C-43C0FF350A13}" dt="2023-09-04T05:39:32.704" v="29" actId="6549"/>
          <ac:graphicFrameMkLst>
            <pc:docMk/>
            <pc:sldMk cId="788712866" sldId="347"/>
            <ac:graphicFrameMk id="6" creationId="{00000000-0000-0000-0000-000000000000}"/>
          </ac:graphicFrameMkLst>
        </pc:graphicFrameChg>
      </pc:sldChg>
      <pc:sldChg chg="addSp modSp">
        <pc:chgData name="雙和醫院 盧柏文醫師" userId="09fa058d16cdb66f" providerId="LiveId" clId="{1F8BA454-84EF-48A8-864C-43C0FF350A13}" dt="2023-09-04T09:36:43.769" v="246" actId="1076"/>
        <pc:sldMkLst>
          <pc:docMk/>
          <pc:sldMk cId="1379493345" sldId="349"/>
        </pc:sldMkLst>
        <pc:spChg chg="add mod">
          <ac:chgData name="雙和醫院 盧柏文醫師" userId="09fa058d16cdb66f" providerId="LiveId" clId="{1F8BA454-84EF-48A8-864C-43C0FF350A13}" dt="2023-09-04T09:36:19.387" v="244"/>
          <ac:spMkLst>
            <pc:docMk/>
            <pc:sldMk cId="1379493345" sldId="349"/>
            <ac:spMk id="3" creationId="{AC95F916-4176-A2FD-F5F1-6DB20A6CDB7A}"/>
          </ac:spMkLst>
        </pc:spChg>
        <pc:spChg chg="add mod">
          <ac:chgData name="雙和醫院 盧柏文醫師" userId="09fa058d16cdb66f" providerId="LiveId" clId="{1F8BA454-84EF-48A8-864C-43C0FF350A13}" dt="2023-09-04T09:36:35.743" v="245"/>
          <ac:spMkLst>
            <pc:docMk/>
            <pc:sldMk cId="1379493345" sldId="349"/>
            <ac:spMk id="5" creationId="{07DA2E76-5DAA-7614-6C5C-8FB434F4F698}"/>
          </ac:spMkLst>
        </pc:spChg>
        <pc:picChg chg="mod">
          <ac:chgData name="雙和醫院 盧柏文醫師" userId="09fa058d16cdb66f" providerId="LiveId" clId="{1F8BA454-84EF-48A8-864C-43C0FF350A13}" dt="2023-09-04T09:36:43.769" v="246" actId="1076"/>
          <ac:picMkLst>
            <pc:docMk/>
            <pc:sldMk cId="1379493345" sldId="349"/>
            <ac:picMk id="2050" creationId="{84EF490F-D429-2BB5-8E80-3CB458765BD5}"/>
          </ac:picMkLst>
        </pc:picChg>
      </pc:sldChg>
      <pc:sldChg chg="addSp delSp modSp new mod">
        <pc:chgData name="雙和醫院 盧柏文醫師" userId="09fa058d16cdb66f" providerId="LiveId" clId="{1F8BA454-84EF-48A8-864C-43C0FF350A13}" dt="2023-09-04T09:38:46.652" v="253" actId="20577"/>
        <pc:sldMkLst>
          <pc:docMk/>
          <pc:sldMk cId="4090247452" sldId="373"/>
        </pc:sldMkLst>
        <pc:spChg chg="del mod">
          <ac:chgData name="雙和醫院 盧柏文醫師" userId="09fa058d16cdb66f" providerId="LiveId" clId="{1F8BA454-84EF-48A8-864C-43C0FF350A13}" dt="2023-09-04T08:51:17.908" v="32" actId="12084"/>
          <ac:spMkLst>
            <pc:docMk/>
            <pc:sldMk cId="4090247452" sldId="373"/>
            <ac:spMk id="3" creationId="{5B152DC5-9802-8971-D633-D8C6BF39664A}"/>
          </ac:spMkLst>
        </pc:spChg>
        <pc:spChg chg="mod">
          <ac:chgData name="雙和醫院 盧柏文醫師" userId="09fa058d16cdb66f" providerId="LiveId" clId="{1F8BA454-84EF-48A8-864C-43C0FF350A13}" dt="2023-09-04T08:52:28.563" v="73" actId="20577"/>
          <ac:spMkLst>
            <pc:docMk/>
            <pc:sldMk cId="4090247452" sldId="373"/>
            <ac:spMk id="4" creationId="{BECB396C-4805-3F1D-8D7F-B6748462F1C4}"/>
          </ac:spMkLst>
        </pc:spChg>
        <pc:spChg chg="add del mod">
          <ac:chgData name="雙和醫院 盧柏文醫師" userId="09fa058d16cdb66f" providerId="LiveId" clId="{1F8BA454-84EF-48A8-864C-43C0FF350A13}" dt="2023-09-04T09:30:56.953" v="198" actId="478"/>
          <ac:spMkLst>
            <pc:docMk/>
            <pc:sldMk cId="4090247452" sldId="373"/>
            <ac:spMk id="7" creationId="{3A709387-A752-EA48-E4D9-21014C51AD64}"/>
          </ac:spMkLst>
        </pc:spChg>
        <pc:spChg chg="add del">
          <ac:chgData name="雙和醫院 盧柏文醫師" userId="09fa058d16cdb66f" providerId="LiveId" clId="{1F8BA454-84EF-48A8-864C-43C0FF350A13}" dt="2023-09-04T09:20:44.185" v="80" actId="22"/>
          <ac:spMkLst>
            <pc:docMk/>
            <pc:sldMk cId="4090247452" sldId="373"/>
            <ac:spMk id="9" creationId="{F03C2FA3-7B67-0230-4537-A97DE3352D34}"/>
          </ac:spMkLst>
        </pc:spChg>
        <pc:spChg chg="add mod">
          <ac:chgData name="雙和醫院 盧柏文醫師" userId="09fa058d16cdb66f" providerId="LiveId" clId="{1F8BA454-84EF-48A8-864C-43C0FF350A13}" dt="2023-09-04T09:35:03.346" v="239" actId="14100"/>
          <ac:spMkLst>
            <pc:docMk/>
            <pc:sldMk cId="4090247452" sldId="373"/>
            <ac:spMk id="11" creationId="{394F5C2E-B509-61A5-E4E9-676C823FCBB1}"/>
          </ac:spMkLst>
        </pc:spChg>
        <pc:spChg chg="add mod">
          <ac:chgData name="雙和醫院 盧柏文醫師" userId="09fa058d16cdb66f" providerId="LiveId" clId="{1F8BA454-84EF-48A8-864C-43C0FF350A13}" dt="2023-09-04T09:35:00.931" v="238" actId="14100"/>
          <ac:spMkLst>
            <pc:docMk/>
            <pc:sldMk cId="4090247452" sldId="373"/>
            <ac:spMk id="13" creationId="{142D7584-DEEC-5F94-C453-0E05E511205E}"/>
          </ac:spMkLst>
        </pc:spChg>
        <pc:spChg chg="add mod">
          <ac:chgData name="雙和醫院 盧柏文醫師" userId="09fa058d16cdb66f" providerId="LiveId" clId="{1F8BA454-84EF-48A8-864C-43C0FF350A13}" dt="2023-09-04T09:34:58.795" v="237" actId="14100"/>
          <ac:spMkLst>
            <pc:docMk/>
            <pc:sldMk cId="4090247452" sldId="373"/>
            <ac:spMk id="14" creationId="{4CC998FA-CED4-5C01-F9D9-020302AB3712}"/>
          </ac:spMkLst>
        </pc:spChg>
        <pc:spChg chg="add mod">
          <ac:chgData name="雙和醫院 盧柏文醫師" userId="09fa058d16cdb66f" providerId="LiveId" clId="{1F8BA454-84EF-48A8-864C-43C0FF350A13}" dt="2023-09-04T09:34:56.481" v="236" actId="14100"/>
          <ac:spMkLst>
            <pc:docMk/>
            <pc:sldMk cId="4090247452" sldId="373"/>
            <ac:spMk id="15" creationId="{C2431B0B-6D94-C635-9BAE-64CB93EA523F}"/>
          </ac:spMkLst>
        </pc:spChg>
        <pc:spChg chg="add mod">
          <ac:chgData name="雙和醫院 盧柏文醫師" userId="09fa058d16cdb66f" providerId="LiveId" clId="{1F8BA454-84EF-48A8-864C-43C0FF350A13}" dt="2023-09-04T09:35:07.054" v="240" actId="14100"/>
          <ac:spMkLst>
            <pc:docMk/>
            <pc:sldMk cId="4090247452" sldId="373"/>
            <ac:spMk id="16" creationId="{F0DD89B5-18BC-46F0-F7B5-0054E218F3BD}"/>
          </ac:spMkLst>
        </pc:spChg>
        <pc:spChg chg="add mod">
          <ac:chgData name="雙和醫院 盧柏文醫師" userId="09fa058d16cdb66f" providerId="LiveId" clId="{1F8BA454-84EF-48A8-864C-43C0FF350A13}" dt="2023-09-04T09:35:09.826" v="241" actId="14100"/>
          <ac:spMkLst>
            <pc:docMk/>
            <pc:sldMk cId="4090247452" sldId="373"/>
            <ac:spMk id="17" creationId="{A98E1CC6-CB6A-F458-1B8D-700233741BB3}"/>
          </ac:spMkLst>
        </pc:spChg>
        <pc:spChg chg="add mod">
          <ac:chgData name="雙和醫院 盧柏文醫師" userId="09fa058d16cdb66f" providerId="LiveId" clId="{1F8BA454-84EF-48A8-864C-43C0FF350A13}" dt="2023-09-04T09:35:13.217" v="242" actId="14100"/>
          <ac:spMkLst>
            <pc:docMk/>
            <pc:sldMk cId="4090247452" sldId="373"/>
            <ac:spMk id="18" creationId="{3ABFAA85-171F-22EB-6D49-5E70B9F4AF1F}"/>
          </ac:spMkLst>
        </pc:spChg>
        <pc:spChg chg="add del mod">
          <ac:chgData name="雙和醫院 盧柏文醫師" userId="09fa058d16cdb66f" providerId="LiveId" clId="{1F8BA454-84EF-48A8-864C-43C0FF350A13}" dt="2023-09-04T09:28:15.755" v="177" actId="478"/>
          <ac:spMkLst>
            <pc:docMk/>
            <pc:sldMk cId="4090247452" sldId="373"/>
            <ac:spMk id="19" creationId="{729484A7-C81B-6C21-BF55-3E5CEF28BEAB}"/>
          </ac:spMkLst>
        </pc:spChg>
        <pc:spChg chg="add mod">
          <ac:chgData name="雙和醫院 盧柏文醫師" userId="09fa058d16cdb66f" providerId="LiveId" clId="{1F8BA454-84EF-48A8-864C-43C0FF350A13}" dt="2023-09-04T09:35:15.479" v="243" actId="14100"/>
          <ac:spMkLst>
            <pc:docMk/>
            <pc:sldMk cId="4090247452" sldId="373"/>
            <ac:spMk id="21" creationId="{C74DBEC6-DF5D-E214-E849-BF8476B64FF3}"/>
          </ac:spMkLst>
        </pc:spChg>
        <pc:spChg chg="add del mod">
          <ac:chgData name="雙和醫院 盧柏文醫師" userId="09fa058d16cdb66f" providerId="LiveId" clId="{1F8BA454-84EF-48A8-864C-43C0FF350A13}" dt="2023-09-04T09:31:45.511" v="228" actId="478"/>
          <ac:spMkLst>
            <pc:docMk/>
            <pc:sldMk cId="4090247452" sldId="373"/>
            <ac:spMk id="23" creationId="{B363EC22-DD6C-2A80-7081-EF98E8850D53}"/>
          </ac:spMkLst>
        </pc:spChg>
        <pc:graphicFrameChg chg="add mod">
          <ac:chgData name="雙和醫院 盧柏文醫師" userId="09fa058d16cdb66f" providerId="LiveId" clId="{1F8BA454-84EF-48A8-864C-43C0FF350A13}" dt="2023-09-04T09:38:46.652" v="253" actId="20577"/>
          <ac:graphicFrameMkLst>
            <pc:docMk/>
            <pc:sldMk cId="4090247452" sldId="373"/>
            <ac:graphicFrameMk id="5" creationId="{4F4811CF-5F05-C3D2-0543-64BA3C690395}"/>
          </ac:graphicFrameMkLst>
        </pc:graphicFrameChg>
      </pc:sldChg>
      <pc:sldMasterChg chg="del delSldLayout">
        <pc:chgData name="雙和醫院 盧柏文醫師" userId="09fa058d16cdb66f" providerId="LiveId" clId="{1F8BA454-84EF-48A8-864C-43C0FF350A13}" dt="2023-09-04T05:39:10.909" v="0" actId="47"/>
        <pc:sldMasterMkLst>
          <pc:docMk/>
          <pc:sldMasterMk cId="3585515790" sldId="2147483746"/>
        </pc:sldMasterMkLst>
        <pc:sldLayoutChg chg="del">
          <pc:chgData name="雙和醫院 盧柏文醫師" userId="09fa058d16cdb66f" providerId="LiveId" clId="{1F8BA454-84EF-48A8-864C-43C0FF350A13}" dt="2023-09-04T05:39:10.909" v="0" actId="47"/>
          <pc:sldLayoutMkLst>
            <pc:docMk/>
            <pc:sldMasterMk cId="3585515790" sldId="2147483746"/>
            <pc:sldLayoutMk cId="129182642" sldId="2147483747"/>
          </pc:sldLayoutMkLst>
        </pc:sldLayoutChg>
        <pc:sldLayoutChg chg="del">
          <pc:chgData name="雙和醫院 盧柏文醫師" userId="09fa058d16cdb66f" providerId="LiveId" clId="{1F8BA454-84EF-48A8-864C-43C0FF350A13}" dt="2023-09-04T05:39:10.909" v="0" actId="47"/>
          <pc:sldLayoutMkLst>
            <pc:docMk/>
            <pc:sldMasterMk cId="3585515790" sldId="2147483746"/>
            <pc:sldLayoutMk cId="1182119763" sldId="2147483748"/>
          </pc:sldLayoutMkLst>
        </pc:sldLayoutChg>
        <pc:sldLayoutChg chg="del">
          <pc:chgData name="雙和醫院 盧柏文醫師" userId="09fa058d16cdb66f" providerId="LiveId" clId="{1F8BA454-84EF-48A8-864C-43C0FF350A13}" dt="2023-09-04T05:39:10.909" v="0" actId="47"/>
          <pc:sldLayoutMkLst>
            <pc:docMk/>
            <pc:sldMasterMk cId="3585515790" sldId="2147483746"/>
            <pc:sldLayoutMk cId="2142592994" sldId="2147483749"/>
          </pc:sldLayoutMkLst>
        </pc:sldLayoutChg>
        <pc:sldLayoutChg chg="del">
          <pc:chgData name="雙和醫院 盧柏文醫師" userId="09fa058d16cdb66f" providerId="LiveId" clId="{1F8BA454-84EF-48A8-864C-43C0FF350A13}" dt="2023-09-04T05:39:10.909" v="0" actId="47"/>
          <pc:sldLayoutMkLst>
            <pc:docMk/>
            <pc:sldMasterMk cId="3585515790" sldId="2147483746"/>
            <pc:sldLayoutMk cId="1750284127" sldId="2147483750"/>
          </pc:sldLayoutMkLst>
        </pc:sldLayoutChg>
        <pc:sldLayoutChg chg="del">
          <pc:chgData name="雙和醫院 盧柏文醫師" userId="09fa058d16cdb66f" providerId="LiveId" clId="{1F8BA454-84EF-48A8-864C-43C0FF350A13}" dt="2023-09-04T05:39:10.909" v="0" actId="47"/>
          <pc:sldLayoutMkLst>
            <pc:docMk/>
            <pc:sldMasterMk cId="3585515790" sldId="2147483746"/>
            <pc:sldLayoutMk cId="2333469705" sldId="2147483751"/>
          </pc:sldLayoutMkLst>
        </pc:sldLayoutChg>
        <pc:sldLayoutChg chg="del">
          <pc:chgData name="雙和醫院 盧柏文醫師" userId="09fa058d16cdb66f" providerId="LiveId" clId="{1F8BA454-84EF-48A8-864C-43C0FF350A13}" dt="2023-09-04T05:39:10.909" v="0" actId="47"/>
          <pc:sldLayoutMkLst>
            <pc:docMk/>
            <pc:sldMasterMk cId="3585515790" sldId="2147483746"/>
            <pc:sldLayoutMk cId="142572288" sldId="2147483752"/>
          </pc:sldLayoutMkLst>
        </pc:sldLayoutChg>
        <pc:sldLayoutChg chg="del">
          <pc:chgData name="雙和醫院 盧柏文醫師" userId="09fa058d16cdb66f" providerId="LiveId" clId="{1F8BA454-84EF-48A8-864C-43C0FF350A13}" dt="2023-09-04T05:39:10.909" v="0" actId="47"/>
          <pc:sldLayoutMkLst>
            <pc:docMk/>
            <pc:sldMasterMk cId="3585515790" sldId="2147483746"/>
            <pc:sldLayoutMk cId="3223609790" sldId="2147483753"/>
          </pc:sldLayoutMkLst>
        </pc:sldLayoutChg>
        <pc:sldLayoutChg chg="del">
          <pc:chgData name="雙和醫院 盧柏文醫師" userId="09fa058d16cdb66f" providerId="LiveId" clId="{1F8BA454-84EF-48A8-864C-43C0FF350A13}" dt="2023-09-04T05:39:10.909" v="0" actId="47"/>
          <pc:sldLayoutMkLst>
            <pc:docMk/>
            <pc:sldMasterMk cId="3585515790" sldId="2147483746"/>
            <pc:sldLayoutMk cId="1650533316" sldId="2147483754"/>
          </pc:sldLayoutMkLst>
        </pc:sldLayoutChg>
        <pc:sldLayoutChg chg="del">
          <pc:chgData name="雙和醫院 盧柏文醫師" userId="09fa058d16cdb66f" providerId="LiveId" clId="{1F8BA454-84EF-48A8-864C-43C0FF350A13}" dt="2023-09-04T05:39:10.909" v="0" actId="47"/>
          <pc:sldLayoutMkLst>
            <pc:docMk/>
            <pc:sldMasterMk cId="3585515790" sldId="2147483746"/>
            <pc:sldLayoutMk cId="1263175749" sldId="2147483755"/>
          </pc:sldLayoutMkLst>
        </pc:sldLayoutChg>
        <pc:sldLayoutChg chg="del">
          <pc:chgData name="雙和醫院 盧柏文醫師" userId="09fa058d16cdb66f" providerId="LiveId" clId="{1F8BA454-84EF-48A8-864C-43C0FF350A13}" dt="2023-09-04T05:39:10.909" v="0" actId="47"/>
          <pc:sldLayoutMkLst>
            <pc:docMk/>
            <pc:sldMasterMk cId="3585515790" sldId="2147483746"/>
            <pc:sldLayoutMk cId="3096875449" sldId="2147483756"/>
          </pc:sldLayoutMkLst>
        </pc:sldLayoutChg>
        <pc:sldLayoutChg chg="del">
          <pc:chgData name="雙和醫院 盧柏文醫師" userId="09fa058d16cdb66f" providerId="LiveId" clId="{1F8BA454-84EF-48A8-864C-43C0FF350A13}" dt="2023-09-04T05:39:10.909" v="0" actId="47"/>
          <pc:sldLayoutMkLst>
            <pc:docMk/>
            <pc:sldMasterMk cId="3585515790" sldId="2147483746"/>
            <pc:sldLayoutMk cId="3533874502" sldId="214748375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90b71508771c963c/&#26700;&#38754;/MWPPG/&#22283;&#23478;&#26032;&#21109;/&#26032;&#22686;%20Microsoft%20Excel%20&#24037;&#20316;&#349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90b71508771c963c/&#26700;&#38754;/MWPPG/&#22283;&#23478;&#26032;&#21109;/&#26032;&#22686;%20Microsoft%20Excel%20&#24037;&#20316;&#349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TW" altLang="en-US"/>
              <a:t>歷次測試血液各項準確度</a:t>
            </a:r>
          </a:p>
        </c:rich>
      </c:tx>
      <c:layout>
        <c:manualLayout>
          <c:xMode val="edge"/>
          <c:yMode val="edge"/>
          <c:x val="0.28286206092409888"/>
          <c:y val="2.833117389648341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tx>
            <c:strRef>
              <c:f>'[新增 Microsoft Excel 工作表.xlsx]工作表1'!$C$1</c:f>
              <c:strCache>
                <c:ptCount val="1"/>
                <c:pt idx="0">
                  <c:v>紅血球計數</c:v>
                </c:pt>
              </c:strCache>
            </c:strRef>
          </c:tx>
          <c:spPr>
            <a:solidFill>
              <a:schemeClr val="accent1"/>
            </a:solidFill>
            <a:ln>
              <a:noFill/>
            </a:ln>
            <a:effectLst/>
          </c:spPr>
          <c:invertIfNegative val="0"/>
          <c:cat>
            <c:strRef>
              <c:f>'[新增 Microsoft Excel 工作表.xlsx]工作表1'!$B$2:$B$9</c:f>
              <c:strCache>
                <c:ptCount val="8"/>
                <c:pt idx="0">
                  <c:v>Test1</c:v>
                </c:pt>
                <c:pt idx="1">
                  <c:v>Test2</c:v>
                </c:pt>
                <c:pt idx="2">
                  <c:v>Test3(M)</c:v>
                </c:pt>
                <c:pt idx="3">
                  <c:v>Test3(F)</c:v>
                </c:pt>
                <c:pt idx="4">
                  <c:v>Test4(M)</c:v>
                </c:pt>
                <c:pt idx="5">
                  <c:v>Test4(F)</c:v>
                </c:pt>
                <c:pt idx="6">
                  <c:v>Test5(M)</c:v>
                </c:pt>
                <c:pt idx="7">
                  <c:v>Test5(F)</c:v>
                </c:pt>
              </c:strCache>
            </c:strRef>
          </c:cat>
          <c:val>
            <c:numRef>
              <c:f>'[新增 Microsoft Excel 工作表.xlsx]工作表1'!$C$2:$C$9</c:f>
              <c:numCache>
                <c:formatCode>0.00%</c:formatCode>
                <c:ptCount val="8"/>
                <c:pt idx="0">
                  <c:v>0.65459999999999996</c:v>
                </c:pt>
                <c:pt idx="1">
                  <c:v>0.55000000000000004</c:v>
                </c:pt>
                <c:pt idx="2">
                  <c:v>0.54020000000000001</c:v>
                </c:pt>
                <c:pt idx="3">
                  <c:v>0.58160000000000001</c:v>
                </c:pt>
                <c:pt idx="4">
                  <c:v>0.50480000000000003</c:v>
                </c:pt>
                <c:pt idx="5">
                  <c:v>0.7661</c:v>
                </c:pt>
                <c:pt idx="6">
                  <c:v>0.58020000000000005</c:v>
                </c:pt>
                <c:pt idx="7">
                  <c:v>0.49690000000000001</c:v>
                </c:pt>
              </c:numCache>
            </c:numRef>
          </c:val>
          <c:extLst>
            <c:ext xmlns:c16="http://schemas.microsoft.com/office/drawing/2014/chart" uri="{C3380CC4-5D6E-409C-BE32-E72D297353CC}">
              <c16:uniqueId val="{00000000-B691-4F1A-A22E-45473D38E9CB}"/>
            </c:ext>
          </c:extLst>
        </c:ser>
        <c:ser>
          <c:idx val="1"/>
          <c:order val="1"/>
          <c:tx>
            <c:strRef>
              <c:f>'[新增 Microsoft Excel 工作表.xlsx]工作表1'!$D$1</c:f>
              <c:strCache>
                <c:ptCount val="1"/>
                <c:pt idx="0">
                  <c:v>GOT</c:v>
                </c:pt>
              </c:strCache>
            </c:strRef>
          </c:tx>
          <c:spPr>
            <a:solidFill>
              <a:schemeClr val="accent2"/>
            </a:solidFill>
            <a:ln>
              <a:noFill/>
            </a:ln>
            <a:effectLst/>
          </c:spPr>
          <c:invertIfNegative val="0"/>
          <c:cat>
            <c:strRef>
              <c:f>'[新增 Microsoft Excel 工作表.xlsx]工作表1'!$B$2:$B$9</c:f>
              <c:strCache>
                <c:ptCount val="8"/>
                <c:pt idx="0">
                  <c:v>Test1</c:v>
                </c:pt>
                <c:pt idx="1">
                  <c:v>Test2</c:v>
                </c:pt>
                <c:pt idx="2">
                  <c:v>Test3(M)</c:v>
                </c:pt>
                <c:pt idx="3">
                  <c:v>Test3(F)</c:v>
                </c:pt>
                <c:pt idx="4">
                  <c:v>Test4(M)</c:v>
                </c:pt>
                <c:pt idx="5">
                  <c:v>Test4(F)</c:v>
                </c:pt>
                <c:pt idx="6">
                  <c:v>Test5(M)</c:v>
                </c:pt>
                <c:pt idx="7">
                  <c:v>Test5(F)</c:v>
                </c:pt>
              </c:strCache>
            </c:strRef>
          </c:cat>
          <c:val>
            <c:numRef>
              <c:f>'[新增 Microsoft Excel 工作表.xlsx]工作表1'!$D$2:$D$9</c:f>
              <c:numCache>
                <c:formatCode>0.00%</c:formatCode>
                <c:ptCount val="8"/>
                <c:pt idx="0">
                  <c:v>0.65810000000000002</c:v>
                </c:pt>
                <c:pt idx="1">
                  <c:v>0.6048</c:v>
                </c:pt>
                <c:pt idx="2">
                  <c:v>0.46789999999999998</c:v>
                </c:pt>
                <c:pt idx="3">
                  <c:v>0.44619999999999999</c:v>
                </c:pt>
                <c:pt idx="4">
                  <c:v>0.52239999999999998</c:v>
                </c:pt>
                <c:pt idx="5">
                  <c:v>0.46760000000000002</c:v>
                </c:pt>
                <c:pt idx="6">
                  <c:v>0.62649999999999995</c:v>
                </c:pt>
                <c:pt idx="7">
                  <c:v>0.87649999999999995</c:v>
                </c:pt>
              </c:numCache>
            </c:numRef>
          </c:val>
          <c:extLst>
            <c:ext xmlns:c16="http://schemas.microsoft.com/office/drawing/2014/chart" uri="{C3380CC4-5D6E-409C-BE32-E72D297353CC}">
              <c16:uniqueId val="{00000001-B691-4F1A-A22E-45473D38E9CB}"/>
            </c:ext>
          </c:extLst>
        </c:ser>
        <c:ser>
          <c:idx val="2"/>
          <c:order val="2"/>
          <c:tx>
            <c:strRef>
              <c:f>'[新增 Microsoft Excel 工作表.xlsx]工作表1'!$E$1</c:f>
              <c:strCache>
                <c:ptCount val="1"/>
                <c:pt idx="0">
                  <c:v>鈉</c:v>
                </c:pt>
              </c:strCache>
            </c:strRef>
          </c:tx>
          <c:spPr>
            <a:solidFill>
              <a:schemeClr val="accent3"/>
            </a:solidFill>
            <a:ln>
              <a:noFill/>
            </a:ln>
            <a:effectLst/>
          </c:spPr>
          <c:invertIfNegative val="0"/>
          <c:cat>
            <c:strRef>
              <c:f>'[新增 Microsoft Excel 工作表.xlsx]工作表1'!$B$2:$B$9</c:f>
              <c:strCache>
                <c:ptCount val="8"/>
                <c:pt idx="0">
                  <c:v>Test1</c:v>
                </c:pt>
                <c:pt idx="1">
                  <c:v>Test2</c:v>
                </c:pt>
                <c:pt idx="2">
                  <c:v>Test3(M)</c:v>
                </c:pt>
                <c:pt idx="3">
                  <c:v>Test3(F)</c:v>
                </c:pt>
                <c:pt idx="4">
                  <c:v>Test4(M)</c:v>
                </c:pt>
                <c:pt idx="5">
                  <c:v>Test4(F)</c:v>
                </c:pt>
                <c:pt idx="6">
                  <c:v>Test5(M)</c:v>
                </c:pt>
                <c:pt idx="7">
                  <c:v>Test5(F)</c:v>
                </c:pt>
              </c:strCache>
            </c:strRef>
          </c:cat>
          <c:val>
            <c:numRef>
              <c:f>'[新增 Microsoft Excel 工作表.xlsx]工作表1'!$E$2:$E$9</c:f>
              <c:numCache>
                <c:formatCode>0.00%</c:formatCode>
                <c:ptCount val="8"/>
                <c:pt idx="0">
                  <c:v>0.64180000000000004</c:v>
                </c:pt>
                <c:pt idx="1">
                  <c:v>0.62270000000000003</c:v>
                </c:pt>
                <c:pt idx="2">
                  <c:v>0.61409999999999998</c:v>
                </c:pt>
                <c:pt idx="3">
                  <c:v>0.68520000000000003</c:v>
                </c:pt>
                <c:pt idx="4">
                  <c:v>0.58169999999999999</c:v>
                </c:pt>
                <c:pt idx="5">
                  <c:v>0.58760000000000001</c:v>
                </c:pt>
                <c:pt idx="6">
                  <c:v>0.76690000000000003</c:v>
                </c:pt>
                <c:pt idx="7">
                  <c:v>0.58330000000000004</c:v>
                </c:pt>
              </c:numCache>
            </c:numRef>
          </c:val>
          <c:extLst>
            <c:ext xmlns:c16="http://schemas.microsoft.com/office/drawing/2014/chart" uri="{C3380CC4-5D6E-409C-BE32-E72D297353CC}">
              <c16:uniqueId val="{00000002-B691-4F1A-A22E-45473D38E9CB}"/>
            </c:ext>
          </c:extLst>
        </c:ser>
        <c:ser>
          <c:idx val="3"/>
          <c:order val="3"/>
          <c:tx>
            <c:strRef>
              <c:f>'[新增 Microsoft Excel 工作表.xlsx]工作表1'!$F$1</c:f>
              <c:strCache>
                <c:ptCount val="1"/>
                <c:pt idx="0">
                  <c:v>血小板計數</c:v>
                </c:pt>
              </c:strCache>
            </c:strRef>
          </c:tx>
          <c:spPr>
            <a:solidFill>
              <a:schemeClr val="accent4"/>
            </a:solidFill>
            <a:ln>
              <a:noFill/>
            </a:ln>
            <a:effectLst/>
          </c:spPr>
          <c:invertIfNegative val="0"/>
          <c:cat>
            <c:strRef>
              <c:f>'[新增 Microsoft Excel 工作表.xlsx]工作表1'!$B$2:$B$9</c:f>
              <c:strCache>
                <c:ptCount val="8"/>
                <c:pt idx="0">
                  <c:v>Test1</c:v>
                </c:pt>
                <c:pt idx="1">
                  <c:v>Test2</c:v>
                </c:pt>
                <c:pt idx="2">
                  <c:v>Test3(M)</c:v>
                </c:pt>
                <c:pt idx="3">
                  <c:v>Test3(F)</c:v>
                </c:pt>
                <c:pt idx="4">
                  <c:v>Test4(M)</c:v>
                </c:pt>
                <c:pt idx="5">
                  <c:v>Test4(F)</c:v>
                </c:pt>
                <c:pt idx="6">
                  <c:v>Test5(M)</c:v>
                </c:pt>
                <c:pt idx="7">
                  <c:v>Test5(F)</c:v>
                </c:pt>
              </c:strCache>
            </c:strRef>
          </c:cat>
          <c:val>
            <c:numRef>
              <c:f>'[新增 Microsoft Excel 工作表.xlsx]工作表1'!$F$2:$F$9</c:f>
              <c:numCache>
                <c:formatCode>0.00%</c:formatCode>
                <c:ptCount val="8"/>
                <c:pt idx="0">
                  <c:v>0.52439999999999998</c:v>
                </c:pt>
                <c:pt idx="1">
                  <c:v>0.64170000000000005</c:v>
                </c:pt>
                <c:pt idx="2">
                  <c:v>0.60419999999999996</c:v>
                </c:pt>
                <c:pt idx="3">
                  <c:v>0.53779999999999994</c:v>
                </c:pt>
                <c:pt idx="4">
                  <c:v>0.53359999999999996</c:v>
                </c:pt>
                <c:pt idx="5">
                  <c:v>0.66759999999999997</c:v>
                </c:pt>
                <c:pt idx="6">
                  <c:v>0.75</c:v>
                </c:pt>
                <c:pt idx="7">
                  <c:v>0.66200000000000003</c:v>
                </c:pt>
              </c:numCache>
            </c:numRef>
          </c:val>
          <c:extLst>
            <c:ext xmlns:c16="http://schemas.microsoft.com/office/drawing/2014/chart" uri="{C3380CC4-5D6E-409C-BE32-E72D297353CC}">
              <c16:uniqueId val="{00000003-B691-4F1A-A22E-45473D38E9CB}"/>
            </c:ext>
          </c:extLst>
        </c:ser>
        <c:ser>
          <c:idx val="4"/>
          <c:order val="4"/>
          <c:tx>
            <c:strRef>
              <c:f>'[新增 Microsoft Excel 工作表.xlsx]工作表1'!$G$1</c:f>
              <c:strCache>
                <c:ptCount val="1"/>
                <c:pt idx="0">
                  <c:v>總蛋白量</c:v>
                </c:pt>
              </c:strCache>
            </c:strRef>
          </c:tx>
          <c:spPr>
            <a:solidFill>
              <a:schemeClr val="accent5"/>
            </a:solidFill>
            <a:ln>
              <a:noFill/>
            </a:ln>
            <a:effectLst/>
          </c:spPr>
          <c:invertIfNegative val="0"/>
          <c:cat>
            <c:strRef>
              <c:f>'[新增 Microsoft Excel 工作表.xlsx]工作表1'!$B$2:$B$9</c:f>
              <c:strCache>
                <c:ptCount val="8"/>
                <c:pt idx="0">
                  <c:v>Test1</c:v>
                </c:pt>
                <c:pt idx="1">
                  <c:v>Test2</c:v>
                </c:pt>
                <c:pt idx="2">
                  <c:v>Test3(M)</c:v>
                </c:pt>
                <c:pt idx="3">
                  <c:v>Test3(F)</c:v>
                </c:pt>
                <c:pt idx="4">
                  <c:v>Test4(M)</c:v>
                </c:pt>
                <c:pt idx="5">
                  <c:v>Test4(F)</c:v>
                </c:pt>
                <c:pt idx="6">
                  <c:v>Test5(M)</c:v>
                </c:pt>
                <c:pt idx="7">
                  <c:v>Test5(F)</c:v>
                </c:pt>
              </c:strCache>
            </c:strRef>
          </c:cat>
          <c:val>
            <c:numRef>
              <c:f>'[新增 Microsoft Excel 工作表.xlsx]工作表1'!$G$2:$G$9</c:f>
              <c:numCache>
                <c:formatCode>0.00%</c:formatCode>
                <c:ptCount val="8"/>
                <c:pt idx="0">
                  <c:v>0.57669999999999999</c:v>
                </c:pt>
                <c:pt idx="1">
                  <c:v>0.53210000000000002</c:v>
                </c:pt>
                <c:pt idx="2">
                  <c:v>0.62560000000000004</c:v>
                </c:pt>
                <c:pt idx="3">
                  <c:v>0.60150000000000003</c:v>
                </c:pt>
                <c:pt idx="4">
                  <c:v>0.55279999999999996</c:v>
                </c:pt>
                <c:pt idx="5">
                  <c:v>0.61839999999999995</c:v>
                </c:pt>
                <c:pt idx="6">
                  <c:v>0.64500000000000002</c:v>
                </c:pt>
                <c:pt idx="7">
                  <c:v>0.54620000000000002</c:v>
                </c:pt>
              </c:numCache>
            </c:numRef>
          </c:val>
          <c:extLst>
            <c:ext xmlns:c16="http://schemas.microsoft.com/office/drawing/2014/chart" uri="{C3380CC4-5D6E-409C-BE32-E72D297353CC}">
              <c16:uniqueId val="{00000004-B691-4F1A-A22E-45473D38E9CB}"/>
            </c:ext>
          </c:extLst>
        </c:ser>
        <c:ser>
          <c:idx val="5"/>
          <c:order val="5"/>
          <c:tx>
            <c:strRef>
              <c:f>'[新增 Microsoft Excel 工作表.xlsx]工作表1'!$H$1</c:f>
              <c:strCache>
                <c:ptCount val="1"/>
                <c:pt idx="0">
                  <c:v>鈣</c:v>
                </c:pt>
              </c:strCache>
            </c:strRef>
          </c:tx>
          <c:spPr>
            <a:solidFill>
              <a:schemeClr val="accent6"/>
            </a:solidFill>
            <a:ln>
              <a:noFill/>
            </a:ln>
            <a:effectLst/>
          </c:spPr>
          <c:invertIfNegative val="0"/>
          <c:cat>
            <c:strRef>
              <c:f>'[新增 Microsoft Excel 工作表.xlsx]工作表1'!$B$2:$B$9</c:f>
              <c:strCache>
                <c:ptCount val="8"/>
                <c:pt idx="0">
                  <c:v>Test1</c:v>
                </c:pt>
                <c:pt idx="1">
                  <c:v>Test2</c:v>
                </c:pt>
                <c:pt idx="2">
                  <c:v>Test3(M)</c:v>
                </c:pt>
                <c:pt idx="3">
                  <c:v>Test3(F)</c:v>
                </c:pt>
                <c:pt idx="4">
                  <c:v>Test4(M)</c:v>
                </c:pt>
                <c:pt idx="5">
                  <c:v>Test4(F)</c:v>
                </c:pt>
                <c:pt idx="6">
                  <c:v>Test5(M)</c:v>
                </c:pt>
                <c:pt idx="7">
                  <c:v>Test5(F)</c:v>
                </c:pt>
              </c:strCache>
            </c:strRef>
          </c:cat>
          <c:val>
            <c:numRef>
              <c:f>'[新增 Microsoft Excel 工作表.xlsx]工作表1'!$H$2:$H$9</c:f>
              <c:numCache>
                <c:formatCode>0.00%</c:formatCode>
                <c:ptCount val="8"/>
                <c:pt idx="0">
                  <c:v>0.7127</c:v>
                </c:pt>
                <c:pt idx="1">
                  <c:v>0.62480000000000002</c:v>
                </c:pt>
                <c:pt idx="2">
                  <c:v>0.64859999999999995</c:v>
                </c:pt>
                <c:pt idx="3">
                  <c:v>0.51390000000000002</c:v>
                </c:pt>
                <c:pt idx="4">
                  <c:v>0.64900000000000002</c:v>
                </c:pt>
                <c:pt idx="5">
                  <c:v>0.57530000000000003</c:v>
                </c:pt>
                <c:pt idx="6">
                  <c:v>0.77459999999999996</c:v>
                </c:pt>
                <c:pt idx="7">
                  <c:v>0.63580000000000003</c:v>
                </c:pt>
              </c:numCache>
            </c:numRef>
          </c:val>
          <c:extLst>
            <c:ext xmlns:c16="http://schemas.microsoft.com/office/drawing/2014/chart" uri="{C3380CC4-5D6E-409C-BE32-E72D297353CC}">
              <c16:uniqueId val="{00000005-B691-4F1A-A22E-45473D38E9CB}"/>
            </c:ext>
          </c:extLst>
        </c:ser>
        <c:ser>
          <c:idx val="6"/>
          <c:order val="6"/>
          <c:tx>
            <c:strRef>
              <c:f>'[新增 Microsoft Excel 工作表.xlsx]工作表1'!$I$1</c:f>
              <c:strCache>
                <c:ptCount val="1"/>
                <c:pt idx="0">
                  <c:v>磷</c:v>
                </c:pt>
              </c:strCache>
            </c:strRef>
          </c:tx>
          <c:spPr>
            <a:solidFill>
              <a:schemeClr val="accent1">
                <a:lumMod val="60000"/>
              </a:schemeClr>
            </a:solidFill>
            <a:ln>
              <a:noFill/>
            </a:ln>
            <a:effectLst/>
          </c:spPr>
          <c:invertIfNegative val="0"/>
          <c:cat>
            <c:strRef>
              <c:f>'[新增 Microsoft Excel 工作表.xlsx]工作表1'!$B$2:$B$9</c:f>
              <c:strCache>
                <c:ptCount val="8"/>
                <c:pt idx="0">
                  <c:v>Test1</c:v>
                </c:pt>
                <c:pt idx="1">
                  <c:v>Test2</c:v>
                </c:pt>
                <c:pt idx="2">
                  <c:v>Test3(M)</c:v>
                </c:pt>
                <c:pt idx="3">
                  <c:v>Test3(F)</c:v>
                </c:pt>
                <c:pt idx="4">
                  <c:v>Test4(M)</c:v>
                </c:pt>
                <c:pt idx="5">
                  <c:v>Test4(F)</c:v>
                </c:pt>
                <c:pt idx="6">
                  <c:v>Test5(M)</c:v>
                </c:pt>
                <c:pt idx="7">
                  <c:v>Test5(F)</c:v>
                </c:pt>
              </c:strCache>
            </c:strRef>
          </c:cat>
          <c:val>
            <c:numRef>
              <c:f>'[新增 Microsoft Excel 工作表.xlsx]工作表1'!$I$2:$I$9</c:f>
              <c:numCache>
                <c:formatCode>0.00%</c:formatCode>
                <c:ptCount val="8"/>
                <c:pt idx="0">
                  <c:v>0.61040000000000005</c:v>
                </c:pt>
                <c:pt idx="1">
                  <c:v>0.67010000000000003</c:v>
                </c:pt>
                <c:pt idx="2">
                  <c:v>0.68630000000000002</c:v>
                </c:pt>
                <c:pt idx="3">
                  <c:v>0.54579999999999995</c:v>
                </c:pt>
                <c:pt idx="4">
                  <c:v>0.77559999999999996</c:v>
                </c:pt>
                <c:pt idx="5">
                  <c:v>0.65529999999999999</c:v>
                </c:pt>
                <c:pt idx="6">
                  <c:v>0.45669999999999999</c:v>
                </c:pt>
                <c:pt idx="7">
                  <c:v>0.68979999999999997</c:v>
                </c:pt>
              </c:numCache>
            </c:numRef>
          </c:val>
          <c:extLst>
            <c:ext xmlns:c16="http://schemas.microsoft.com/office/drawing/2014/chart" uri="{C3380CC4-5D6E-409C-BE32-E72D297353CC}">
              <c16:uniqueId val="{00000006-B691-4F1A-A22E-45473D38E9CB}"/>
            </c:ext>
          </c:extLst>
        </c:ser>
        <c:dLbls>
          <c:showLegendKey val="0"/>
          <c:showVal val="0"/>
          <c:showCatName val="0"/>
          <c:showSerName val="0"/>
          <c:showPercent val="0"/>
          <c:showBubbleSize val="0"/>
        </c:dLbls>
        <c:gapWidth val="219"/>
        <c:axId val="1575854687"/>
        <c:axId val="1505024079"/>
      </c:barChart>
      <c:catAx>
        <c:axId val="157585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505024079"/>
        <c:crosses val="autoZero"/>
        <c:auto val="1"/>
        <c:lblAlgn val="ctr"/>
        <c:lblOffset val="100"/>
        <c:noMultiLvlLbl val="0"/>
      </c:catAx>
      <c:valAx>
        <c:axId val="150502407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5758546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TW" altLang="en-US" sz="1400" b="0" i="0" u="none" strike="noStrike" kern="1200" spc="0" baseline="0">
                <a:solidFill>
                  <a:sysClr val="windowText" lastClr="000000">
                    <a:lumMod val="65000"/>
                    <a:lumOff val="35000"/>
                  </a:sysClr>
                </a:solidFill>
              </a:rPr>
              <a:t>歷次測試血液各項準確度</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tx>
            <c:strRef>
              <c:f>'[新增 Microsoft Excel 工作表.xlsx]工作表1'!$C$1</c:f>
              <c:strCache>
                <c:ptCount val="1"/>
                <c:pt idx="0">
                  <c:v>紅血球計數</c:v>
                </c:pt>
              </c:strCache>
            </c:strRef>
          </c:tx>
          <c:spPr>
            <a:solidFill>
              <a:schemeClr val="accent1"/>
            </a:solidFill>
            <a:ln>
              <a:noFill/>
            </a:ln>
            <a:effectLst/>
          </c:spPr>
          <c:invertIfNegative val="0"/>
          <c:cat>
            <c:strRef>
              <c:f>'[新增 Microsoft Excel 工作表.xlsx]工作表1'!$B$10:$B$13</c:f>
              <c:strCache>
                <c:ptCount val="4"/>
                <c:pt idx="0">
                  <c:v>Test6(M)</c:v>
                </c:pt>
                <c:pt idx="1">
                  <c:v>Test6(F)</c:v>
                </c:pt>
                <c:pt idx="2">
                  <c:v>Test7(M)</c:v>
                </c:pt>
                <c:pt idx="3">
                  <c:v>Test7(F)</c:v>
                </c:pt>
              </c:strCache>
            </c:strRef>
          </c:cat>
          <c:val>
            <c:numRef>
              <c:f>'[新增 Microsoft Excel 工作表.xlsx]工作表1'!$C$10:$C$13</c:f>
              <c:numCache>
                <c:formatCode>0.00%</c:formatCode>
                <c:ptCount val="4"/>
                <c:pt idx="0">
                  <c:v>0.57220000000000004</c:v>
                </c:pt>
                <c:pt idx="1">
                  <c:v>0.53680000000000005</c:v>
                </c:pt>
                <c:pt idx="2">
                  <c:v>0.52869999999999995</c:v>
                </c:pt>
                <c:pt idx="3">
                  <c:v>0.59760000000000002</c:v>
                </c:pt>
              </c:numCache>
            </c:numRef>
          </c:val>
          <c:extLst>
            <c:ext xmlns:c16="http://schemas.microsoft.com/office/drawing/2014/chart" uri="{C3380CC4-5D6E-409C-BE32-E72D297353CC}">
              <c16:uniqueId val="{00000000-E851-4CEA-96FD-CE918B0781A3}"/>
            </c:ext>
          </c:extLst>
        </c:ser>
        <c:ser>
          <c:idx val="1"/>
          <c:order val="1"/>
          <c:tx>
            <c:strRef>
              <c:f>'[新增 Microsoft Excel 工作表.xlsx]工作表1'!$F$1</c:f>
              <c:strCache>
                <c:ptCount val="1"/>
                <c:pt idx="0">
                  <c:v>血小板計數</c:v>
                </c:pt>
              </c:strCache>
            </c:strRef>
          </c:tx>
          <c:spPr>
            <a:solidFill>
              <a:schemeClr val="accent2"/>
            </a:solidFill>
            <a:ln>
              <a:noFill/>
            </a:ln>
            <a:effectLst/>
          </c:spPr>
          <c:invertIfNegative val="0"/>
          <c:cat>
            <c:strRef>
              <c:f>'[新增 Microsoft Excel 工作表.xlsx]工作表1'!$B$10:$B$13</c:f>
              <c:strCache>
                <c:ptCount val="4"/>
                <c:pt idx="0">
                  <c:v>Test6(M)</c:v>
                </c:pt>
                <c:pt idx="1">
                  <c:v>Test6(F)</c:v>
                </c:pt>
                <c:pt idx="2">
                  <c:v>Test7(M)</c:v>
                </c:pt>
                <c:pt idx="3">
                  <c:v>Test7(F)</c:v>
                </c:pt>
              </c:strCache>
            </c:strRef>
          </c:cat>
          <c:val>
            <c:numRef>
              <c:f>'[新增 Microsoft Excel 工作表.xlsx]工作表1'!$F$10:$F$13</c:f>
              <c:numCache>
                <c:formatCode>0.00%</c:formatCode>
                <c:ptCount val="4"/>
                <c:pt idx="0">
                  <c:v>0.30049999999999999</c:v>
                </c:pt>
                <c:pt idx="1">
                  <c:v>0.53180000000000005</c:v>
                </c:pt>
                <c:pt idx="2">
                  <c:v>0.52210000000000001</c:v>
                </c:pt>
                <c:pt idx="3">
                  <c:v>0.30270000000000002</c:v>
                </c:pt>
              </c:numCache>
            </c:numRef>
          </c:val>
          <c:extLst>
            <c:ext xmlns:c16="http://schemas.microsoft.com/office/drawing/2014/chart" uri="{C3380CC4-5D6E-409C-BE32-E72D297353CC}">
              <c16:uniqueId val="{00000001-E851-4CEA-96FD-CE918B0781A3}"/>
            </c:ext>
          </c:extLst>
        </c:ser>
        <c:ser>
          <c:idx val="2"/>
          <c:order val="2"/>
          <c:tx>
            <c:strRef>
              <c:f>'[新增 Microsoft Excel 工作表.xlsx]工作表1'!$J$1</c:f>
              <c:strCache>
                <c:ptCount val="1"/>
                <c:pt idx="0">
                  <c:v>血糖</c:v>
                </c:pt>
              </c:strCache>
            </c:strRef>
          </c:tx>
          <c:spPr>
            <a:solidFill>
              <a:schemeClr val="accent5">
                <a:lumMod val="75000"/>
              </a:schemeClr>
            </a:solidFill>
            <a:ln>
              <a:noFill/>
            </a:ln>
            <a:effectLst/>
          </c:spPr>
          <c:invertIfNegative val="0"/>
          <c:cat>
            <c:strRef>
              <c:f>'[新增 Microsoft Excel 工作表.xlsx]工作表1'!$B$10:$B$13</c:f>
              <c:strCache>
                <c:ptCount val="4"/>
                <c:pt idx="0">
                  <c:v>Test6(M)</c:v>
                </c:pt>
                <c:pt idx="1">
                  <c:v>Test6(F)</c:v>
                </c:pt>
                <c:pt idx="2">
                  <c:v>Test7(M)</c:v>
                </c:pt>
                <c:pt idx="3">
                  <c:v>Test7(F)</c:v>
                </c:pt>
              </c:strCache>
            </c:strRef>
          </c:cat>
          <c:val>
            <c:numRef>
              <c:f>'[新增 Microsoft Excel 工作表.xlsx]工作表1'!$J$10:$J$13</c:f>
              <c:numCache>
                <c:formatCode>0.00%</c:formatCode>
                <c:ptCount val="4"/>
                <c:pt idx="0">
                  <c:v>0.64239999999999997</c:v>
                </c:pt>
                <c:pt idx="1">
                  <c:v>0.82140000000000002</c:v>
                </c:pt>
                <c:pt idx="2">
                  <c:v>0.77829999999999999</c:v>
                </c:pt>
                <c:pt idx="3">
                  <c:v>0.78080000000000005</c:v>
                </c:pt>
              </c:numCache>
            </c:numRef>
          </c:val>
          <c:extLst>
            <c:ext xmlns:c16="http://schemas.microsoft.com/office/drawing/2014/chart" uri="{C3380CC4-5D6E-409C-BE32-E72D297353CC}">
              <c16:uniqueId val="{00000002-E851-4CEA-96FD-CE918B0781A3}"/>
            </c:ext>
          </c:extLst>
        </c:ser>
        <c:ser>
          <c:idx val="3"/>
          <c:order val="3"/>
          <c:tx>
            <c:strRef>
              <c:f>'[新增 Microsoft Excel 工作表.xlsx]工作表1'!$K$1</c:f>
              <c:strCache>
                <c:ptCount val="1"/>
                <c:pt idx="0">
                  <c:v>血色素</c:v>
                </c:pt>
              </c:strCache>
            </c:strRef>
          </c:tx>
          <c:spPr>
            <a:solidFill>
              <a:schemeClr val="accent4"/>
            </a:solidFill>
            <a:ln>
              <a:noFill/>
            </a:ln>
            <a:effectLst/>
          </c:spPr>
          <c:invertIfNegative val="0"/>
          <c:cat>
            <c:strRef>
              <c:f>'[新增 Microsoft Excel 工作表.xlsx]工作表1'!$B$10:$B$13</c:f>
              <c:strCache>
                <c:ptCount val="4"/>
                <c:pt idx="0">
                  <c:v>Test6(M)</c:v>
                </c:pt>
                <c:pt idx="1">
                  <c:v>Test6(F)</c:v>
                </c:pt>
                <c:pt idx="2">
                  <c:v>Test7(M)</c:v>
                </c:pt>
                <c:pt idx="3">
                  <c:v>Test7(F)</c:v>
                </c:pt>
              </c:strCache>
            </c:strRef>
          </c:cat>
          <c:val>
            <c:numRef>
              <c:f>'[新增 Microsoft Excel 工作表.xlsx]工作表1'!$K$10:$K$13</c:f>
              <c:numCache>
                <c:formatCode>General</c:formatCode>
                <c:ptCount val="4"/>
                <c:pt idx="0" formatCode="0.00%">
                  <c:v>0.60940000000000005</c:v>
                </c:pt>
                <c:pt idx="2" formatCode="0.00%">
                  <c:v>0.77170000000000005</c:v>
                </c:pt>
                <c:pt idx="3" formatCode="0.00%">
                  <c:v>0.60150000000000003</c:v>
                </c:pt>
              </c:numCache>
            </c:numRef>
          </c:val>
          <c:extLst>
            <c:ext xmlns:c16="http://schemas.microsoft.com/office/drawing/2014/chart" uri="{C3380CC4-5D6E-409C-BE32-E72D297353CC}">
              <c16:uniqueId val="{00000003-E851-4CEA-96FD-CE918B0781A3}"/>
            </c:ext>
          </c:extLst>
        </c:ser>
        <c:dLbls>
          <c:showLegendKey val="0"/>
          <c:showVal val="0"/>
          <c:showCatName val="0"/>
          <c:showSerName val="0"/>
          <c:showPercent val="0"/>
          <c:showBubbleSize val="0"/>
        </c:dLbls>
        <c:gapWidth val="150"/>
        <c:axId val="1681539263"/>
        <c:axId val="1692771247"/>
      </c:barChart>
      <c:catAx>
        <c:axId val="168153926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692771247"/>
        <c:crosses val="autoZero"/>
        <c:auto val="1"/>
        <c:lblAlgn val="ctr"/>
        <c:lblOffset val="100"/>
        <c:noMultiLvlLbl val="0"/>
      </c:catAx>
      <c:valAx>
        <c:axId val="169277124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681539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8924C3-27CA-450B-A504-1FB777F80AD5}" type="doc">
      <dgm:prSet loTypeId="urn:microsoft.com/office/officeart/2005/8/layout/process1" loCatId="process" qsTypeId="urn:microsoft.com/office/officeart/2005/8/quickstyle/simple1" qsCatId="simple" csTypeId="urn:microsoft.com/office/officeart/2005/8/colors/accent1_2" csCatId="accent1" phldr="1"/>
      <dgm:spPr/>
    </dgm:pt>
    <dgm:pt modelId="{ECF22EF1-ACC6-464E-9CF5-44B5A6E92960}">
      <dgm:prSet phldrT="[文字]" custT="1"/>
      <dgm:spPr/>
      <dgm:t>
        <a:bodyPr/>
        <a:lstStyle/>
        <a:p>
          <a:r>
            <a:rPr lang="zh-TW" altLang="en-US" sz="2400" dirty="0"/>
            <a:t>使用量測裝置</a:t>
          </a:r>
        </a:p>
      </dgm:t>
    </dgm:pt>
    <dgm:pt modelId="{FDEB06E4-A99C-4CAC-BDAF-BD81F244F1D4}" type="parTrans" cxnId="{FD81AB8F-05FE-47D9-B857-20B28059C890}">
      <dgm:prSet/>
      <dgm:spPr/>
      <dgm:t>
        <a:bodyPr/>
        <a:lstStyle/>
        <a:p>
          <a:endParaRPr lang="zh-TW" altLang="en-US"/>
        </a:p>
      </dgm:t>
    </dgm:pt>
    <dgm:pt modelId="{87D21BEE-F460-4267-956B-B4FD6164F63B}" type="sibTrans" cxnId="{FD81AB8F-05FE-47D9-B857-20B28059C890}">
      <dgm:prSet/>
      <dgm:spPr/>
      <dgm:t>
        <a:bodyPr/>
        <a:lstStyle/>
        <a:p>
          <a:endParaRPr lang="zh-TW" altLang="en-US"/>
        </a:p>
      </dgm:t>
    </dgm:pt>
    <dgm:pt modelId="{AB670BDB-076B-4BBE-8B7F-E86B54D3F88F}">
      <dgm:prSet phldrT="[文字]" custT="1"/>
      <dgm:spPr/>
      <dgm:t>
        <a:bodyPr/>
        <a:lstStyle/>
        <a:p>
          <a:r>
            <a:rPr lang="zh-TW" altLang="en-US" sz="2400" dirty="0"/>
            <a:t>繪製全波段光譜</a:t>
          </a:r>
        </a:p>
      </dgm:t>
    </dgm:pt>
    <dgm:pt modelId="{EEA2DE89-4B7A-4EC4-BCBD-D1628E751A1F}" type="parTrans" cxnId="{EC891FC2-658D-4554-8C61-C47FA783D20C}">
      <dgm:prSet/>
      <dgm:spPr/>
      <dgm:t>
        <a:bodyPr/>
        <a:lstStyle/>
        <a:p>
          <a:endParaRPr lang="zh-TW" altLang="en-US"/>
        </a:p>
      </dgm:t>
    </dgm:pt>
    <dgm:pt modelId="{54621153-229A-46B7-A13D-BAFD71270DA7}" type="sibTrans" cxnId="{EC891FC2-658D-4554-8C61-C47FA783D20C}">
      <dgm:prSet/>
      <dgm:spPr/>
      <dgm:t>
        <a:bodyPr/>
        <a:lstStyle/>
        <a:p>
          <a:endParaRPr lang="zh-TW" altLang="en-US"/>
        </a:p>
      </dgm:t>
    </dgm:pt>
    <dgm:pt modelId="{D7C53C3D-451F-4015-B853-E4CA85C7F1D9}">
      <dgm:prSet phldrT="[文字]" custT="1"/>
      <dgm:spPr/>
      <dgm:t>
        <a:bodyPr/>
        <a:lstStyle/>
        <a:p>
          <a:r>
            <a:rPr lang="zh-TW" altLang="en-US" sz="2400" dirty="0"/>
            <a:t>分析及模型訓練</a:t>
          </a:r>
        </a:p>
      </dgm:t>
    </dgm:pt>
    <dgm:pt modelId="{9ED8176C-4799-4E47-8952-0EA04C50A17F}" type="parTrans" cxnId="{FBF5A808-9626-41D7-918B-0CAF0F688B7E}">
      <dgm:prSet/>
      <dgm:spPr/>
      <dgm:t>
        <a:bodyPr/>
        <a:lstStyle/>
        <a:p>
          <a:endParaRPr lang="zh-TW" altLang="en-US"/>
        </a:p>
      </dgm:t>
    </dgm:pt>
    <dgm:pt modelId="{F70C5DE2-5185-442C-BEFD-C830D5D509B7}" type="sibTrans" cxnId="{FBF5A808-9626-41D7-918B-0CAF0F688B7E}">
      <dgm:prSet/>
      <dgm:spPr/>
      <dgm:t>
        <a:bodyPr/>
        <a:lstStyle/>
        <a:p>
          <a:endParaRPr lang="zh-TW" altLang="en-US"/>
        </a:p>
      </dgm:t>
    </dgm:pt>
    <dgm:pt modelId="{DF99EDBD-C241-4A04-BA03-AF9586B2CDCE}" type="pres">
      <dgm:prSet presAssocID="{B78924C3-27CA-450B-A504-1FB777F80AD5}" presName="Name0" presStyleCnt="0">
        <dgm:presLayoutVars>
          <dgm:dir/>
          <dgm:resizeHandles val="exact"/>
        </dgm:presLayoutVars>
      </dgm:prSet>
      <dgm:spPr/>
    </dgm:pt>
    <dgm:pt modelId="{0D9A37AC-D3DD-458C-9716-B7A04C973987}" type="pres">
      <dgm:prSet presAssocID="{ECF22EF1-ACC6-464E-9CF5-44B5A6E92960}" presName="node" presStyleLbl="node1" presStyleIdx="0" presStyleCnt="3">
        <dgm:presLayoutVars>
          <dgm:bulletEnabled val="1"/>
        </dgm:presLayoutVars>
      </dgm:prSet>
      <dgm:spPr/>
    </dgm:pt>
    <dgm:pt modelId="{930ABA75-989C-4B47-99DD-C562FDD10CE9}" type="pres">
      <dgm:prSet presAssocID="{87D21BEE-F460-4267-956B-B4FD6164F63B}" presName="sibTrans" presStyleLbl="sibTrans2D1" presStyleIdx="0" presStyleCnt="2"/>
      <dgm:spPr/>
    </dgm:pt>
    <dgm:pt modelId="{906487BC-899C-4A67-B44B-686477454EFB}" type="pres">
      <dgm:prSet presAssocID="{87D21BEE-F460-4267-956B-B4FD6164F63B}" presName="connectorText" presStyleLbl="sibTrans2D1" presStyleIdx="0" presStyleCnt="2"/>
      <dgm:spPr/>
    </dgm:pt>
    <dgm:pt modelId="{1BD0DB63-C090-4455-BD76-E6313912213A}" type="pres">
      <dgm:prSet presAssocID="{AB670BDB-076B-4BBE-8B7F-E86B54D3F88F}" presName="node" presStyleLbl="node1" presStyleIdx="1" presStyleCnt="3">
        <dgm:presLayoutVars>
          <dgm:bulletEnabled val="1"/>
        </dgm:presLayoutVars>
      </dgm:prSet>
      <dgm:spPr/>
    </dgm:pt>
    <dgm:pt modelId="{CAB27DFB-832A-4A4B-BAC3-6C6333B86F34}" type="pres">
      <dgm:prSet presAssocID="{54621153-229A-46B7-A13D-BAFD71270DA7}" presName="sibTrans" presStyleLbl="sibTrans2D1" presStyleIdx="1" presStyleCnt="2"/>
      <dgm:spPr/>
    </dgm:pt>
    <dgm:pt modelId="{37D8A6AD-A5CF-491B-8E0E-83F112F58631}" type="pres">
      <dgm:prSet presAssocID="{54621153-229A-46B7-A13D-BAFD71270DA7}" presName="connectorText" presStyleLbl="sibTrans2D1" presStyleIdx="1" presStyleCnt="2"/>
      <dgm:spPr/>
    </dgm:pt>
    <dgm:pt modelId="{4D34473D-823F-4D8D-A6B5-62CF84CE6D6E}" type="pres">
      <dgm:prSet presAssocID="{D7C53C3D-451F-4015-B853-E4CA85C7F1D9}" presName="node" presStyleLbl="node1" presStyleIdx="2" presStyleCnt="3">
        <dgm:presLayoutVars>
          <dgm:bulletEnabled val="1"/>
        </dgm:presLayoutVars>
      </dgm:prSet>
      <dgm:spPr/>
    </dgm:pt>
  </dgm:ptLst>
  <dgm:cxnLst>
    <dgm:cxn modelId="{FBF5A808-9626-41D7-918B-0CAF0F688B7E}" srcId="{B78924C3-27CA-450B-A504-1FB777F80AD5}" destId="{D7C53C3D-451F-4015-B853-E4CA85C7F1D9}" srcOrd="2" destOrd="0" parTransId="{9ED8176C-4799-4E47-8952-0EA04C50A17F}" sibTransId="{F70C5DE2-5185-442C-BEFD-C830D5D509B7}"/>
    <dgm:cxn modelId="{45BA2310-A87E-45C7-81E9-6583358A37E4}" type="presOf" srcId="{87D21BEE-F460-4267-956B-B4FD6164F63B}" destId="{906487BC-899C-4A67-B44B-686477454EFB}" srcOrd="1" destOrd="0" presId="urn:microsoft.com/office/officeart/2005/8/layout/process1"/>
    <dgm:cxn modelId="{EBB26850-7406-41E1-BF1A-BE07260551B8}" type="presOf" srcId="{54621153-229A-46B7-A13D-BAFD71270DA7}" destId="{37D8A6AD-A5CF-491B-8E0E-83F112F58631}" srcOrd="1" destOrd="0" presId="urn:microsoft.com/office/officeart/2005/8/layout/process1"/>
    <dgm:cxn modelId="{6763EE74-5034-4EAA-8D64-39479827D883}" type="presOf" srcId="{AB670BDB-076B-4BBE-8B7F-E86B54D3F88F}" destId="{1BD0DB63-C090-4455-BD76-E6313912213A}" srcOrd="0" destOrd="0" presId="urn:microsoft.com/office/officeart/2005/8/layout/process1"/>
    <dgm:cxn modelId="{A8277157-B7CC-40C7-A95A-E6BBBECC3AAF}" type="presOf" srcId="{ECF22EF1-ACC6-464E-9CF5-44B5A6E92960}" destId="{0D9A37AC-D3DD-458C-9716-B7A04C973987}" srcOrd="0" destOrd="0" presId="urn:microsoft.com/office/officeart/2005/8/layout/process1"/>
    <dgm:cxn modelId="{C70D4B8A-B818-4027-A85C-D70588ED51A0}" type="presOf" srcId="{D7C53C3D-451F-4015-B853-E4CA85C7F1D9}" destId="{4D34473D-823F-4D8D-A6B5-62CF84CE6D6E}" srcOrd="0" destOrd="0" presId="urn:microsoft.com/office/officeart/2005/8/layout/process1"/>
    <dgm:cxn modelId="{43A2C38A-0656-4B2A-B751-F5B8F39C7D26}" type="presOf" srcId="{B78924C3-27CA-450B-A504-1FB777F80AD5}" destId="{DF99EDBD-C241-4A04-BA03-AF9586B2CDCE}" srcOrd="0" destOrd="0" presId="urn:microsoft.com/office/officeart/2005/8/layout/process1"/>
    <dgm:cxn modelId="{FD81AB8F-05FE-47D9-B857-20B28059C890}" srcId="{B78924C3-27CA-450B-A504-1FB777F80AD5}" destId="{ECF22EF1-ACC6-464E-9CF5-44B5A6E92960}" srcOrd="0" destOrd="0" parTransId="{FDEB06E4-A99C-4CAC-BDAF-BD81F244F1D4}" sibTransId="{87D21BEE-F460-4267-956B-B4FD6164F63B}"/>
    <dgm:cxn modelId="{4EDC9697-136B-4151-B666-4019420EB297}" type="presOf" srcId="{87D21BEE-F460-4267-956B-B4FD6164F63B}" destId="{930ABA75-989C-4B47-99DD-C562FDD10CE9}" srcOrd="0" destOrd="0" presId="urn:microsoft.com/office/officeart/2005/8/layout/process1"/>
    <dgm:cxn modelId="{577EBBA4-1356-4EB2-91C0-2FD2AD0626B4}" type="presOf" srcId="{54621153-229A-46B7-A13D-BAFD71270DA7}" destId="{CAB27DFB-832A-4A4B-BAC3-6C6333B86F34}" srcOrd="0" destOrd="0" presId="urn:microsoft.com/office/officeart/2005/8/layout/process1"/>
    <dgm:cxn modelId="{EC891FC2-658D-4554-8C61-C47FA783D20C}" srcId="{B78924C3-27CA-450B-A504-1FB777F80AD5}" destId="{AB670BDB-076B-4BBE-8B7F-E86B54D3F88F}" srcOrd="1" destOrd="0" parTransId="{EEA2DE89-4B7A-4EC4-BCBD-D1628E751A1F}" sibTransId="{54621153-229A-46B7-A13D-BAFD71270DA7}"/>
    <dgm:cxn modelId="{F312CFC2-2A93-4F3C-A7E1-17EF24A52F36}" type="presParOf" srcId="{DF99EDBD-C241-4A04-BA03-AF9586B2CDCE}" destId="{0D9A37AC-D3DD-458C-9716-B7A04C973987}" srcOrd="0" destOrd="0" presId="urn:microsoft.com/office/officeart/2005/8/layout/process1"/>
    <dgm:cxn modelId="{39FA59FE-A76A-4866-9748-8068B1BD6EA6}" type="presParOf" srcId="{DF99EDBD-C241-4A04-BA03-AF9586B2CDCE}" destId="{930ABA75-989C-4B47-99DD-C562FDD10CE9}" srcOrd="1" destOrd="0" presId="urn:microsoft.com/office/officeart/2005/8/layout/process1"/>
    <dgm:cxn modelId="{3F4492F1-D74D-439F-9952-3C15D9E98124}" type="presParOf" srcId="{930ABA75-989C-4B47-99DD-C562FDD10CE9}" destId="{906487BC-899C-4A67-B44B-686477454EFB}" srcOrd="0" destOrd="0" presId="urn:microsoft.com/office/officeart/2005/8/layout/process1"/>
    <dgm:cxn modelId="{101E4592-6436-4A8D-8CFA-B06EFEE08908}" type="presParOf" srcId="{DF99EDBD-C241-4A04-BA03-AF9586B2CDCE}" destId="{1BD0DB63-C090-4455-BD76-E6313912213A}" srcOrd="2" destOrd="0" presId="urn:microsoft.com/office/officeart/2005/8/layout/process1"/>
    <dgm:cxn modelId="{3D377264-9573-497D-A273-A1F957949F44}" type="presParOf" srcId="{DF99EDBD-C241-4A04-BA03-AF9586B2CDCE}" destId="{CAB27DFB-832A-4A4B-BAC3-6C6333B86F34}" srcOrd="3" destOrd="0" presId="urn:microsoft.com/office/officeart/2005/8/layout/process1"/>
    <dgm:cxn modelId="{29A2E69B-3691-4D14-90B2-16153E1AC5DD}" type="presParOf" srcId="{CAB27DFB-832A-4A4B-BAC3-6C6333B86F34}" destId="{37D8A6AD-A5CF-491B-8E0E-83F112F58631}" srcOrd="0" destOrd="0" presId="urn:microsoft.com/office/officeart/2005/8/layout/process1"/>
    <dgm:cxn modelId="{1B49E80D-3906-4C1E-B3C6-E06E0EE42E1D}" type="presParOf" srcId="{DF99EDBD-C241-4A04-BA03-AF9586B2CDCE}" destId="{4D34473D-823F-4D8D-A6B5-62CF84CE6D6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350E14-73F2-4105-BBEC-C38E249D9D0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7F3BDF80-4517-43FE-B03A-FD934D1785DF}">
      <dgm:prSet custT="1"/>
      <dgm:spPr/>
      <dgm:t>
        <a:bodyPr/>
        <a:lstStyle/>
        <a:p>
          <a:r>
            <a:rPr lang="zh-TW" altLang="en-US" sz="2400" b="1" dirty="0">
              <a:latin typeface="+mj-ea"/>
              <a:ea typeface="+mj-ea"/>
            </a:rPr>
            <a:t>血色素</a:t>
          </a:r>
        </a:p>
      </dgm:t>
    </dgm:pt>
    <dgm:pt modelId="{F6F7AF65-258F-467A-8C09-7C08242439A0}" type="parTrans" cxnId="{2C3F2CDC-8A27-46A4-B80A-9FBCFE87D3D0}">
      <dgm:prSet/>
      <dgm:spPr/>
      <dgm:t>
        <a:bodyPr/>
        <a:lstStyle/>
        <a:p>
          <a:endParaRPr lang="zh-TW" altLang="en-US"/>
        </a:p>
      </dgm:t>
    </dgm:pt>
    <dgm:pt modelId="{E86787BB-49F9-4DF7-A419-011D67E8D9AA}" type="sibTrans" cxnId="{2C3F2CDC-8A27-46A4-B80A-9FBCFE87D3D0}">
      <dgm:prSet/>
      <dgm:spPr/>
      <dgm:t>
        <a:bodyPr/>
        <a:lstStyle/>
        <a:p>
          <a:endParaRPr lang="zh-TW" altLang="en-US"/>
        </a:p>
      </dgm:t>
    </dgm:pt>
    <dgm:pt modelId="{CFE05918-4555-4F0E-9C62-030AE39EAA82}">
      <dgm:prSet custT="1"/>
      <dgm:spPr/>
      <dgm:t>
        <a:bodyPr/>
        <a:lstStyle/>
        <a:p>
          <a:r>
            <a:rPr lang="en-US" sz="2400" b="1" i="0">
              <a:latin typeface="+mj-ea"/>
              <a:ea typeface="+mj-ea"/>
            </a:rPr>
            <a:t>GOT</a:t>
          </a:r>
          <a:endParaRPr lang="zh-TW" sz="2400" b="1">
            <a:latin typeface="+mj-ea"/>
            <a:ea typeface="+mj-ea"/>
          </a:endParaRPr>
        </a:p>
      </dgm:t>
    </dgm:pt>
    <dgm:pt modelId="{A820675A-A9D5-4787-9C57-22DB46FF15D5}" type="parTrans" cxnId="{D1DCDB87-AFDD-4EEA-BAB4-CDC50E3B80CC}">
      <dgm:prSet/>
      <dgm:spPr/>
      <dgm:t>
        <a:bodyPr/>
        <a:lstStyle/>
        <a:p>
          <a:endParaRPr lang="zh-TW" altLang="en-US"/>
        </a:p>
      </dgm:t>
    </dgm:pt>
    <dgm:pt modelId="{607C688E-3C9D-4505-87AF-28F4C88EBD13}" type="sibTrans" cxnId="{D1DCDB87-AFDD-4EEA-BAB4-CDC50E3B80CC}">
      <dgm:prSet/>
      <dgm:spPr/>
      <dgm:t>
        <a:bodyPr/>
        <a:lstStyle/>
        <a:p>
          <a:endParaRPr lang="zh-TW" altLang="en-US"/>
        </a:p>
      </dgm:t>
    </dgm:pt>
    <dgm:pt modelId="{21D9E14D-4EF4-4874-ADEC-9ED37CF9855C}">
      <dgm:prSet custT="1"/>
      <dgm:spPr/>
      <dgm:t>
        <a:bodyPr/>
        <a:lstStyle/>
        <a:p>
          <a:r>
            <a:rPr lang="zh-TW" altLang="en-US" sz="2400" b="1" i="0" dirty="0">
              <a:latin typeface="+mj-ea"/>
              <a:ea typeface="+mj-ea"/>
            </a:rPr>
            <a:t>鈉、鉀</a:t>
          </a:r>
          <a:endParaRPr lang="zh-TW" altLang="en-US" sz="2400" b="1" dirty="0">
            <a:latin typeface="+mj-ea"/>
            <a:ea typeface="+mj-ea"/>
          </a:endParaRPr>
        </a:p>
      </dgm:t>
    </dgm:pt>
    <dgm:pt modelId="{0C7C8404-5B73-47D3-B531-0AE04EA03559}" type="parTrans" cxnId="{1FB3C8F5-934D-4516-BD5C-B07304978F98}">
      <dgm:prSet/>
      <dgm:spPr/>
      <dgm:t>
        <a:bodyPr/>
        <a:lstStyle/>
        <a:p>
          <a:endParaRPr lang="zh-TW" altLang="en-US"/>
        </a:p>
      </dgm:t>
    </dgm:pt>
    <dgm:pt modelId="{9185E6BC-D0CB-491E-8B0B-B33150126178}" type="sibTrans" cxnId="{1FB3C8F5-934D-4516-BD5C-B07304978F98}">
      <dgm:prSet/>
      <dgm:spPr/>
      <dgm:t>
        <a:bodyPr/>
        <a:lstStyle/>
        <a:p>
          <a:endParaRPr lang="zh-TW" altLang="en-US"/>
        </a:p>
      </dgm:t>
    </dgm:pt>
    <dgm:pt modelId="{717B6D81-D5D5-4E35-AD5B-7F88329958F6}">
      <dgm:prSet custT="1"/>
      <dgm:spPr/>
      <dgm:t>
        <a:bodyPr/>
        <a:lstStyle/>
        <a:p>
          <a:r>
            <a:rPr lang="zh-TW" altLang="en-US" sz="2400" b="1" i="0" dirty="0">
              <a:latin typeface="+mj-ea"/>
              <a:ea typeface="+mj-ea"/>
            </a:rPr>
            <a:t>血小板計數</a:t>
          </a:r>
          <a:endParaRPr lang="zh-TW" altLang="en-US" sz="2400" b="1" dirty="0">
            <a:latin typeface="+mj-ea"/>
            <a:ea typeface="+mj-ea"/>
          </a:endParaRPr>
        </a:p>
      </dgm:t>
    </dgm:pt>
    <dgm:pt modelId="{BAFB4692-B1CD-4BD9-B618-ECE749B2B49A}" type="parTrans" cxnId="{2FA911ED-E778-4A94-8294-3E16E42AB7D5}">
      <dgm:prSet/>
      <dgm:spPr/>
      <dgm:t>
        <a:bodyPr/>
        <a:lstStyle/>
        <a:p>
          <a:endParaRPr lang="zh-TW" altLang="en-US"/>
        </a:p>
      </dgm:t>
    </dgm:pt>
    <dgm:pt modelId="{9DD617AF-BDBC-446C-95F8-FFA290E3461F}" type="sibTrans" cxnId="{2FA911ED-E778-4A94-8294-3E16E42AB7D5}">
      <dgm:prSet/>
      <dgm:spPr/>
      <dgm:t>
        <a:bodyPr/>
        <a:lstStyle/>
        <a:p>
          <a:endParaRPr lang="zh-TW" altLang="en-US"/>
        </a:p>
      </dgm:t>
    </dgm:pt>
    <dgm:pt modelId="{7D1662C7-FBB9-4BC1-A8F7-2C98BDDB6165}">
      <dgm:prSet custT="1"/>
      <dgm:spPr/>
      <dgm:t>
        <a:bodyPr/>
        <a:lstStyle/>
        <a:p>
          <a:r>
            <a:rPr lang="zh-TW" altLang="en-US" sz="2400" b="1" i="0" dirty="0">
              <a:latin typeface="+mj-ea"/>
              <a:ea typeface="+mj-ea"/>
            </a:rPr>
            <a:t>總蛋白量</a:t>
          </a:r>
          <a:endParaRPr lang="zh-TW" altLang="en-US" sz="2400" b="1" dirty="0">
            <a:latin typeface="+mj-ea"/>
            <a:ea typeface="+mj-ea"/>
          </a:endParaRPr>
        </a:p>
      </dgm:t>
    </dgm:pt>
    <dgm:pt modelId="{DF3B9AE6-C038-48AA-A071-3F87158AA741}" type="parTrans" cxnId="{D738FF0B-9D74-4FC2-AE10-38E58DC5FE36}">
      <dgm:prSet/>
      <dgm:spPr/>
      <dgm:t>
        <a:bodyPr/>
        <a:lstStyle/>
        <a:p>
          <a:endParaRPr lang="zh-TW" altLang="en-US"/>
        </a:p>
      </dgm:t>
    </dgm:pt>
    <dgm:pt modelId="{19E57AA4-D3ED-45D2-85E0-DF9774C2932C}" type="sibTrans" cxnId="{D738FF0B-9D74-4FC2-AE10-38E58DC5FE36}">
      <dgm:prSet/>
      <dgm:spPr/>
      <dgm:t>
        <a:bodyPr/>
        <a:lstStyle/>
        <a:p>
          <a:endParaRPr lang="zh-TW" altLang="en-US"/>
        </a:p>
      </dgm:t>
    </dgm:pt>
    <dgm:pt modelId="{DB921FD2-BF41-4FCF-B4BE-54389B6F886D}">
      <dgm:prSet custT="1"/>
      <dgm:spPr/>
      <dgm:t>
        <a:bodyPr/>
        <a:lstStyle/>
        <a:p>
          <a:r>
            <a:rPr lang="zh-TW" altLang="en-US" sz="2400" b="1" i="0">
              <a:latin typeface="+mj-ea"/>
              <a:ea typeface="+mj-ea"/>
            </a:rPr>
            <a:t>鈣</a:t>
          </a:r>
          <a:endParaRPr lang="zh-TW" altLang="en-US" sz="2400" b="1">
            <a:latin typeface="+mj-ea"/>
            <a:ea typeface="+mj-ea"/>
          </a:endParaRPr>
        </a:p>
      </dgm:t>
    </dgm:pt>
    <dgm:pt modelId="{E219D1F8-CC79-48CA-AF03-83B6B7E089B3}" type="parTrans" cxnId="{2D57EBED-A987-461A-9871-AE7C652BD5A7}">
      <dgm:prSet/>
      <dgm:spPr/>
      <dgm:t>
        <a:bodyPr/>
        <a:lstStyle/>
        <a:p>
          <a:endParaRPr lang="zh-TW" altLang="en-US"/>
        </a:p>
      </dgm:t>
    </dgm:pt>
    <dgm:pt modelId="{B7A3A1A6-0436-4E48-84ED-2DD7C3BCFB01}" type="sibTrans" cxnId="{2D57EBED-A987-461A-9871-AE7C652BD5A7}">
      <dgm:prSet/>
      <dgm:spPr/>
      <dgm:t>
        <a:bodyPr/>
        <a:lstStyle/>
        <a:p>
          <a:endParaRPr lang="zh-TW" altLang="en-US"/>
        </a:p>
      </dgm:t>
    </dgm:pt>
    <dgm:pt modelId="{C52DE296-DDDB-4A03-B8FD-B6E4CF38E64C}">
      <dgm:prSet custT="1"/>
      <dgm:spPr/>
      <dgm:t>
        <a:bodyPr/>
        <a:lstStyle/>
        <a:p>
          <a:r>
            <a:rPr lang="zh-TW" altLang="en-US" sz="2400" b="1" i="0" dirty="0">
              <a:latin typeface="+mj-ea"/>
              <a:ea typeface="+mj-ea"/>
            </a:rPr>
            <a:t>磷</a:t>
          </a:r>
          <a:endParaRPr lang="zh-TW" altLang="en-US" sz="2400" b="1" dirty="0">
            <a:latin typeface="+mj-ea"/>
            <a:ea typeface="+mj-ea"/>
          </a:endParaRPr>
        </a:p>
      </dgm:t>
    </dgm:pt>
    <dgm:pt modelId="{E7FA85AE-8434-4C66-8730-37D652C35C9D}" type="parTrans" cxnId="{E8EE6F1C-28A5-4F5C-B50B-71CD54F22175}">
      <dgm:prSet/>
      <dgm:spPr/>
      <dgm:t>
        <a:bodyPr/>
        <a:lstStyle/>
        <a:p>
          <a:endParaRPr lang="zh-TW" altLang="en-US"/>
        </a:p>
      </dgm:t>
    </dgm:pt>
    <dgm:pt modelId="{2701D5BA-7AD6-4399-A430-245DC6C323E9}" type="sibTrans" cxnId="{E8EE6F1C-28A5-4F5C-B50B-71CD54F22175}">
      <dgm:prSet/>
      <dgm:spPr/>
      <dgm:t>
        <a:bodyPr/>
        <a:lstStyle/>
        <a:p>
          <a:endParaRPr lang="zh-TW" altLang="en-US"/>
        </a:p>
      </dgm:t>
    </dgm:pt>
    <dgm:pt modelId="{F1D116D8-6472-4DBD-85AD-62BA1AC1F401}">
      <dgm:prSet custT="1"/>
      <dgm:spPr/>
      <dgm:t>
        <a:bodyPr/>
        <a:lstStyle/>
        <a:p>
          <a:r>
            <a:rPr lang="zh-TW" altLang="en-US" sz="2400" b="1" i="0" dirty="0">
              <a:latin typeface="+mj-ea"/>
              <a:ea typeface="+mj-ea"/>
            </a:rPr>
            <a:t>血糖</a:t>
          </a:r>
          <a:endParaRPr lang="zh-TW" altLang="en-US" sz="2400" b="1" dirty="0">
            <a:latin typeface="+mj-ea"/>
            <a:ea typeface="+mj-ea"/>
          </a:endParaRPr>
        </a:p>
      </dgm:t>
    </dgm:pt>
    <dgm:pt modelId="{B4D84114-A7A0-48C1-A05D-C256AB20320F}" type="parTrans" cxnId="{9D3879C9-C376-45F5-A2E9-990E7FDF9CA8}">
      <dgm:prSet/>
      <dgm:spPr/>
      <dgm:t>
        <a:bodyPr/>
        <a:lstStyle/>
        <a:p>
          <a:endParaRPr lang="zh-TW" altLang="en-US"/>
        </a:p>
      </dgm:t>
    </dgm:pt>
    <dgm:pt modelId="{F6BA0035-B887-46E2-B38B-9377632C078A}" type="sibTrans" cxnId="{9D3879C9-C376-45F5-A2E9-990E7FDF9CA8}">
      <dgm:prSet/>
      <dgm:spPr/>
      <dgm:t>
        <a:bodyPr/>
        <a:lstStyle/>
        <a:p>
          <a:endParaRPr lang="zh-TW" altLang="en-US"/>
        </a:p>
      </dgm:t>
    </dgm:pt>
    <dgm:pt modelId="{98F91DFF-74C4-46B5-871A-902CCFA04ACF}" type="pres">
      <dgm:prSet presAssocID="{56350E14-73F2-4105-BBEC-C38E249D9D0B}" presName="Name0" presStyleCnt="0">
        <dgm:presLayoutVars>
          <dgm:dir/>
          <dgm:animLvl val="lvl"/>
          <dgm:resizeHandles val="exact"/>
        </dgm:presLayoutVars>
      </dgm:prSet>
      <dgm:spPr/>
    </dgm:pt>
    <dgm:pt modelId="{1B4D089F-7D30-41D3-B378-1C470591EB39}" type="pres">
      <dgm:prSet presAssocID="{7F3BDF80-4517-43FE-B03A-FD934D1785DF}" presName="linNode" presStyleCnt="0"/>
      <dgm:spPr/>
    </dgm:pt>
    <dgm:pt modelId="{9C6A73CA-859B-42F4-BF16-A9D115EA4698}" type="pres">
      <dgm:prSet presAssocID="{7F3BDF80-4517-43FE-B03A-FD934D1785DF}" presName="parentText" presStyleLbl="node1" presStyleIdx="0" presStyleCnt="8">
        <dgm:presLayoutVars>
          <dgm:chMax val="1"/>
          <dgm:bulletEnabled val="1"/>
        </dgm:presLayoutVars>
      </dgm:prSet>
      <dgm:spPr/>
    </dgm:pt>
    <dgm:pt modelId="{521BB556-FDBE-4CC1-B34C-204001CAE497}" type="pres">
      <dgm:prSet presAssocID="{E86787BB-49F9-4DF7-A419-011D67E8D9AA}" presName="sp" presStyleCnt="0"/>
      <dgm:spPr/>
    </dgm:pt>
    <dgm:pt modelId="{B76AE482-1D34-4C7B-9DCE-218BABA4809F}" type="pres">
      <dgm:prSet presAssocID="{CFE05918-4555-4F0E-9C62-030AE39EAA82}" presName="linNode" presStyleCnt="0"/>
      <dgm:spPr/>
    </dgm:pt>
    <dgm:pt modelId="{5F9C54D4-4670-41C3-9517-9F7E9DFADF9C}" type="pres">
      <dgm:prSet presAssocID="{CFE05918-4555-4F0E-9C62-030AE39EAA82}" presName="parentText" presStyleLbl="node1" presStyleIdx="1" presStyleCnt="8">
        <dgm:presLayoutVars>
          <dgm:chMax val="1"/>
          <dgm:bulletEnabled val="1"/>
        </dgm:presLayoutVars>
      </dgm:prSet>
      <dgm:spPr/>
    </dgm:pt>
    <dgm:pt modelId="{973C94F4-8803-44F7-AA43-07413BEABDE9}" type="pres">
      <dgm:prSet presAssocID="{607C688E-3C9D-4505-87AF-28F4C88EBD13}" presName="sp" presStyleCnt="0"/>
      <dgm:spPr/>
    </dgm:pt>
    <dgm:pt modelId="{CB1AF997-880B-447F-9CFA-D4785CD85B99}" type="pres">
      <dgm:prSet presAssocID="{21D9E14D-4EF4-4874-ADEC-9ED37CF9855C}" presName="linNode" presStyleCnt="0"/>
      <dgm:spPr/>
    </dgm:pt>
    <dgm:pt modelId="{54363B03-4B50-4A31-872F-DC5F47B8A56B}" type="pres">
      <dgm:prSet presAssocID="{21D9E14D-4EF4-4874-ADEC-9ED37CF9855C}" presName="parentText" presStyleLbl="node1" presStyleIdx="2" presStyleCnt="8">
        <dgm:presLayoutVars>
          <dgm:chMax val="1"/>
          <dgm:bulletEnabled val="1"/>
        </dgm:presLayoutVars>
      </dgm:prSet>
      <dgm:spPr/>
    </dgm:pt>
    <dgm:pt modelId="{D93B07B1-285B-4C94-80B9-370D9EEC9B13}" type="pres">
      <dgm:prSet presAssocID="{9185E6BC-D0CB-491E-8B0B-B33150126178}" presName="sp" presStyleCnt="0"/>
      <dgm:spPr/>
    </dgm:pt>
    <dgm:pt modelId="{6B0252EA-9971-4122-88D9-BA83208D6A29}" type="pres">
      <dgm:prSet presAssocID="{717B6D81-D5D5-4E35-AD5B-7F88329958F6}" presName="linNode" presStyleCnt="0"/>
      <dgm:spPr/>
    </dgm:pt>
    <dgm:pt modelId="{3350B3CC-3ADF-42C4-A343-BA8CC64B0E3D}" type="pres">
      <dgm:prSet presAssocID="{717B6D81-D5D5-4E35-AD5B-7F88329958F6}" presName="parentText" presStyleLbl="node1" presStyleIdx="3" presStyleCnt="8">
        <dgm:presLayoutVars>
          <dgm:chMax val="1"/>
          <dgm:bulletEnabled val="1"/>
        </dgm:presLayoutVars>
      </dgm:prSet>
      <dgm:spPr/>
    </dgm:pt>
    <dgm:pt modelId="{FA21C5EC-FD20-4EEE-9A83-C12750423CC7}" type="pres">
      <dgm:prSet presAssocID="{9DD617AF-BDBC-446C-95F8-FFA290E3461F}" presName="sp" presStyleCnt="0"/>
      <dgm:spPr/>
    </dgm:pt>
    <dgm:pt modelId="{833C8775-5E90-4C67-97CA-4FBCCEF36DE6}" type="pres">
      <dgm:prSet presAssocID="{7D1662C7-FBB9-4BC1-A8F7-2C98BDDB6165}" presName="linNode" presStyleCnt="0"/>
      <dgm:spPr/>
    </dgm:pt>
    <dgm:pt modelId="{7B15D3E0-75D9-4E94-975F-0707D4115049}" type="pres">
      <dgm:prSet presAssocID="{7D1662C7-FBB9-4BC1-A8F7-2C98BDDB6165}" presName="parentText" presStyleLbl="node1" presStyleIdx="4" presStyleCnt="8">
        <dgm:presLayoutVars>
          <dgm:chMax val="1"/>
          <dgm:bulletEnabled val="1"/>
        </dgm:presLayoutVars>
      </dgm:prSet>
      <dgm:spPr/>
    </dgm:pt>
    <dgm:pt modelId="{3A9D1566-0F35-4062-87C0-6440F4BB776E}" type="pres">
      <dgm:prSet presAssocID="{19E57AA4-D3ED-45D2-85E0-DF9774C2932C}" presName="sp" presStyleCnt="0"/>
      <dgm:spPr/>
    </dgm:pt>
    <dgm:pt modelId="{8067CBB2-2E21-42F3-9FDC-637924672779}" type="pres">
      <dgm:prSet presAssocID="{DB921FD2-BF41-4FCF-B4BE-54389B6F886D}" presName="linNode" presStyleCnt="0"/>
      <dgm:spPr/>
    </dgm:pt>
    <dgm:pt modelId="{5F36B097-A7F6-407D-8A09-4CA8C9DA848A}" type="pres">
      <dgm:prSet presAssocID="{DB921FD2-BF41-4FCF-B4BE-54389B6F886D}" presName="parentText" presStyleLbl="node1" presStyleIdx="5" presStyleCnt="8">
        <dgm:presLayoutVars>
          <dgm:chMax val="1"/>
          <dgm:bulletEnabled val="1"/>
        </dgm:presLayoutVars>
      </dgm:prSet>
      <dgm:spPr/>
    </dgm:pt>
    <dgm:pt modelId="{940C1BB0-2B5F-4238-9A8B-8E9B6D8E554C}" type="pres">
      <dgm:prSet presAssocID="{B7A3A1A6-0436-4E48-84ED-2DD7C3BCFB01}" presName="sp" presStyleCnt="0"/>
      <dgm:spPr/>
    </dgm:pt>
    <dgm:pt modelId="{07A9B86E-E2F3-480C-B9AA-5FDDEA5F3AD8}" type="pres">
      <dgm:prSet presAssocID="{C52DE296-DDDB-4A03-B8FD-B6E4CF38E64C}" presName="linNode" presStyleCnt="0"/>
      <dgm:spPr/>
    </dgm:pt>
    <dgm:pt modelId="{29B751CD-8DB8-4CCF-B8CB-A4B57ED60C79}" type="pres">
      <dgm:prSet presAssocID="{C52DE296-DDDB-4A03-B8FD-B6E4CF38E64C}" presName="parentText" presStyleLbl="node1" presStyleIdx="6" presStyleCnt="8">
        <dgm:presLayoutVars>
          <dgm:chMax val="1"/>
          <dgm:bulletEnabled val="1"/>
        </dgm:presLayoutVars>
      </dgm:prSet>
      <dgm:spPr/>
    </dgm:pt>
    <dgm:pt modelId="{E5C38833-9E16-433D-9487-9371126BE52A}" type="pres">
      <dgm:prSet presAssocID="{2701D5BA-7AD6-4399-A430-245DC6C323E9}" presName="sp" presStyleCnt="0"/>
      <dgm:spPr/>
    </dgm:pt>
    <dgm:pt modelId="{4D578659-81EC-4445-81A7-632A474EE47E}" type="pres">
      <dgm:prSet presAssocID="{F1D116D8-6472-4DBD-85AD-62BA1AC1F401}" presName="linNode" presStyleCnt="0"/>
      <dgm:spPr/>
    </dgm:pt>
    <dgm:pt modelId="{28A9FC7A-443A-4DD0-89D5-41913AB9F9A5}" type="pres">
      <dgm:prSet presAssocID="{F1D116D8-6472-4DBD-85AD-62BA1AC1F401}" presName="parentText" presStyleLbl="node1" presStyleIdx="7" presStyleCnt="8">
        <dgm:presLayoutVars>
          <dgm:chMax val="1"/>
          <dgm:bulletEnabled val="1"/>
        </dgm:presLayoutVars>
      </dgm:prSet>
      <dgm:spPr/>
    </dgm:pt>
  </dgm:ptLst>
  <dgm:cxnLst>
    <dgm:cxn modelId="{D738FF0B-9D74-4FC2-AE10-38E58DC5FE36}" srcId="{56350E14-73F2-4105-BBEC-C38E249D9D0B}" destId="{7D1662C7-FBB9-4BC1-A8F7-2C98BDDB6165}" srcOrd="4" destOrd="0" parTransId="{DF3B9AE6-C038-48AA-A071-3F87158AA741}" sibTransId="{19E57AA4-D3ED-45D2-85E0-DF9774C2932C}"/>
    <dgm:cxn modelId="{E8EE6F1C-28A5-4F5C-B50B-71CD54F22175}" srcId="{56350E14-73F2-4105-BBEC-C38E249D9D0B}" destId="{C52DE296-DDDB-4A03-B8FD-B6E4CF38E64C}" srcOrd="6" destOrd="0" parTransId="{E7FA85AE-8434-4C66-8730-37D652C35C9D}" sibTransId="{2701D5BA-7AD6-4399-A430-245DC6C323E9}"/>
    <dgm:cxn modelId="{E15B692B-8DFA-4FF7-A415-D28E4809902C}" type="presOf" srcId="{CFE05918-4555-4F0E-9C62-030AE39EAA82}" destId="{5F9C54D4-4670-41C3-9517-9F7E9DFADF9C}" srcOrd="0" destOrd="0" presId="urn:microsoft.com/office/officeart/2005/8/layout/vList5"/>
    <dgm:cxn modelId="{0E32D04E-0D4A-433D-9274-626DF2001823}" type="presOf" srcId="{56350E14-73F2-4105-BBEC-C38E249D9D0B}" destId="{98F91DFF-74C4-46B5-871A-902CCFA04ACF}" srcOrd="0" destOrd="0" presId="urn:microsoft.com/office/officeart/2005/8/layout/vList5"/>
    <dgm:cxn modelId="{26DDB059-B4C1-4607-96E6-32DE0C0C53C0}" type="presOf" srcId="{DB921FD2-BF41-4FCF-B4BE-54389B6F886D}" destId="{5F36B097-A7F6-407D-8A09-4CA8C9DA848A}" srcOrd="0" destOrd="0" presId="urn:microsoft.com/office/officeart/2005/8/layout/vList5"/>
    <dgm:cxn modelId="{D1DCDB87-AFDD-4EEA-BAB4-CDC50E3B80CC}" srcId="{56350E14-73F2-4105-BBEC-C38E249D9D0B}" destId="{CFE05918-4555-4F0E-9C62-030AE39EAA82}" srcOrd="1" destOrd="0" parTransId="{A820675A-A9D5-4787-9C57-22DB46FF15D5}" sibTransId="{607C688E-3C9D-4505-87AF-28F4C88EBD13}"/>
    <dgm:cxn modelId="{0FA857BC-B905-4C7B-B90E-E02F19CC4673}" type="presOf" srcId="{717B6D81-D5D5-4E35-AD5B-7F88329958F6}" destId="{3350B3CC-3ADF-42C4-A343-BA8CC64B0E3D}" srcOrd="0" destOrd="0" presId="urn:microsoft.com/office/officeart/2005/8/layout/vList5"/>
    <dgm:cxn modelId="{9D3879C9-C376-45F5-A2E9-990E7FDF9CA8}" srcId="{56350E14-73F2-4105-BBEC-C38E249D9D0B}" destId="{F1D116D8-6472-4DBD-85AD-62BA1AC1F401}" srcOrd="7" destOrd="0" parTransId="{B4D84114-A7A0-48C1-A05D-C256AB20320F}" sibTransId="{F6BA0035-B887-46E2-B38B-9377632C078A}"/>
    <dgm:cxn modelId="{8EDC25D3-CD09-4036-B950-FBD6DE15F9E7}" type="presOf" srcId="{7F3BDF80-4517-43FE-B03A-FD934D1785DF}" destId="{9C6A73CA-859B-42F4-BF16-A9D115EA4698}" srcOrd="0" destOrd="0" presId="urn:microsoft.com/office/officeart/2005/8/layout/vList5"/>
    <dgm:cxn modelId="{2C3F2CDC-8A27-46A4-B80A-9FBCFE87D3D0}" srcId="{56350E14-73F2-4105-BBEC-C38E249D9D0B}" destId="{7F3BDF80-4517-43FE-B03A-FD934D1785DF}" srcOrd="0" destOrd="0" parTransId="{F6F7AF65-258F-467A-8C09-7C08242439A0}" sibTransId="{E86787BB-49F9-4DF7-A419-011D67E8D9AA}"/>
    <dgm:cxn modelId="{33FD2BEB-7801-494F-AA10-10261D9DCED8}" type="presOf" srcId="{F1D116D8-6472-4DBD-85AD-62BA1AC1F401}" destId="{28A9FC7A-443A-4DD0-89D5-41913AB9F9A5}" srcOrd="0" destOrd="0" presId="urn:microsoft.com/office/officeart/2005/8/layout/vList5"/>
    <dgm:cxn modelId="{AB7469EC-5C4C-4D7E-B9D6-747BBE24B958}" type="presOf" srcId="{21D9E14D-4EF4-4874-ADEC-9ED37CF9855C}" destId="{54363B03-4B50-4A31-872F-DC5F47B8A56B}" srcOrd="0" destOrd="0" presId="urn:microsoft.com/office/officeart/2005/8/layout/vList5"/>
    <dgm:cxn modelId="{2FA911ED-E778-4A94-8294-3E16E42AB7D5}" srcId="{56350E14-73F2-4105-BBEC-C38E249D9D0B}" destId="{717B6D81-D5D5-4E35-AD5B-7F88329958F6}" srcOrd="3" destOrd="0" parTransId="{BAFB4692-B1CD-4BD9-B618-ECE749B2B49A}" sibTransId="{9DD617AF-BDBC-446C-95F8-FFA290E3461F}"/>
    <dgm:cxn modelId="{2D57EBED-A987-461A-9871-AE7C652BD5A7}" srcId="{56350E14-73F2-4105-BBEC-C38E249D9D0B}" destId="{DB921FD2-BF41-4FCF-B4BE-54389B6F886D}" srcOrd="5" destOrd="0" parTransId="{E219D1F8-CC79-48CA-AF03-83B6B7E089B3}" sibTransId="{B7A3A1A6-0436-4E48-84ED-2DD7C3BCFB01}"/>
    <dgm:cxn modelId="{9CCAFFEF-3B53-4DC0-BDFA-1DEA8065C797}" type="presOf" srcId="{7D1662C7-FBB9-4BC1-A8F7-2C98BDDB6165}" destId="{7B15D3E0-75D9-4E94-975F-0707D4115049}" srcOrd="0" destOrd="0" presId="urn:microsoft.com/office/officeart/2005/8/layout/vList5"/>
    <dgm:cxn modelId="{1FB3C8F5-934D-4516-BD5C-B07304978F98}" srcId="{56350E14-73F2-4105-BBEC-C38E249D9D0B}" destId="{21D9E14D-4EF4-4874-ADEC-9ED37CF9855C}" srcOrd="2" destOrd="0" parTransId="{0C7C8404-5B73-47D3-B531-0AE04EA03559}" sibTransId="{9185E6BC-D0CB-491E-8B0B-B33150126178}"/>
    <dgm:cxn modelId="{C3EA85F9-5B20-4EEE-88C3-C71D0EAA66E2}" type="presOf" srcId="{C52DE296-DDDB-4A03-B8FD-B6E4CF38E64C}" destId="{29B751CD-8DB8-4CCF-B8CB-A4B57ED60C79}" srcOrd="0" destOrd="0" presId="urn:microsoft.com/office/officeart/2005/8/layout/vList5"/>
    <dgm:cxn modelId="{1ABC387B-4C89-4060-9479-60F9895D6ADB}" type="presParOf" srcId="{98F91DFF-74C4-46B5-871A-902CCFA04ACF}" destId="{1B4D089F-7D30-41D3-B378-1C470591EB39}" srcOrd="0" destOrd="0" presId="urn:microsoft.com/office/officeart/2005/8/layout/vList5"/>
    <dgm:cxn modelId="{C0C7B4C3-589D-470B-8170-C96AEDBE8EDB}" type="presParOf" srcId="{1B4D089F-7D30-41D3-B378-1C470591EB39}" destId="{9C6A73CA-859B-42F4-BF16-A9D115EA4698}" srcOrd="0" destOrd="0" presId="urn:microsoft.com/office/officeart/2005/8/layout/vList5"/>
    <dgm:cxn modelId="{617AB968-E513-4B24-AB99-DA79DFD3145E}" type="presParOf" srcId="{98F91DFF-74C4-46B5-871A-902CCFA04ACF}" destId="{521BB556-FDBE-4CC1-B34C-204001CAE497}" srcOrd="1" destOrd="0" presId="urn:microsoft.com/office/officeart/2005/8/layout/vList5"/>
    <dgm:cxn modelId="{78F5192E-5687-48D1-BFDB-577AB5CCED58}" type="presParOf" srcId="{98F91DFF-74C4-46B5-871A-902CCFA04ACF}" destId="{B76AE482-1D34-4C7B-9DCE-218BABA4809F}" srcOrd="2" destOrd="0" presId="urn:microsoft.com/office/officeart/2005/8/layout/vList5"/>
    <dgm:cxn modelId="{14DECE2F-2DBD-46C4-A0D9-5994144C5552}" type="presParOf" srcId="{B76AE482-1D34-4C7B-9DCE-218BABA4809F}" destId="{5F9C54D4-4670-41C3-9517-9F7E9DFADF9C}" srcOrd="0" destOrd="0" presId="urn:microsoft.com/office/officeart/2005/8/layout/vList5"/>
    <dgm:cxn modelId="{C2139C1D-9779-4C61-AFB1-ADA7D020EA29}" type="presParOf" srcId="{98F91DFF-74C4-46B5-871A-902CCFA04ACF}" destId="{973C94F4-8803-44F7-AA43-07413BEABDE9}" srcOrd="3" destOrd="0" presId="urn:microsoft.com/office/officeart/2005/8/layout/vList5"/>
    <dgm:cxn modelId="{CCD88181-003A-4E7C-8C09-B2B50ECB06C4}" type="presParOf" srcId="{98F91DFF-74C4-46B5-871A-902CCFA04ACF}" destId="{CB1AF997-880B-447F-9CFA-D4785CD85B99}" srcOrd="4" destOrd="0" presId="urn:microsoft.com/office/officeart/2005/8/layout/vList5"/>
    <dgm:cxn modelId="{52792961-48FE-4F65-9790-EA6C892C276C}" type="presParOf" srcId="{CB1AF997-880B-447F-9CFA-D4785CD85B99}" destId="{54363B03-4B50-4A31-872F-DC5F47B8A56B}" srcOrd="0" destOrd="0" presId="urn:microsoft.com/office/officeart/2005/8/layout/vList5"/>
    <dgm:cxn modelId="{14F0A9F3-73D5-4BC1-8C71-2874EFDAE623}" type="presParOf" srcId="{98F91DFF-74C4-46B5-871A-902CCFA04ACF}" destId="{D93B07B1-285B-4C94-80B9-370D9EEC9B13}" srcOrd="5" destOrd="0" presId="urn:microsoft.com/office/officeart/2005/8/layout/vList5"/>
    <dgm:cxn modelId="{A1DDF640-0D0B-4734-8301-E8E15DDB1B84}" type="presParOf" srcId="{98F91DFF-74C4-46B5-871A-902CCFA04ACF}" destId="{6B0252EA-9971-4122-88D9-BA83208D6A29}" srcOrd="6" destOrd="0" presId="urn:microsoft.com/office/officeart/2005/8/layout/vList5"/>
    <dgm:cxn modelId="{78247BCD-9F70-4A91-BCBE-712E157F173E}" type="presParOf" srcId="{6B0252EA-9971-4122-88D9-BA83208D6A29}" destId="{3350B3CC-3ADF-42C4-A343-BA8CC64B0E3D}" srcOrd="0" destOrd="0" presId="urn:microsoft.com/office/officeart/2005/8/layout/vList5"/>
    <dgm:cxn modelId="{E6BBFA39-ADBF-47EE-B1FA-135682E7E5C7}" type="presParOf" srcId="{98F91DFF-74C4-46B5-871A-902CCFA04ACF}" destId="{FA21C5EC-FD20-4EEE-9A83-C12750423CC7}" srcOrd="7" destOrd="0" presId="urn:microsoft.com/office/officeart/2005/8/layout/vList5"/>
    <dgm:cxn modelId="{562123E0-6781-4E2B-AEB3-27C068A517E0}" type="presParOf" srcId="{98F91DFF-74C4-46B5-871A-902CCFA04ACF}" destId="{833C8775-5E90-4C67-97CA-4FBCCEF36DE6}" srcOrd="8" destOrd="0" presId="urn:microsoft.com/office/officeart/2005/8/layout/vList5"/>
    <dgm:cxn modelId="{2B458E67-B10C-45A3-B38F-84CEFE3F51B8}" type="presParOf" srcId="{833C8775-5E90-4C67-97CA-4FBCCEF36DE6}" destId="{7B15D3E0-75D9-4E94-975F-0707D4115049}" srcOrd="0" destOrd="0" presId="urn:microsoft.com/office/officeart/2005/8/layout/vList5"/>
    <dgm:cxn modelId="{BB446AB0-A6F9-40F8-BEB6-A98C7B24D228}" type="presParOf" srcId="{98F91DFF-74C4-46B5-871A-902CCFA04ACF}" destId="{3A9D1566-0F35-4062-87C0-6440F4BB776E}" srcOrd="9" destOrd="0" presId="urn:microsoft.com/office/officeart/2005/8/layout/vList5"/>
    <dgm:cxn modelId="{380AA262-E720-418D-AC9E-00150C0FD7CE}" type="presParOf" srcId="{98F91DFF-74C4-46B5-871A-902CCFA04ACF}" destId="{8067CBB2-2E21-42F3-9FDC-637924672779}" srcOrd="10" destOrd="0" presId="urn:microsoft.com/office/officeart/2005/8/layout/vList5"/>
    <dgm:cxn modelId="{29644864-B171-4285-80BF-18CDC34B8FB8}" type="presParOf" srcId="{8067CBB2-2E21-42F3-9FDC-637924672779}" destId="{5F36B097-A7F6-407D-8A09-4CA8C9DA848A}" srcOrd="0" destOrd="0" presId="urn:microsoft.com/office/officeart/2005/8/layout/vList5"/>
    <dgm:cxn modelId="{1704C8B1-BD39-44A0-A84F-8B390DE42228}" type="presParOf" srcId="{98F91DFF-74C4-46B5-871A-902CCFA04ACF}" destId="{940C1BB0-2B5F-4238-9A8B-8E9B6D8E554C}" srcOrd="11" destOrd="0" presId="urn:microsoft.com/office/officeart/2005/8/layout/vList5"/>
    <dgm:cxn modelId="{1028D1F8-882D-4375-B381-B66F5C629E4C}" type="presParOf" srcId="{98F91DFF-74C4-46B5-871A-902CCFA04ACF}" destId="{07A9B86E-E2F3-480C-B9AA-5FDDEA5F3AD8}" srcOrd="12" destOrd="0" presId="urn:microsoft.com/office/officeart/2005/8/layout/vList5"/>
    <dgm:cxn modelId="{B0C43C62-551E-4EBF-97B5-9E02D4432C89}" type="presParOf" srcId="{07A9B86E-E2F3-480C-B9AA-5FDDEA5F3AD8}" destId="{29B751CD-8DB8-4CCF-B8CB-A4B57ED60C79}" srcOrd="0" destOrd="0" presId="urn:microsoft.com/office/officeart/2005/8/layout/vList5"/>
    <dgm:cxn modelId="{746FAD14-6692-4BC6-A4B5-19B1D2FB9030}" type="presParOf" srcId="{98F91DFF-74C4-46B5-871A-902CCFA04ACF}" destId="{E5C38833-9E16-433D-9487-9371126BE52A}" srcOrd="13" destOrd="0" presId="urn:microsoft.com/office/officeart/2005/8/layout/vList5"/>
    <dgm:cxn modelId="{9ED27F40-DDFE-4752-B41C-051C24358926}" type="presParOf" srcId="{98F91DFF-74C4-46B5-871A-902CCFA04ACF}" destId="{4D578659-81EC-4445-81A7-632A474EE47E}" srcOrd="14" destOrd="0" presId="urn:microsoft.com/office/officeart/2005/8/layout/vList5"/>
    <dgm:cxn modelId="{EE5FB18A-2F5F-4E60-BF88-01E8DC69BB44}" type="presParOf" srcId="{4D578659-81EC-4445-81A7-632A474EE47E}" destId="{28A9FC7A-443A-4DD0-89D5-41913AB9F9A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DEF209-2EBE-45BE-85DF-B2CBFD76E326}"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zh-TW" altLang="en-US"/>
        </a:p>
      </dgm:t>
    </dgm:pt>
    <dgm:pt modelId="{C3FD57A9-D830-44D4-98C7-A64665EF6462}">
      <dgm:prSet phldrT="[文字]" custT="1"/>
      <dgm:spPr/>
      <dgm:t>
        <a:bodyPr anchor="t"/>
        <a:lstStyle/>
        <a:p>
          <a:r>
            <a:rPr lang="zh-TW" altLang="en-US" sz="2000" b="1" dirty="0"/>
            <a:t>降低風險與不適</a:t>
          </a:r>
          <a:br>
            <a:rPr lang="en-US" altLang="zh-TW" sz="1100" dirty="0"/>
          </a:br>
          <a:r>
            <a:rPr lang="zh-TW" altLang="en-US" sz="1400" dirty="0"/>
            <a:t>非侵入性監測技術降低了感染風險，並且對患者來說更加舒適。對於兒童、老年人或對某些醫療程序有恐懼感的人來說，非侵入性監測可以減輕他們的恐懼和不安。</a:t>
          </a:r>
        </a:p>
      </dgm:t>
    </dgm:pt>
    <dgm:pt modelId="{10632338-7529-4B75-A643-C58FA73C5CD2}" type="parTrans" cxnId="{4E29C250-7D86-49A6-8DF8-7D23EE380277}">
      <dgm:prSet/>
      <dgm:spPr/>
      <dgm:t>
        <a:bodyPr/>
        <a:lstStyle/>
        <a:p>
          <a:endParaRPr lang="zh-TW" altLang="en-US"/>
        </a:p>
      </dgm:t>
    </dgm:pt>
    <dgm:pt modelId="{A2280C8A-D31E-4729-86A9-305F734F9162}" type="sibTrans" cxnId="{4E29C250-7D86-49A6-8DF8-7D23EE380277}">
      <dgm:prSet/>
      <dgm:spPr/>
      <dgm:t>
        <a:bodyPr/>
        <a:lstStyle/>
        <a:p>
          <a:endParaRPr lang="zh-TW" altLang="en-US"/>
        </a:p>
      </dgm:t>
    </dgm:pt>
    <dgm:pt modelId="{04D67F63-1A1C-4E56-9A4D-C7B0AC86ACFD}">
      <dgm:prSet phldrT="[文字]" custT="1"/>
      <dgm:spPr/>
      <dgm:t>
        <a:bodyPr anchor="t"/>
        <a:lstStyle/>
        <a:p>
          <a:r>
            <a:rPr lang="zh-TW" altLang="en-US" sz="2000" b="1" dirty="0"/>
            <a:t>方便性與節省資源</a:t>
          </a:r>
          <a:br>
            <a:rPr lang="en-US" altLang="zh-TW" sz="2000" dirty="0"/>
          </a:br>
          <a:r>
            <a:rPr lang="zh-TW" altLang="en-US" sz="1400" dirty="0"/>
            <a:t>非侵入性監測通常更加簡單和便捷，不需要專業的醫療人員進行操作，也不需要使用昂貴的醫療設備。不僅節省醫療資源，病人也可以在家中自我監控，提高了病人的自我管理能力。</a:t>
          </a:r>
        </a:p>
      </dgm:t>
    </dgm:pt>
    <dgm:pt modelId="{211502F2-9FFC-411B-B298-1A126F74CCB7}" type="parTrans" cxnId="{60593389-F46A-4C16-866B-4962931DE1D1}">
      <dgm:prSet/>
      <dgm:spPr/>
      <dgm:t>
        <a:bodyPr/>
        <a:lstStyle/>
        <a:p>
          <a:endParaRPr lang="zh-TW" altLang="en-US"/>
        </a:p>
      </dgm:t>
    </dgm:pt>
    <dgm:pt modelId="{01F9E43E-D93A-40B4-8EEE-2537CBD25B3D}" type="sibTrans" cxnId="{60593389-F46A-4C16-866B-4962931DE1D1}">
      <dgm:prSet/>
      <dgm:spPr/>
      <dgm:t>
        <a:bodyPr/>
        <a:lstStyle/>
        <a:p>
          <a:endParaRPr lang="zh-TW" altLang="en-US"/>
        </a:p>
      </dgm:t>
    </dgm:pt>
    <dgm:pt modelId="{010B9677-17B5-4D0A-A189-94AB359F7122}">
      <dgm:prSet phldrT="[文字]" custT="1"/>
      <dgm:spPr/>
      <dgm:t>
        <a:bodyPr anchor="t"/>
        <a:lstStyle/>
        <a:p>
          <a:r>
            <a:rPr lang="zh-TW" altLang="en-US" sz="2000" b="1" dirty="0"/>
            <a:t>數據收集的全面性</a:t>
          </a:r>
          <a:br>
            <a:rPr lang="en-US" altLang="zh-TW" sz="1100" dirty="0"/>
          </a:br>
          <a:r>
            <a:rPr lang="zh-TW" altLang="en-US" sz="1400" dirty="0"/>
            <a:t>非侵入性監測可以收集到大量的生理數據，這些數據可以幫助醫療專業人員更全面地了解病人的健康狀況，並且可以用於疾病的早期發現和預防。</a:t>
          </a:r>
          <a:endParaRPr lang="zh-TW" altLang="en-US" sz="1100" dirty="0"/>
        </a:p>
      </dgm:t>
    </dgm:pt>
    <dgm:pt modelId="{C6C33EF6-E7BE-4EAD-A9B2-F830B3BBCCBB}" type="parTrans" cxnId="{AA49A257-4140-4998-82F1-A7EC80434096}">
      <dgm:prSet/>
      <dgm:spPr/>
      <dgm:t>
        <a:bodyPr/>
        <a:lstStyle/>
        <a:p>
          <a:endParaRPr lang="zh-TW" altLang="en-US"/>
        </a:p>
      </dgm:t>
    </dgm:pt>
    <dgm:pt modelId="{E0552255-1E5E-4FC4-93AD-5A036A207493}" type="sibTrans" cxnId="{AA49A257-4140-4998-82F1-A7EC80434096}">
      <dgm:prSet/>
      <dgm:spPr/>
      <dgm:t>
        <a:bodyPr/>
        <a:lstStyle/>
        <a:p>
          <a:endParaRPr lang="zh-TW" altLang="en-US"/>
        </a:p>
      </dgm:t>
    </dgm:pt>
    <dgm:pt modelId="{E623C19E-2001-4231-9EE0-02AB47DA469D}">
      <dgm:prSet phldrT="[文字]" custT="1"/>
      <dgm:spPr/>
      <dgm:t>
        <a:bodyPr anchor="t"/>
        <a:lstStyle/>
        <a:p>
          <a:r>
            <a:rPr lang="zh-TW" altLang="en-US" sz="2000" b="1" dirty="0"/>
            <a:t>支援遠程監控</a:t>
          </a:r>
          <a:br>
            <a:rPr lang="en-US" altLang="zh-TW" sz="1100" dirty="0"/>
          </a:br>
          <a:r>
            <a:rPr lang="zh-TW" altLang="en-US" sz="1400" dirty="0"/>
            <a:t>非侵入性監測與遠程醫療照護技術相結合，可以讓醫療專業人員遠程監測病人的健康狀況。這對於住在偏遠地區的病人，或者有長期疾病需要監控的病人來說，是非常有益的。</a:t>
          </a:r>
        </a:p>
      </dgm:t>
    </dgm:pt>
    <dgm:pt modelId="{5F654B2C-D6F2-4973-832F-369F9FC20E7F}" type="parTrans" cxnId="{36F55656-5298-49F5-BDFD-3E098B3D89C3}">
      <dgm:prSet/>
      <dgm:spPr/>
      <dgm:t>
        <a:bodyPr/>
        <a:lstStyle/>
        <a:p>
          <a:endParaRPr lang="zh-TW" altLang="en-US"/>
        </a:p>
      </dgm:t>
    </dgm:pt>
    <dgm:pt modelId="{6DA203BD-7E65-45E1-8176-5BAF167B731E}" type="sibTrans" cxnId="{36F55656-5298-49F5-BDFD-3E098B3D89C3}">
      <dgm:prSet/>
      <dgm:spPr/>
      <dgm:t>
        <a:bodyPr/>
        <a:lstStyle/>
        <a:p>
          <a:endParaRPr lang="zh-TW" altLang="en-US"/>
        </a:p>
      </dgm:t>
    </dgm:pt>
    <dgm:pt modelId="{72783C0E-52DF-4B8A-929C-EC0CA96A0BB5}" type="pres">
      <dgm:prSet presAssocID="{91DEF209-2EBE-45BE-85DF-B2CBFD76E326}" presName="matrix" presStyleCnt="0">
        <dgm:presLayoutVars>
          <dgm:chMax val="1"/>
          <dgm:dir/>
          <dgm:resizeHandles val="exact"/>
        </dgm:presLayoutVars>
      </dgm:prSet>
      <dgm:spPr/>
    </dgm:pt>
    <dgm:pt modelId="{F62829B3-EC45-4396-9663-80D3F60D0724}" type="pres">
      <dgm:prSet presAssocID="{91DEF209-2EBE-45BE-85DF-B2CBFD76E326}" presName="axisShape" presStyleLbl="bgShp" presStyleIdx="0" presStyleCnt="1" custScaleX="161939"/>
      <dgm:spPr/>
    </dgm:pt>
    <dgm:pt modelId="{6A2113C6-5BD2-4FAC-A2BD-C47BFF099582}" type="pres">
      <dgm:prSet presAssocID="{91DEF209-2EBE-45BE-85DF-B2CBFD76E326}" presName="rect1" presStyleLbl="node1" presStyleIdx="0" presStyleCnt="4" custScaleX="183798" custLinFactNeighborX="-39108">
        <dgm:presLayoutVars>
          <dgm:chMax val="0"/>
          <dgm:chPref val="0"/>
          <dgm:bulletEnabled val="1"/>
        </dgm:presLayoutVars>
      </dgm:prSet>
      <dgm:spPr/>
    </dgm:pt>
    <dgm:pt modelId="{3EFC2842-20FA-45DE-97E4-3FAF06F446F3}" type="pres">
      <dgm:prSet presAssocID="{91DEF209-2EBE-45BE-85DF-B2CBFD76E326}" presName="rect2" presStyleLbl="node1" presStyleIdx="1" presStyleCnt="4" custScaleX="183798" custLinFactNeighborX="39919">
        <dgm:presLayoutVars>
          <dgm:chMax val="0"/>
          <dgm:chPref val="0"/>
          <dgm:bulletEnabled val="1"/>
        </dgm:presLayoutVars>
      </dgm:prSet>
      <dgm:spPr/>
    </dgm:pt>
    <dgm:pt modelId="{C86063BD-0B00-41AD-9EA9-3460AE2B0765}" type="pres">
      <dgm:prSet presAssocID="{91DEF209-2EBE-45BE-85DF-B2CBFD76E326}" presName="rect3" presStyleLbl="node1" presStyleIdx="2" presStyleCnt="4" custScaleX="183798" custLinFactNeighborX="-39108">
        <dgm:presLayoutVars>
          <dgm:chMax val="0"/>
          <dgm:chPref val="0"/>
          <dgm:bulletEnabled val="1"/>
        </dgm:presLayoutVars>
      </dgm:prSet>
      <dgm:spPr/>
    </dgm:pt>
    <dgm:pt modelId="{E0DAF425-929B-454B-9E46-2FD1C458433F}" type="pres">
      <dgm:prSet presAssocID="{91DEF209-2EBE-45BE-85DF-B2CBFD76E326}" presName="rect4" presStyleLbl="node1" presStyleIdx="3" presStyleCnt="4" custScaleX="183798" custLinFactNeighborX="39919">
        <dgm:presLayoutVars>
          <dgm:chMax val="0"/>
          <dgm:chPref val="0"/>
          <dgm:bulletEnabled val="1"/>
        </dgm:presLayoutVars>
      </dgm:prSet>
      <dgm:spPr/>
    </dgm:pt>
  </dgm:ptLst>
  <dgm:cxnLst>
    <dgm:cxn modelId="{E5C7FB0E-7491-4FBA-9575-814FED30F664}" type="presOf" srcId="{04D67F63-1A1C-4E56-9A4D-C7B0AC86ACFD}" destId="{3EFC2842-20FA-45DE-97E4-3FAF06F446F3}" srcOrd="0" destOrd="0" presId="urn:microsoft.com/office/officeart/2005/8/layout/matrix2"/>
    <dgm:cxn modelId="{4E29C250-7D86-49A6-8DF8-7D23EE380277}" srcId="{91DEF209-2EBE-45BE-85DF-B2CBFD76E326}" destId="{C3FD57A9-D830-44D4-98C7-A64665EF6462}" srcOrd="0" destOrd="0" parTransId="{10632338-7529-4B75-A643-C58FA73C5CD2}" sibTransId="{A2280C8A-D31E-4729-86A9-305F734F9162}"/>
    <dgm:cxn modelId="{086D6972-FF2A-4FBF-A34C-4905F6F1B86E}" type="presOf" srcId="{E623C19E-2001-4231-9EE0-02AB47DA469D}" destId="{E0DAF425-929B-454B-9E46-2FD1C458433F}" srcOrd="0" destOrd="0" presId="urn:microsoft.com/office/officeart/2005/8/layout/matrix2"/>
    <dgm:cxn modelId="{36F55656-5298-49F5-BDFD-3E098B3D89C3}" srcId="{91DEF209-2EBE-45BE-85DF-B2CBFD76E326}" destId="{E623C19E-2001-4231-9EE0-02AB47DA469D}" srcOrd="3" destOrd="0" parTransId="{5F654B2C-D6F2-4973-832F-369F9FC20E7F}" sibTransId="{6DA203BD-7E65-45E1-8176-5BAF167B731E}"/>
    <dgm:cxn modelId="{AEA5AD76-D12C-4EFD-B872-D35141BB51A6}" type="presOf" srcId="{91DEF209-2EBE-45BE-85DF-B2CBFD76E326}" destId="{72783C0E-52DF-4B8A-929C-EC0CA96A0BB5}" srcOrd="0" destOrd="0" presId="urn:microsoft.com/office/officeart/2005/8/layout/matrix2"/>
    <dgm:cxn modelId="{AA49A257-4140-4998-82F1-A7EC80434096}" srcId="{91DEF209-2EBE-45BE-85DF-B2CBFD76E326}" destId="{010B9677-17B5-4D0A-A189-94AB359F7122}" srcOrd="2" destOrd="0" parTransId="{C6C33EF6-E7BE-4EAD-A9B2-F830B3BBCCBB}" sibTransId="{E0552255-1E5E-4FC4-93AD-5A036A207493}"/>
    <dgm:cxn modelId="{60593389-F46A-4C16-866B-4962931DE1D1}" srcId="{91DEF209-2EBE-45BE-85DF-B2CBFD76E326}" destId="{04D67F63-1A1C-4E56-9A4D-C7B0AC86ACFD}" srcOrd="1" destOrd="0" parTransId="{211502F2-9FFC-411B-B298-1A126F74CCB7}" sibTransId="{01F9E43E-D93A-40B4-8EEE-2537CBD25B3D}"/>
    <dgm:cxn modelId="{E69352D3-967C-4002-9648-E2E10D9CBFDE}" type="presOf" srcId="{010B9677-17B5-4D0A-A189-94AB359F7122}" destId="{C86063BD-0B00-41AD-9EA9-3460AE2B0765}" srcOrd="0" destOrd="0" presId="urn:microsoft.com/office/officeart/2005/8/layout/matrix2"/>
    <dgm:cxn modelId="{AACB59D9-3C90-4D18-B4AE-ECD2A106ACE4}" type="presOf" srcId="{C3FD57A9-D830-44D4-98C7-A64665EF6462}" destId="{6A2113C6-5BD2-4FAC-A2BD-C47BFF099582}" srcOrd="0" destOrd="0" presId="urn:microsoft.com/office/officeart/2005/8/layout/matrix2"/>
    <dgm:cxn modelId="{95BDE90A-DF53-4D99-B55D-E4AE7164ADAC}" type="presParOf" srcId="{72783C0E-52DF-4B8A-929C-EC0CA96A0BB5}" destId="{F62829B3-EC45-4396-9663-80D3F60D0724}" srcOrd="0" destOrd="0" presId="urn:microsoft.com/office/officeart/2005/8/layout/matrix2"/>
    <dgm:cxn modelId="{19732068-55CA-4FC7-ABC5-A6FFB893F30F}" type="presParOf" srcId="{72783C0E-52DF-4B8A-929C-EC0CA96A0BB5}" destId="{6A2113C6-5BD2-4FAC-A2BD-C47BFF099582}" srcOrd="1" destOrd="0" presId="urn:microsoft.com/office/officeart/2005/8/layout/matrix2"/>
    <dgm:cxn modelId="{44DF78C8-3E9C-4E2B-9903-AAA98EA8191B}" type="presParOf" srcId="{72783C0E-52DF-4B8A-929C-EC0CA96A0BB5}" destId="{3EFC2842-20FA-45DE-97E4-3FAF06F446F3}" srcOrd="2" destOrd="0" presId="urn:microsoft.com/office/officeart/2005/8/layout/matrix2"/>
    <dgm:cxn modelId="{9384469E-4311-480D-89EE-C9461F2804B3}" type="presParOf" srcId="{72783C0E-52DF-4B8A-929C-EC0CA96A0BB5}" destId="{C86063BD-0B00-41AD-9EA9-3460AE2B0765}" srcOrd="3" destOrd="0" presId="urn:microsoft.com/office/officeart/2005/8/layout/matrix2"/>
    <dgm:cxn modelId="{9AB48F56-7215-4C66-9214-C2CA3FC8CE7F}" type="presParOf" srcId="{72783C0E-52DF-4B8A-929C-EC0CA96A0BB5}" destId="{E0DAF425-929B-454B-9E46-2FD1C458433F}"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A07163-DAB4-4E22-85BE-EC1B180EAF6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zh-TW" altLang="en-US"/>
        </a:p>
      </dgm:t>
    </dgm:pt>
    <dgm:pt modelId="{25A28480-B288-4C40-A547-A6B54E6DCDFB}">
      <dgm:prSet phldrT="[文字]" custT="1"/>
      <dgm:spPr/>
      <dgm:t>
        <a:bodyPr/>
        <a:lstStyle/>
        <a:p>
          <a:r>
            <a:rPr lang="zh-TW" altLang="en-US" sz="1600" b="1" dirty="0"/>
            <a:t>肥胖</a:t>
          </a:r>
          <a:r>
            <a:rPr lang="zh-TW" altLang="en-US" sz="2000" b="1" dirty="0"/>
            <a:t> </a:t>
          </a:r>
          <a:br>
            <a:rPr lang="en-US" altLang="zh-TW" sz="700" b="1" dirty="0"/>
          </a:br>
          <a:r>
            <a:rPr lang="zh-TW" altLang="en-US" sz="1100" dirty="0"/>
            <a:t>高糖飲食會導致身體能量平衡失調，多餘的糖分轉化為脂肪，導致體重增加。長期肥胖與許多健康問題，如心臟病、二型糖尿病、高血壓等密切相關。</a:t>
          </a:r>
          <a:endParaRPr lang="zh-TW" altLang="en-US" sz="700" dirty="0"/>
        </a:p>
      </dgm:t>
    </dgm:pt>
    <dgm:pt modelId="{0E6FC166-2689-4FFC-9C92-0D7F1B1116CF}" type="parTrans" cxnId="{7DF89FEB-8249-4698-ABDF-4D2112598738}">
      <dgm:prSet/>
      <dgm:spPr/>
      <dgm:t>
        <a:bodyPr/>
        <a:lstStyle/>
        <a:p>
          <a:endParaRPr lang="zh-TW" altLang="en-US"/>
        </a:p>
      </dgm:t>
    </dgm:pt>
    <dgm:pt modelId="{F6823493-89E1-4B18-83E5-0BEDF5A14AB9}" type="sibTrans" cxnId="{7DF89FEB-8249-4698-ABDF-4D2112598738}">
      <dgm:prSet/>
      <dgm:spPr/>
      <dgm:t>
        <a:bodyPr/>
        <a:lstStyle/>
        <a:p>
          <a:endParaRPr lang="zh-TW" altLang="en-US"/>
        </a:p>
      </dgm:t>
    </dgm:pt>
    <dgm:pt modelId="{0A87EB8A-7146-43E2-A0C9-F50383C6D0A5}">
      <dgm:prSet phldrT="[文字]" custT="1"/>
      <dgm:spPr/>
      <dgm:t>
        <a:bodyPr/>
        <a:lstStyle/>
        <a:p>
          <a:r>
            <a:rPr lang="zh-TW" altLang="en-US" sz="1600" b="1" dirty="0"/>
            <a:t>二型糖尿病</a:t>
          </a:r>
          <a:br>
            <a:rPr lang="en-US" altLang="zh-TW" sz="800" dirty="0"/>
          </a:br>
          <a:r>
            <a:rPr lang="zh-TW" altLang="en-US" sz="1200" dirty="0"/>
            <a:t> </a:t>
          </a:r>
          <a:r>
            <a:rPr lang="zh-TW" altLang="en-US" sz="1100" dirty="0"/>
            <a:t>高糖攝入與二型糖尿病之間存在著明顯的關聯性。身體對胰島素的反應下降，導致血糖升高。若不加以管理，二型糖尿病可能導致嚴重的併發症，如視力喪失、腎臟疾病和神經系統損傷。</a:t>
          </a:r>
          <a:endParaRPr lang="zh-TW" altLang="en-US" sz="1200" dirty="0"/>
        </a:p>
      </dgm:t>
    </dgm:pt>
    <dgm:pt modelId="{903A9B5F-A760-47C5-95A6-04BA15DF0E8E}" type="parTrans" cxnId="{7C969B8F-9083-4C5A-A54C-31E62B409036}">
      <dgm:prSet/>
      <dgm:spPr/>
      <dgm:t>
        <a:bodyPr/>
        <a:lstStyle/>
        <a:p>
          <a:endParaRPr lang="zh-TW" altLang="en-US"/>
        </a:p>
      </dgm:t>
    </dgm:pt>
    <dgm:pt modelId="{DCAA88B3-468B-47D0-9AFC-403714BF6BD5}" type="sibTrans" cxnId="{7C969B8F-9083-4C5A-A54C-31E62B409036}">
      <dgm:prSet/>
      <dgm:spPr/>
      <dgm:t>
        <a:bodyPr/>
        <a:lstStyle/>
        <a:p>
          <a:endParaRPr lang="zh-TW" altLang="en-US"/>
        </a:p>
      </dgm:t>
    </dgm:pt>
    <dgm:pt modelId="{3E206964-C457-4237-9211-3A7B54B42FD5}">
      <dgm:prSet phldrT="[文字]" custT="1"/>
      <dgm:spPr/>
      <dgm:t>
        <a:bodyPr/>
        <a:lstStyle/>
        <a:p>
          <a:r>
            <a:rPr lang="zh-TW" altLang="en-US" sz="1600" b="1" dirty="0"/>
            <a:t>心臟健康問題</a:t>
          </a:r>
          <a:br>
            <a:rPr lang="en-US" altLang="zh-TW" sz="800" dirty="0"/>
          </a:br>
          <a:r>
            <a:rPr lang="zh-TW" altLang="en-US" sz="1100" dirty="0"/>
            <a:t>糖胖症也與心臟健康問題有關。高糖飲食可能導致高膽固醇水平和高血壓，增加心臟病和中風的風險。</a:t>
          </a:r>
          <a:endParaRPr lang="zh-TW" altLang="en-US" sz="1200" dirty="0"/>
        </a:p>
      </dgm:t>
    </dgm:pt>
    <dgm:pt modelId="{18098877-FD10-402E-B379-EC7D159D533B}" type="parTrans" cxnId="{D2F2E9ED-B94B-4E00-B952-933A6CA4C838}">
      <dgm:prSet/>
      <dgm:spPr/>
      <dgm:t>
        <a:bodyPr/>
        <a:lstStyle/>
        <a:p>
          <a:endParaRPr lang="zh-TW" altLang="en-US"/>
        </a:p>
      </dgm:t>
    </dgm:pt>
    <dgm:pt modelId="{C69A3753-6409-43CF-80A0-27552180699C}" type="sibTrans" cxnId="{D2F2E9ED-B94B-4E00-B952-933A6CA4C838}">
      <dgm:prSet/>
      <dgm:spPr/>
      <dgm:t>
        <a:bodyPr/>
        <a:lstStyle/>
        <a:p>
          <a:endParaRPr lang="zh-TW" altLang="en-US"/>
        </a:p>
      </dgm:t>
    </dgm:pt>
    <dgm:pt modelId="{72D90818-11F4-4906-81B9-1AA8C01696B6}">
      <dgm:prSet phldrT="[文字]" custT="1"/>
      <dgm:spPr/>
      <dgm:t>
        <a:bodyPr/>
        <a:lstStyle/>
        <a:p>
          <a:r>
            <a:rPr lang="zh-TW" altLang="en-US" sz="1600" b="1" dirty="0"/>
            <a:t>肝臟問題</a:t>
          </a:r>
          <a:br>
            <a:rPr lang="en-US" altLang="zh-TW" sz="800" dirty="0"/>
          </a:br>
          <a:r>
            <a:rPr lang="zh-TW" altLang="en-US" sz="700" dirty="0"/>
            <a:t> </a:t>
          </a:r>
          <a:r>
            <a:rPr lang="zh-TW" altLang="en-US" sz="1100" dirty="0"/>
            <a:t>高糖飲食可能導致脂肪在肝臟中積聚，稱為脂肪肝病。脂肪肝病在長期內可能進展為更嚴重的肝臟問題，如肝纖維化和肝硬化。</a:t>
          </a:r>
          <a:endParaRPr lang="zh-TW" altLang="en-US" sz="1200" dirty="0"/>
        </a:p>
      </dgm:t>
    </dgm:pt>
    <dgm:pt modelId="{B3C59CA3-D261-45C8-8017-CC3FDEAD6BC0}" type="parTrans" cxnId="{FF0AB0F5-B0C7-4E8B-9D56-7248FB132FB2}">
      <dgm:prSet/>
      <dgm:spPr/>
      <dgm:t>
        <a:bodyPr/>
        <a:lstStyle/>
        <a:p>
          <a:endParaRPr lang="zh-TW" altLang="en-US"/>
        </a:p>
      </dgm:t>
    </dgm:pt>
    <dgm:pt modelId="{1E4F65FE-8AA7-4D17-9C9A-DBEB8F996F67}" type="sibTrans" cxnId="{FF0AB0F5-B0C7-4E8B-9D56-7248FB132FB2}">
      <dgm:prSet/>
      <dgm:spPr/>
      <dgm:t>
        <a:bodyPr/>
        <a:lstStyle/>
        <a:p>
          <a:endParaRPr lang="zh-TW" altLang="en-US"/>
        </a:p>
      </dgm:t>
    </dgm:pt>
    <dgm:pt modelId="{D6FCFA3A-A9A5-4BC1-8409-3D599DFF107B}" type="pres">
      <dgm:prSet presAssocID="{B2A07163-DAB4-4E22-85BE-EC1B180EAF6E}" presName="matrix" presStyleCnt="0">
        <dgm:presLayoutVars>
          <dgm:chMax val="1"/>
          <dgm:dir/>
          <dgm:resizeHandles val="exact"/>
        </dgm:presLayoutVars>
      </dgm:prSet>
      <dgm:spPr/>
    </dgm:pt>
    <dgm:pt modelId="{D24C546D-D641-497D-9C5B-E55E1F7939A0}" type="pres">
      <dgm:prSet presAssocID="{B2A07163-DAB4-4E22-85BE-EC1B180EAF6E}" presName="diamond" presStyleLbl="bgShp" presStyleIdx="0" presStyleCnt="1" custScaleX="135363"/>
      <dgm:spPr/>
    </dgm:pt>
    <dgm:pt modelId="{D812442E-8EA7-4F51-ADCF-6E02E5179177}" type="pres">
      <dgm:prSet presAssocID="{B2A07163-DAB4-4E22-85BE-EC1B180EAF6E}" presName="quad1" presStyleLbl="node1" presStyleIdx="0" presStyleCnt="4" custScaleX="137372" custLinFactNeighborX="-37601">
        <dgm:presLayoutVars>
          <dgm:chMax val="0"/>
          <dgm:chPref val="0"/>
          <dgm:bulletEnabled val="1"/>
        </dgm:presLayoutVars>
      </dgm:prSet>
      <dgm:spPr/>
    </dgm:pt>
    <dgm:pt modelId="{3E032316-A24F-4C40-AD0B-1269ADE81AB3}" type="pres">
      <dgm:prSet presAssocID="{B2A07163-DAB4-4E22-85BE-EC1B180EAF6E}" presName="quad2" presStyleLbl="node1" presStyleIdx="1" presStyleCnt="4" custScaleX="138536" custLinFactNeighborX="38220">
        <dgm:presLayoutVars>
          <dgm:chMax val="0"/>
          <dgm:chPref val="0"/>
          <dgm:bulletEnabled val="1"/>
        </dgm:presLayoutVars>
      </dgm:prSet>
      <dgm:spPr/>
    </dgm:pt>
    <dgm:pt modelId="{5B0B4BFA-D904-4013-8291-8059B20CBDE9}" type="pres">
      <dgm:prSet presAssocID="{B2A07163-DAB4-4E22-85BE-EC1B180EAF6E}" presName="quad3" presStyleLbl="node1" presStyleIdx="2" presStyleCnt="4" custScaleX="137372" custLinFactNeighborX="-37601">
        <dgm:presLayoutVars>
          <dgm:chMax val="0"/>
          <dgm:chPref val="0"/>
          <dgm:bulletEnabled val="1"/>
        </dgm:presLayoutVars>
      </dgm:prSet>
      <dgm:spPr/>
    </dgm:pt>
    <dgm:pt modelId="{2BE39D61-6B71-4E1A-A31A-517A95F47170}" type="pres">
      <dgm:prSet presAssocID="{B2A07163-DAB4-4E22-85BE-EC1B180EAF6E}" presName="quad4" presStyleLbl="node1" presStyleIdx="3" presStyleCnt="4" custScaleX="138536" custLinFactNeighborX="38220">
        <dgm:presLayoutVars>
          <dgm:chMax val="0"/>
          <dgm:chPref val="0"/>
          <dgm:bulletEnabled val="1"/>
        </dgm:presLayoutVars>
      </dgm:prSet>
      <dgm:spPr/>
    </dgm:pt>
  </dgm:ptLst>
  <dgm:cxnLst>
    <dgm:cxn modelId="{14EFD605-1E28-4FEF-8EBE-B4EE9A497A75}" type="presOf" srcId="{25A28480-B288-4C40-A547-A6B54E6DCDFB}" destId="{D812442E-8EA7-4F51-ADCF-6E02E5179177}" srcOrd="0" destOrd="0" presId="urn:microsoft.com/office/officeart/2005/8/layout/matrix3"/>
    <dgm:cxn modelId="{5624C11E-0EF9-4210-B630-949A909B8827}" type="presOf" srcId="{B2A07163-DAB4-4E22-85BE-EC1B180EAF6E}" destId="{D6FCFA3A-A9A5-4BC1-8409-3D599DFF107B}" srcOrd="0" destOrd="0" presId="urn:microsoft.com/office/officeart/2005/8/layout/matrix3"/>
    <dgm:cxn modelId="{F1D7EA24-D8FC-4C0C-BEB6-B83F19C53397}" type="presOf" srcId="{72D90818-11F4-4906-81B9-1AA8C01696B6}" destId="{2BE39D61-6B71-4E1A-A31A-517A95F47170}" srcOrd="0" destOrd="0" presId="urn:microsoft.com/office/officeart/2005/8/layout/matrix3"/>
    <dgm:cxn modelId="{7C969B8F-9083-4C5A-A54C-31E62B409036}" srcId="{B2A07163-DAB4-4E22-85BE-EC1B180EAF6E}" destId="{0A87EB8A-7146-43E2-A0C9-F50383C6D0A5}" srcOrd="1" destOrd="0" parTransId="{903A9B5F-A760-47C5-95A6-04BA15DF0E8E}" sibTransId="{DCAA88B3-468B-47D0-9AFC-403714BF6BD5}"/>
    <dgm:cxn modelId="{2F4D9594-EF75-43B5-90A9-14EAB227396A}" type="presOf" srcId="{3E206964-C457-4237-9211-3A7B54B42FD5}" destId="{5B0B4BFA-D904-4013-8291-8059B20CBDE9}" srcOrd="0" destOrd="0" presId="urn:microsoft.com/office/officeart/2005/8/layout/matrix3"/>
    <dgm:cxn modelId="{0040EAA0-85D5-40CE-94DC-2D863DA6B423}" type="presOf" srcId="{0A87EB8A-7146-43E2-A0C9-F50383C6D0A5}" destId="{3E032316-A24F-4C40-AD0B-1269ADE81AB3}" srcOrd="0" destOrd="0" presId="urn:microsoft.com/office/officeart/2005/8/layout/matrix3"/>
    <dgm:cxn modelId="{7DF89FEB-8249-4698-ABDF-4D2112598738}" srcId="{B2A07163-DAB4-4E22-85BE-EC1B180EAF6E}" destId="{25A28480-B288-4C40-A547-A6B54E6DCDFB}" srcOrd="0" destOrd="0" parTransId="{0E6FC166-2689-4FFC-9C92-0D7F1B1116CF}" sibTransId="{F6823493-89E1-4B18-83E5-0BEDF5A14AB9}"/>
    <dgm:cxn modelId="{D2F2E9ED-B94B-4E00-B952-933A6CA4C838}" srcId="{B2A07163-DAB4-4E22-85BE-EC1B180EAF6E}" destId="{3E206964-C457-4237-9211-3A7B54B42FD5}" srcOrd="2" destOrd="0" parTransId="{18098877-FD10-402E-B379-EC7D159D533B}" sibTransId="{C69A3753-6409-43CF-80A0-27552180699C}"/>
    <dgm:cxn modelId="{FF0AB0F5-B0C7-4E8B-9D56-7248FB132FB2}" srcId="{B2A07163-DAB4-4E22-85BE-EC1B180EAF6E}" destId="{72D90818-11F4-4906-81B9-1AA8C01696B6}" srcOrd="3" destOrd="0" parTransId="{B3C59CA3-D261-45C8-8017-CC3FDEAD6BC0}" sibTransId="{1E4F65FE-8AA7-4D17-9C9A-DBEB8F996F67}"/>
    <dgm:cxn modelId="{D8C8C72A-B316-48CF-9EA4-1CC16E0EB222}" type="presParOf" srcId="{D6FCFA3A-A9A5-4BC1-8409-3D599DFF107B}" destId="{D24C546D-D641-497D-9C5B-E55E1F7939A0}" srcOrd="0" destOrd="0" presId="urn:microsoft.com/office/officeart/2005/8/layout/matrix3"/>
    <dgm:cxn modelId="{075AF910-9166-4F41-BF8F-0E62BDF291AF}" type="presParOf" srcId="{D6FCFA3A-A9A5-4BC1-8409-3D599DFF107B}" destId="{D812442E-8EA7-4F51-ADCF-6E02E5179177}" srcOrd="1" destOrd="0" presId="urn:microsoft.com/office/officeart/2005/8/layout/matrix3"/>
    <dgm:cxn modelId="{0563B2AC-84FC-4F19-BA0E-62DC8C3F5AF9}" type="presParOf" srcId="{D6FCFA3A-A9A5-4BC1-8409-3D599DFF107B}" destId="{3E032316-A24F-4C40-AD0B-1269ADE81AB3}" srcOrd="2" destOrd="0" presId="urn:microsoft.com/office/officeart/2005/8/layout/matrix3"/>
    <dgm:cxn modelId="{14616937-600E-4D34-AAAE-4B8B59C894E1}" type="presParOf" srcId="{D6FCFA3A-A9A5-4BC1-8409-3D599DFF107B}" destId="{5B0B4BFA-D904-4013-8291-8059B20CBDE9}" srcOrd="3" destOrd="0" presId="urn:microsoft.com/office/officeart/2005/8/layout/matrix3"/>
    <dgm:cxn modelId="{DBD32E38-69AA-4F86-B2BD-CDE24A5858DF}" type="presParOf" srcId="{D6FCFA3A-A9A5-4BC1-8409-3D599DFF107B}" destId="{2BE39D61-6B71-4E1A-A31A-517A95F4717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0A38B2-C89D-4029-B0E3-9A71AEF17F4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12896E4B-425D-4991-9637-A313EE207FFD}">
      <dgm:prSet phldrT="[文字]" custT="1"/>
      <dgm:spPr/>
      <dgm:t>
        <a:bodyPr/>
        <a:lstStyle/>
        <a:p>
          <a:r>
            <a:rPr lang="zh-TW" altLang="en-US" sz="1600" b="1" dirty="0"/>
            <a:t>提供個人化的血糖管理</a:t>
          </a:r>
        </a:p>
      </dgm:t>
    </dgm:pt>
    <dgm:pt modelId="{AE330AB6-0769-405F-9262-29BFD931978A}" type="parTrans" cxnId="{C35D1B2F-BFDB-4A5C-B852-E23AFD41C6DD}">
      <dgm:prSet/>
      <dgm:spPr/>
      <dgm:t>
        <a:bodyPr/>
        <a:lstStyle/>
        <a:p>
          <a:endParaRPr lang="zh-TW" altLang="en-US"/>
        </a:p>
      </dgm:t>
    </dgm:pt>
    <dgm:pt modelId="{F006C996-9CB2-4928-83CC-96432C60FBEB}" type="sibTrans" cxnId="{C35D1B2F-BFDB-4A5C-B852-E23AFD41C6DD}">
      <dgm:prSet/>
      <dgm:spPr/>
      <dgm:t>
        <a:bodyPr/>
        <a:lstStyle/>
        <a:p>
          <a:endParaRPr lang="zh-TW" altLang="en-US"/>
        </a:p>
      </dgm:t>
    </dgm:pt>
    <dgm:pt modelId="{9C8D930F-203E-497E-A870-099D0F7D396A}">
      <dgm:prSet phldrT="[文字]" custT="1"/>
      <dgm:spPr/>
      <dgm:t>
        <a:bodyPr/>
        <a:lstStyle/>
        <a:p>
          <a:r>
            <a:rPr lang="zh-TW" altLang="en-US" sz="1100" dirty="0"/>
            <a:t>我們的技術能夠幫助用戶實時監測血糖水平，讓他們更好地了解自己的身體狀況。這有助於用戶採取更健康的飲食和生活方式，以減少高糖攝入的風險。</a:t>
          </a:r>
        </a:p>
      </dgm:t>
    </dgm:pt>
    <dgm:pt modelId="{B28F39BE-68E1-48F7-A5F5-6FE11E2F02EA}" type="parTrans" cxnId="{6634F0BD-7E68-4616-BC29-288E697F5829}">
      <dgm:prSet/>
      <dgm:spPr/>
      <dgm:t>
        <a:bodyPr/>
        <a:lstStyle/>
        <a:p>
          <a:endParaRPr lang="zh-TW" altLang="en-US"/>
        </a:p>
      </dgm:t>
    </dgm:pt>
    <dgm:pt modelId="{8A9DFFD9-30EA-448A-8E57-6D7719199921}" type="sibTrans" cxnId="{6634F0BD-7E68-4616-BC29-288E697F5829}">
      <dgm:prSet/>
      <dgm:spPr/>
      <dgm:t>
        <a:bodyPr/>
        <a:lstStyle/>
        <a:p>
          <a:endParaRPr lang="zh-TW" altLang="en-US"/>
        </a:p>
      </dgm:t>
    </dgm:pt>
    <dgm:pt modelId="{F84F3E18-BEC3-4718-A61F-5DCBB6840434}">
      <dgm:prSet phldrT="[文字]" custT="1"/>
      <dgm:spPr/>
      <dgm:t>
        <a:bodyPr/>
        <a:lstStyle/>
        <a:p>
          <a:r>
            <a:rPr lang="zh-TW" altLang="en-US" sz="1600" b="1" dirty="0"/>
            <a:t>預防和管理二型糖尿病</a:t>
          </a:r>
        </a:p>
      </dgm:t>
    </dgm:pt>
    <dgm:pt modelId="{85F10D86-22E8-4EC5-8FA9-B6DB4B47D8EB}" type="parTrans" cxnId="{6D698176-C798-44FA-B29D-894B59942BB9}">
      <dgm:prSet/>
      <dgm:spPr/>
      <dgm:t>
        <a:bodyPr/>
        <a:lstStyle/>
        <a:p>
          <a:endParaRPr lang="zh-TW" altLang="en-US"/>
        </a:p>
      </dgm:t>
    </dgm:pt>
    <dgm:pt modelId="{815E920B-FE73-4584-9A2E-DFBD388FD2D9}" type="sibTrans" cxnId="{6D698176-C798-44FA-B29D-894B59942BB9}">
      <dgm:prSet/>
      <dgm:spPr/>
      <dgm:t>
        <a:bodyPr/>
        <a:lstStyle/>
        <a:p>
          <a:endParaRPr lang="zh-TW" altLang="en-US"/>
        </a:p>
      </dgm:t>
    </dgm:pt>
    <dgm:pt modelId="{269E360E-27DD-4700-BAC5-836A2476679C}">
      <dgm:prSet phldrT="[文字]" custT="1"/>
      <dgm:spPr/>
      <dgm:t>
        <a:bodyPr/>
        <a:lstStyle/>
        <a:p>
          <a:r>
            <a:rPr lang="zh-TW" altLang="en-US" sz="1100" dirty="0"/>
            <a:t>通過提供血糖數據和相關建議，我們的技術有助於用戶更早地識別潛在的二型糖尿病風險，並幫助他們制定有效的預防和管理計劃。</a:t>
          </a:r>
        </a:p>
      </dgm:t>
    </dgm:pt>
    <dgm:pt modelId="{21FC9708-C6F0-4833-BCA6-8EDEB622AE87}" type="parTrans" cxnId="{68F34F9F-C646-47CB-947F-10267B376C55}">
      <dgm:prSet/>
      <dgm:spPr/>
      <dgm:t>
        <a:bodyPr/>
        <a:lstStyle/>
        <a:p>
          <a:endParaRPr lang="zh-TW" altLang="en-US"/>
        </a:p>
      </dgm:t>
    </dgm:pt>
    <dgm:pt modelId="{AD345BCC-F72A-4BC0-9034-54FDBB4165DB}" type="sibTrans" cxnId="{68F34F9F-C646-47CB-947F-10267B376C55}">
      <dgm:prSet/>
      <dgm:spPr/>
      <dgm:t>
        <a:bodyPr/>
        <a:lstStyle/>
        <a:p>
          <a:endParaRPr lang="zh-TW" altLang="en-US"/>
        </a:p>
      </dgm:t>
    </dgm:pt>
    <dgm:pt modelId="{C922EF7C-9967-43B9-B36C-A2585778E3A9}">
      <dgm:prSet phldrT="[文字]" custT="1"/>
      <dgm:spPr/>
      <dgm:t>
        <a:bodyPr/>
        <a:lstStyle/>
        <a:p>
          <a:r>
            <a:rPr lang="zh-TW" altLang="en-US" sz="1600" b="1" dirty="0"/>
            <a:t>改善飲食和生活習慣</a:t>
          </a:r>
        </a:p>
      </dgm:t>
    </dgm:pt>
    <dgm:pt modelId="{843E5066-AC05-4B4B-91CA-71AF13C8E4E1}" type="parTrans" cxnId="{50AF6D1D-8C7B-486A-A41B-92A12DB4A9EF}">
      <dgm:prSet/>
      <dgm:spPr/>
      <dgm:t>
        <a:bodyPr/>
        <a:lstStyle/>
        <a:p>
          <a:endParaRPr lang="zh-TW" altLang="en-US"/>
        </a:p>
      </dgm:t>
    </dgm:pt>
    <dgm:pt modelId="{ACF96414-B547-4827-8A5C-3131DC10B438}" type="sibTrans" cxnId="{50AF6D1D-8C7B-486A-A41B-92A12DB4A9EF}">
      <dgm:prSet/>
      <dgm:spPr/>
      <dgm:t>
        <a:bodyPr/>
        <a:lstStyle/>
        <a:p>
          <a:endParaRPr lang="zh-TW" altLang="en-US"/>
        </a:p>
      </dgm:t>
    </dgm:pt>
    <dgm:pt modelId="{0B1E66B1-9500-49AB-9870-F6E27543BC92}">
      <dgm:prSet phldrT="[文字]" custT="1"/>
      <dgm:spPr/>
      <dgm:t>
        <a:bodyPr/>
        <a:lstStyle/>
        <a:p>
          <a:r>
            <a:rPr lang="zh-TW" altLang="en-US" sz="1100" dirty="0"/>
            <a:t>我們的</a:t>
          </a:r>
          <a:r>
            <a:rPr lang="en-US" altLang="zh-TW" sz="1100" dirty="0"/>
            <a:t>App</a:t>
          </a:r>
          <a:r>
            <a:rPr lang="zh-TW" altLang="en-US" sz="1100" dirty="0"/>
            <a:t>可以根據用戶的血糖數據提供個人化的飲食建議和運動計劃，從而幫助用戶改善飲食和生活習慣，減少高糖攝入。</a:t>
          </a:r>
        </a:p>
      </dgm:t>
    </dgm:pt>
    <dgm:pt modelId="{837EED8C-BF85-42F6-9457-137DCF5DF793}" type="parTrans" cxnId="{4950CB51-60CB-4B58-971F-C814619D029E}">
      <dgm:prSet/>
      <dgm:spPr/>
      <dgm:t>
        <a:bodyPr/>
        <a:lstStyle/>
        <a:p>
          <a:endParaRPr lang="zh-TW" altLang="en-US"/>
        </a:p>
      </dgm:t>
    </dgm:pt>
    <dgm:pt modelId="{8BF05EB6-F248-4DA6-8C75-4C99D0635C72}" type="sibTrans" cxnId="{4950CB51-60CB-4B58-971F-C814619D029E}">
      <dgm:prSet/>
      <dgm:spPr/>
      <dgm:t>
        <a:bodyPr/>
        <a:lstStyle/>
        <a:p>
          <a:endParaRPr lang="zh-TW" altLang="en-US"/>
        </a:p>
      </dgm:t>
    </dgm:pt>
    <dgm:pt modelId="{F83968E9-23CD-414C-825A-1278DA79CDDD}" type="pres">
      <dgm:prSet presAssocID="{200A38B2-C89D-4029-B0E3-9A71AEF17F40}" presName="Name0" presStyleCnt="0">
        <dgm:presLayoutVars>
          <dgm:dir/>
          <dgm:animLvl val="lvl"/>
          <dgm:resizeHandles val="exact"/>
        </dgm:presLayoutVars>
      </dgm:prSet>
      <dgm:spPr/>
    </dgm:pt>
    <dgm:pt modelId="{A9E2615F-92AE-4412-BF9D-C900A95F8405}" type="pres">
      <dgm:prSet presAssocID="{12896E4B-425D-4991-9637-A313EE207FFD}" presName="linNode" presStyleCnt="0"/>
      <dgm:spPr/>
    </dgm:pt>
    <dgm:pt modelId="{D7FD85E1-C036-46A3-8D40-50F7FF343191}" type="pres">
      <dgm:prSet presAssocID="{12896E4B-425D-4991-9637-A313EE207FFD}" presName="parentText" presStyleLbl="node1" presStyleIdx="0" presStyleCnt="3">
        <dgm:presLayoutVars>
          <dgm:chMax val="1"/>
          <dgm:bulletEnabled val="1"/>
        </dgm:presLayoutVars>
      </dgm:prSet>
      <dgm:spPr/>
    </dgm:pt>
    <dgm:pt modelId="{B197A072-B6F3-4178-AC97-6BD72EF66B5F}" type="pres">
      <dgm:prSet presAssocID="{12896E4B-425D-4991-9637-A313EE207FFD}" presName="descendantText" presStyleLbl="alignAccFollowNode1" presStyleIdx="0" presStyleCnt="3">
        <dgm:presLayoutVars>
          <dgm:bulletEnabled val="1"/>
        </dgm:presLayoutVars>
      </dgm:prSet>
      <dgm:spPr/>
    </dgm:pt>
    <dgm:pt modelId="{281C3450-CD34-4709-81CE-70B28F380141}" type="pres">
      <dgm:prSet presAssocID="{F006C996-9CB2-4928-83CC-96432C60FBEB}" presName="sp" presStyleCnt="0"/>
      <dgm:spPr/>
    </dgm:pt>
    <dgm:pt modelId="{61615496-D788-44AA-ADA5-F15C6776AF82}" type="pres">
      <dgm:prSet presAssocID="{F84F3E18-BEC3-4718-A61F-5DCBB6840434}" presName="linNode" presStyleCnt="0"/>
      <dgm:spPr/>
    </dgm:pt>
    <dgm:pt modelId="{61BCB1E9-F51E-443C-B57E-945FEAF14B8F}" type="pres">
      <dgm:prSet presAssocID="{F84F3E18-BEC3-4718-A61F-5DCBB6840434}" presName="parentText" presStyleLbl="node1" presStyleIdx="1" presStyleCnt="3">
        <dgm:presLayoutVars>
          <dgm:chMax val="1"/>
          <dgm:bulletEnabled val="1"/>
        </dgm:presLayoutVars>
      </dgm:prSet>
      <dgm:spPr/>
    </dgm:pt>
    <dgm:pt modelId="{7DC96875-07DF-46D0-93EC-EF3806206B7A}" type="pres">
      <dgm:prSet presAssocID="{F84F3E18-BEC3-4718-A61F-5DCBB6840434}" presName="descendantText" presStyleLbl="alignAccFollowNode1" presStyleIdx="1" presStyleCnt="3">
        <dgm:presLayoutVars>
          <dgm:bulletEnabled val="1"/>
        </dgm:presLayoutVars>
      </dgm:prSet>
      <dgm:spPr/>
    </dgm:pt>
    <dgm:pt modelId="{147BC656-4394-4846-8D8A-6BC444EF96AD}" type="pres">
      <dgm:prSet presAssocID="{815E920B-FE73-4584-9A2E-DFBD388FD2D9}" presName="sp" presStyleCnt="0"/>
      <dgm:spPr/>
    </dgm:pt>
    <dgm:pt modelId="{1BD19FA9-088A-4CCC-AA56-E5F45BF0D0A6}" type="pres">
      <dgm:prSet presAssocID="{C922EF7C-9967-43B9-B36C-A2585778E3A9}" presName="linNode" presStyleCnt="0"/>
      <dgm:spPr/>
    </dgm:pt>
    <dgm:pt modelId="{9684A323-934E-4FA8-B265-D0EC53D94D19}" type="pres">
      <dgm:prSet presAssocID="{C922EF7C-9967-43B9-B36C-A2585778E3A9}" presName="parentText" presStyleLbl="node1" presStyleIdx="2" presStyleCnt="3">
        <dgm:presLayoutVars>
          <dgm:chMax val="1"/>
          <dgm:bulletEnabled val="1"/>
        </dgm:presLayoutVars>
      </dgm:prSet>
      <dgm:spPr/>
    </dgm:pt>
    <dgm:pt modelId="{718B0A17-DDA7-4ABD-881E-879D1CBDB4AD}" type="pres">
      <dgm:prSet presAssocID="{C922EF7C-9967-43B9-B36C-A2585778E3A9}" presName="descendantText" presStyleLbl="alignAccFollowNode1" presStyleIdx="2" presStyleCnt="3">
        <dgm:presLayoutVars>
          <dgm:bulletEnabled val="1"/>
        </dgm:presLayoutVars>
      </dgm:prSet>
      <dgm:spPr/>
    </dgm:pt>
  </dgm:ptLst>
  <dgm:cxnLst>
    <dgm:cxn modelId="{50AF6D1D-8C7B-486A-A41B-92A12DB4A9EF}" srcId="{200A38B2-C89D-4029-B0E3-9A71AEF17F40}" destId="{C922EF7C-9967-43B9-B36C-A2585778E3A9}" srcOrd="2" destOrd="0" parTransId="{843E5066-AC05-4B4B-91CA-71AF13C8E4E1}" sibTransId="{ACF96414-B547-4827-8A5C-3131DC10B438}"/>
    <dgm:cxn modelId="{A6C6182A-E73B-49F0-8AB4-5F7E265EFD68}" type="presOf" srcId="{269E360E-27DD-4700-BAC5-836A2476679C}" destId="{7DC96875-07DF-46D0-93EC-EF3806206B7A}" srcOrd="0" destOrd="0" presId="urn:microsoft.com/office/officeart/2005/8/layout/vList5"/>
    <dgm:cxn modelId="{C35D1B2F-BFDB-4A5C-B852-E23AFD41C6DD}" srcId="{200A38B2-C89D-4029-B0E3-9A71AEF17F40}" destId="{12896E4B-425D-4991-9637-A313EE207FFD}" srcOrd="0" destOrd="0" parTransId="{AE330AB6-0769-405F-9262-29BFD931978A}" sibTransId="{F006C996-9CB2-4928-83CC-96432C60FBEB}"/>
    <dgm:cxn modelId="{57DEAA30-92AF-43E5-9044-D97B832FCAE6}" type="presOf" srcId="{12896E4B-425D-4991-9637-A313EE207FFD}" destId="{D7FD85E1-C036-46A3-8D40-50F7FF343191}" srcOrd="0" destOrd="0" presId="urn:microsoft.com/office/officeart/2005/8/layout/vList5"/>
    <dgm:cxn modelId="{E3DCA747-223C-476C-B9F2-71BB7A570FF2}" type="presOf" srcId="{0B1E66B1-9500-49AB-9870-F6E27543BC92}" destId="{718B0A17-DDA7-4ABD-881E-879D1CBDB4AD}" srcOrd="0" destOrd="0" presId="urn:microsoft.com/office/officeart/2005/8/layout/vList5"/>
    <dgm:cxn modelId="{4950CB51-60CB-4B58-971F-C814619D029E}" srcId="{C922EF7C-9967-43B9-B36C-A2585778E3A9}" destId="{0B1E66B1-9500-49AB-9870-F6E27543BC92}" srcOrd="0" destOrd="0" parTransId="{837EED8C-BF85-42F6-9457-137DCF5DF793}" sibTransId="{8BF05EB6-F248-4DA6-8C75-4C99D0635C72}"/>
    <dgm:cxn modelId="{6D698176-C798-44FA-B29D-894B59942BB9}" srcId="{200A38B2-C89D-4029-B0E3-9A71AEF17F40}" destId="{F84F3E18-BEC3-4718-A61F-5DCBB6840434}" srcOrd="1" destOrd="0" parTransId="{85F10D86-22E8-4EC5-8FA9-B6DB4B47D8EB}" sibTransId="{815E920B-FE73-4584-9A2E-DFBD388FD2D9}"/>
    <dgm:cxn modelId="{EF4FA07F-139A-4532-9376-EB29579A71D4}" type="presOf" srcId="{F84F3E18-BEC3-4718-A61F-5DCBB6840434}" destId="{61BCB1E9-F51E-443C-B57E-945FEAF14B8F}" srcOrd="0" destOrd="0" presId="urn:microsoft.com/office/officeart/2005/8/layout/vList5"/>
    <dgm:cxn modelId="{FCA3E794-6544-4582-9347-D4F48B75B2E9}" type="presOf" srcId="{200A38B2-C89D-4029-B0E3-9A71AEF17F40}" destId="{F83968E9-23CD-414C-825A-1278DA79CDDD}" srcOrd="0" destOrd="0" presId="urn:microsoft.com/office/officeart/2005/8/layout/vList5"/>
    <dgm:cxn modelId="{957F819D-C2BD-42E4-BB24-3F73BF94C896}" type="presOf" srcId="{C922EF7C-9967-43B9-B36C-A2585778E3A9}" destId="{9684A323-934E-4FA8-B265-D0EC53D94D19}" srcOrd="0" destOrd="0" presId="urn:microsoft.com/office/officeart/2005/8/layout/vList5"/>
    <dgm:cxn modelId="{68F34F9F-C646-47CB-947F-10267B376C55}" srcId="{F84F3E18-BEC3-4718-A61F-5DCBB6840434}" destId="{269E360E-27DD-4700-BAC5-836A2476679C}" srcOrd="0" destOrd="0" parTransId="{21FC9708-C6F0-4833-BCA6-8EDEB622AE87}" sibTransId="{AD345BCC-F72A-4BC0-9034-54FDBB4165DB}"/>
    <dgm:cxn modelId="{40C455AC-3459-492F-826F-B716D10D71AD}" type="presOf" srcId="{9C8D930F-203E-497E-A870-099D0F7D396A}" destId="{B197A072-B6F3-4178-AC97-6BD72EF66B5F}" srcOrd="0" destOrd="0" presId="urn:microsoft.com/office/officeart/2005/8/layout/vList5"/>
    <dgm:cxn modelId="{6634F0BD-7E68-4616-BC29-288E697F5829}" srcId="{12896E4B-425D-4991-9637-A313EE207FFD}" destId="{9C8D930F-203E-497E-A870-099D0F7D396A}" srcOrd="0" destOrd="0" parTransId="{B28F39BE-68E1-48F7-A5F5-6FE11E2F02EA}" sibTransId="{8A9DFFD9-30EA-448A-8E57-6D7719199921}"/>
    <dgm:cxn modelId="{EF9A39F0-09D1-4242-8B9D-BDF82138DACE}" type="presParOf" srcId="{F83968E9-23CD-414C-825A-1278DA79CDDD}" destId="{A9E2615F-92AE-4412-BF9D-C900A95F8405}" srcOrd="0" destOrd="0" presId="urn:microsoft.com/office/officeart/2005/8/layout/vList5"/>
    <dgm:cxn modelId="{F2A04D2E-EA01-4A59-A156-C2858855E731}" type="presParOf" srcId="{A9E2615F-92AE-4412-BF9D-C900A95F8405}" destId="{D7FD85E1-C036-46A3-8D40-50F7FF343191}" srcOrd="0" destOrd="0" presId="urn:microsoft.com/office/officeart/2005/8/layout/vList5"/>
    <dgm:cxn modelId="{88549757-6557-4839-BCD3-1C592CAFD4C4}" type="presParOf" srcId="{A9E2615F-92AE-4412-BF9D-C900A95F8405}" destId="{B197A072-B6F3-4178-AC97-6BD72EF66B5F}" srcOrd="1" destOrd="0" presId="urn:microsoft.com/office/officeart/2005/8/layout/vList5"/>
    <dgm:cxn modelId="{8E13183B-982A-4649-BED8-F049217C12DD}" type="presParOf" srcId="{F83968E9-23CD-414C-825A-1278DA79CDDD}" destId="{281C3450-CD34-4709-81CE-70B28F380141}" srcOrd="1" destOrd="0" presId="urn:microsoft.com/office/officeart/2005/8/layout/vList5"/>
    <dgm:cxn modelId="{33F0410A-B0C7-4937-B81F-67C237CDEFF8}" type="presParOf" srcId="{F83968E9-23CD-414C-825A-1278DA79CDDD}" destId="{61615496-D788-44AA-ADA5-F15C6776AF82}" srcOrd="2" destOrd="0" presId="urn:microsoft.com/office/officeart/2005/8/layout/vList5"/>
    <dgm:cxn modelId="{E9B8061E-BFAF-45FC-8095-07FFC14B41DB}" type="presParOf" srcId="{61615496-D788-44AA-ADA5-F15C6776AF82}" destId="{61BCB1E9-F51E-443C-B57E-945FEAF14B8F}" srcOrd="0" destOrd="0" presId="urn:microsoft.com/office/officeart/2005/8/layout/vList5"/>
    <dgm:cxn modelId="{3445AF06-F0F0-4B90-813E-BAB942F073F2}" type="presParOf" srcId="{61615496-D788-44AA-ADA5-F15C6776AF82}" destId="{7DC96875-07DF-46D0-93EC-EF3806206B7A}" srcOrd="1" destOrd="0" presId="urn:microsoft.com/office/officeart/2005/8/layout/vList5"/>
    <dgm:cxn modelId="{E7BC8E95-A90C-4D1F-A3C7-8A878C824AE7}" type="presParOf" srcId="{F83968E9-23CD-414C-825A-1278DA79CDDD}" destId="{147BC656-4394-4846-8D8A-6BC444EF96AD}" srcOrd="3" destOrd="0" presId="urn:microsoft.com/office/officeart/2005/8/layout/vList5"/>
    <dgm:cxn modelId="{9CD905F6-2E89-4FEA-92F8-17CD4B116B8F}" type="presParOf" srcId="{F83968E9-23CD-414C-825A-1278DA79CDDD}" destId="{1BD19FA9-088A-4CCC-AA56-E5F45BF0D0A6}" srcOrd="4" destOrd="0" presId="urn:microsoft.com/office/officeart/2005/8/layout/vList5"/>
    <dgm:cxn modelId="{26A2B637-3008-49C2-B972-D8917381C14E}" type="presParOf" srcId="{1BD19FA9-088A-4CCC-AA56-E5F45BF0D0A6}" destId="{9684A323-934E-4FA8-B265-D0EC53D94D19}" srcOrd="0" destOrd="0" presId="urn:microsoft.com/office/officeart/2005/8/layout/vList5"/>
    <dgm:cxn modelId="{B5DEA418-ABB8-4B21-8A8B-BC9BDE84BD52}" type="presParOf" srcId="{1BD19FA9-088A-4CCC-AA56-E5F45BF0D0A6}" destId="{718B0A17-DDA7-4ABD-881E-879D1CBDB4AD}"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C0E50E-64EE-4274-9B73-AD93C13E68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4BE51A42-1CBD-4DE5-9C97-AF1BB0D5F97C}">
      <dgm:prSet phldrT="[文字]" custT="1"/>
      <dgm:spPr/>
      <dgm:t>
        <a:bodyPr/>
        <a:lstStyle/>
        <a:p>
          <a:pPr algn="ctr"/>
          <a:r>
            <a:rPr lang="zh-TW" altLang="en-US" sz="2800" dirty="0"/>
            <a:t>一般消費產品智慧穿戴裝置</a:t>
          </a:r>
        </a:p>
      </dgm:t>
    </dgm:pt>
    <dgm:pt modelId="{32DBE75C-EF0C-46D1-951D-A59FBE24A89D}" type="parTrans" cxnId="{8CE9C3EE-0EA0-43E4-BD63-77B78E96873F}">
      <dgm:prSet/>
      <dgm:spPr/>
      <dgm:t>
        <a:bodyPr/>
        <a:lstStyle/>
        <a:p>
          <a:endParaRPr lang="zh-TW" altLang="en-US"/>
        </a:p>
      </dgm:t>
    </dgm:pt>
    <dgm:pt modelId="{CF6499CA-36ED-4529-9C4B-4734714BE945}" type="sibTrans" cxnId="{8CE9C3EE-0EA0-43E4-BD63-77B78E96873F}">
      <dgm:prSet/>
      <dgm:spPr/>
      <dgm:t>
        <a:bodyPr/>
        <a:lstStyle/>
        <a:p>
          <a:endParaRPr lang="zh-TW" altLang="en-US"/>
        </a:p>
      </dgm:t>
    </dgm:pt>
    <dgm:pt modelId="{170B36FF-57F8-4322-A555-C558555F7E51}">
      <dgm:prSet phldrT="[文字]" custT="1"/>
      <dgm:spPr/>
      <dgm:t>
        <a:bodyPr/>
        <a:lstStyle/>
        <a:p>
          <a:r>
            <a:rPr lang="zh-TW" altLang="en-US" sz="1200" b="1" dirty="0"/>
            <a:t>即時而精確的血糖監測： </a:t>
          </a:r>
          <a:r>
            <a:rPr lang="zh-TW" altLang="en-US" sz="1200" b="0" dirty="0"/>
            <a:t>我們</a:t>
          </a:r>
          <a:r>
            <a:rPr lang="zh-TW" altLang="en-US" sz="1200" dirty="0"/>
            <a:t>的技術首要優勢在於</a:t>
          </a:r>
          <a:r>
            <a:rPr lang="zh-TW" altLang="en-US" sz="1200" b="1" dirty="0"/>
            <a:t>即時性和精確性</a:t>
          </a:r>
          <a:r>
            <a:rPr lang="zh-TW" altLang="en-US" sz="1200" dirty="0"/>
            <a:t>。我們的裝置能夠即時提供準確的血糖數據，這對於</a:t>
          </a:r>
          <a:r>
            <a:rPr lang="zh-TW" altLang="en-US" sz="1200" b="1" dirty="0"/>
            <a:t>糖尿病患者和擁有健康意識</a:t>
          </a:r>
          <a:r>
            <a:rPr lang="zh-TW" altLang="en-US" sz="1200" dirty="0"/>
            <a:t>的人來說至關重要。我們將著重於這一優點，並透過它來吸引那些希望在日常生活中更好地掌握自己健康狀況的用戶。</a:t>
          </a:r>
        </a:p>
      </dgm:t>
    </dgm:pt>
    <dgm:pt modelId="{45C16B94-F791-4E7E-A4C7-F84B5B5B395A}" type="parTrans" cxnId="{419DB912-C465-4568-BB93-2BDD70F30EF7}">
      <dgm:prSet/>
      <dgm:spPr/>
      <dgm:t>
        <a:bodyPr/>
        <a:lstStyle/>
        <a:p>
          <a:endParaRPr lang="zh-TW" altLang="en-US"/>
        </a:p>
      </dgm:t>
    </dgm:pt>
    <dgm:pt modelId="{A02C7063-399F-4C6A-8992-A93ECA5B0CB7}" type="sibTrans" cxnId="{419DB912-C465-4568-BB93-2BDD70F30EF7}">
      <dgm:prSet/>
      <dgm:spPr/>
      <dgm:t>
        <a:bodyPr/>
        <a:lstStyle/>
        <a:p>
          <a:endParaRPr lang="zh-TW" altLang="en-US"/>
        </a:p>
      </dgm:t>
    </dgm:pt>
    <dgm:pt modelId="{175379B2-4F1C-446F-AE94-F62A95D314E5}">
      <dgm:prSet phldrT="[文字]" custT="1"/>
      <dgm:spPr/>
      <dgm:t>
        <a:bodyPr/>
        <a:lstStyle/>
        <a:p>
          <a:r>
            <a:rPr lang="zh-TW" altLang="en-US" sz="1200" b="1" dirty="0"/>
            <a:t>手機</a:t>
          </a:r>
          <a:r>
            <a:rPr lang="en-US" altLang="en-US" sz="1200" b="1" dirty="0"/>
            <a:t>App</a:t>
          </a:r>
          <a:r>
            <a:rPr lang="zh-TW" altLang="en-US" sz="1200" b="1" dirty="0"/>
            <a:t>的個人化健康建議： </a:t>
          </a:r>
          <a:r>
            <a:rPr lang="zh-TW" altLang="en-US" sz="1200" dirty="0"/>
            <a:t>我們將</a:t>
          </a:r>
          <a:r>
            <a:rPr lang="zh-TW" altLang="en-US" sz="1200" b="1" dirty="0"/>
            <a:t>智慧穿戴裝置與手機</a:t>
          </a:r>
          <a:r>
            <a:rPr lang="en-US" altLang="en-US" sz="1200" b="1" dirty="0"/>
            <a:t>App</a:t>
          </a:r>
          <a:r>
            <a:rPr lang="zh-TW" altLang="en-US" sz="1200" dirty="0"/>
            <a:t>緊密結合。提供</a:t>
          </a:r>
          <a:r>
            <a:rPr lang="zh-TW" altLang="en-US" sz="1200" b="1" dirty="0"/>
            <a:t>數據存儲和管理功能</a:t>
          </a:r>
          <a:r>
            <a:rPr lang="zh-TW" altLang="en-US" sz="1200" dirty="0"/>
            <a:t>，並根據使用者的個人健康數據</a:t>
          </a:r>
          <a:r>
            <a:rPr lang="zh-TW" altLang="en-US" sz="1200" b="1" dirty="0"/>
            <a:t>生成個人化的建議</a:t>
          </a:r>
          <a:r>
            <a:rPr lang="zh-TW" altLang="en-US" sz="1200" dirty="0"/>
            <a:t>。這包括</a:t>
          </a:r>
          <a:r>
            <a:rPr lang="zh-TW" altLang="en-US" sz="1200" b="1" dirty="0"/>
            <a:t>飲食、運動、藥物管理</a:t>
          </a:r>
          <a:r>
            <a:rPr lang="zh-TW" altLang="en-US" sz="1200" dirty="0"/>
            <a:t>等方面的建議，幫助使用者了解自己的</a:t>
          </a:r>
          <a:r>
            <a:rPr lang="zh-TW" altLang="en-US" sz="1200" b="1" dirty="0"/>
            <a:t>健康狀況</a:t>
          </a:r>
          <a:r>
            <a:rPr lang="zh-TW" altLang="en-US" sz="1200" dirty="0"/>
            <a:t>，以及進行</a:t>
          </a:r>
          <a:r>
            <a:rPr lang="zh-TW" altLang="en-US" sz="1200" b="1" dirty="0"/>
            <a:t>適當的調整</a:t>
          </a:r>
          <a:r>
            <a:rPr lang="zh-TW" altLang="en-US" sz="1200" dirty="0"/>
            <a:t>。藉此吸引更多關心自身健康的人，我們的產品不僅僅是一個測量裝置，還是一個</a:t>
          </a:r>
          <a:r>
            <a:rPr lang="zh-TW" altLang="en-US" sz="1200" b="1" dirty="0"/>
            <a:t>全面的健康管理工具</a:t>
          </a:r>
          <a:r>
            <a:rPr lang="zh-TW" altLang="en-US" sz="1200" dirty="0"/>
            <a:t>。</a:t>
          </a:r>
        </a:p>
      </dgm:t>
    </dgm:pt>
    <dgm:pt modelId="{CF3F74EC-A140-44E7-BE00-5996347D19E5}" type="parTrans" cxnId="{A89BABF4-3D17-4718-B6DC-231B9C96614F}">
      <dgm:prSet/>
      <dgm:spPr/>
      <dgm:t>
        <a:bodyPr/>
        <a:lstStyle/>
        <a:p>
          <a:endParaRPr lang="zh-TW" altLang="en-US"/>
        </a:p>
      </dgm:t>
    </dgm:pt>
    <dgm:pt modelId="{3FBF6C52-13EA-4A55-80EB-1C461F7540B4}" type="sibTrans" cxnId="{A89BABF4-3D17-4718-B6DC-231B9C96614F}">
      <dgm:prSet/>
      <dgm:spPr/>
      <dgm:t>
        <a:bodyPr/>
        <a:lstStyle/>
        <a:p>
          <a:endParaRPr lang="zh-TW" altLang="en-US"/>
        </a:p>
      </dgm:t>
    </dgm:pt>
    <dgm:pt modelId="{60B1A751-B3D6-4592-B0EA-E59391BC41B2}">
      <dgm:prSet phldrT="[文字]" custT="1"/>
      <dgm:spPr/>
      <dgm:t>
        <a:bodyPr/>
        <a:lstStyle/>
        <a:p>
          <a:r>
            <a:rPr lang="zh-TW" altLang="en-US" sz="1200" b="1" dirty="0"/>
            <a:t>數據分析和視覺化： </a:t>
          </a:r>
          <a:r>
            <a:rPr lang="zh-TW" altLang="en-US" sz="1200" dirty="0"/>
            <a:t>除了提供即時監測和個人化建議外，我們的</a:t>
          </a:r>
          <a:r>
            <a:rPr lang="en-US" altLang="en-US" sz="1200" dirty="0"/>
            <a:t>App</a:t>
          </a:r>
          <a:r>
            <a:rPr lang="zh-TW" altLang="en-US" sz="1200" dirty="0"/>
            <a:t>還將提供</a:t>
          </a:r>
          <a:r>
            <a:rPr lang="zh-TW" altLang="en-US" sz="1200" b="1" dirty="0"/>
            <a:t>數據分析和視覺化功能</a:t>
          </a:r>
          <a:r>
            <a:rPr lang="zh-TW" altLang="en-US" sz="1200" dirty="0"/>
            <a:t>。這意味著用戶可以輕鬆</a:t>
          </a:r>
          <a:r>
            <a:rPr lang="zh-TW" altLang="en-US" sz="1200" b="1" dirty="0"/>
            <a:t>追蹤他們的健康趨勢</a:t>
          </a:r>
          <a:r>
            <a:rPr lang="zh-TW" altLang="en-US" sz="1200" dirty="0"/>
            <a:t>，看到他們的血糖變化，並了解它們如何受到</a:t>
          </a:r>
          <a:r>
            <a:rPr lang="zh-TW" altLang="en-US" sz="1200" b="1" dirty="0"/>
            <a:t>飲食和運動的影響</a:t>
          </a:r>
          <a:r>
            <a:rPr lang="zh-TW" altLang="en-US" sz="1200" dirty="0"/>
            <a:t>。這種數據的視覺化呈現將有助於用戶更好地理解他們的健康情況，並激發他們更加積極地參與健康管理。</a:t>
          </a:r>
        </a:p>
      </dgm:t>
    </dgm:pt>
    <dgm:pt modelId="{173195F4-DBC4-4CD0-A42A-F4891CDC4C90}" type="parTrans" cxnId="{435E6C7C-EAC2-4C05-B371-E8830F1C3001}">
      <dgm:prSet/>
      <dgm:spPr/>
      <dgm:t>
        <a:bodyPr/>
        <a:lstStyle/>
        <a:p>
          <a:endParaRPr lang="zh-TW" altLang="en-US"/>
        </a:p>
      </dgm:t>
    </dgm:pt>
    <dgm:pt modelId="{9642FFC7-DDCB-4456-BD0A-09C00089F96E}" type="sibTrans" cxnId="{435E6C7C-EAC2-4C05-B371-E8830F1C3001}">
      <dgm:prSet/>
      <dgm:spPr/>
      <dgm:t>
        <a:bodyPr/>
        <a:lstStyle/>
        <a:p>
          <a:endParaRPr lang="zh-TW" altLang="en-US"/>
        </a:p>
      </dgm:t>
    </dgm:pt>
    <dgm:pt modelId="{F5F6D716-FC22-486E-9E0D-B58C0227D61B}" type="pres">
      <dgm:prSet presAssocID="{83C0E50E-64EE-4274-9B73-AD93C13E6880}" presName="linear" presStyleCnt="0">
        <dgm:presLayoutVars>
          <dgm:animLvl val="lvl"/>
          <dgm:resizeHandles val="exact"/>
        </dgm:presLayoutVars>
      </dgm:prSet>
      <dgm:spPr/>
    </dgm:pt>
    <dgm:pt modelId="{1E89589A-B047-4221-861C-7DA94E5C8441}" type="pres">
      <dgm:prSet presAssocID="{4BE51A42-1CBD-4DE5-9C97-AF1BB0D5F97C}" presName="parentText" presStyleLbl="node1" presStyleIdx="0" presStyleCnt="1" custScaleY="83864" custLinFactNeighborX="0" custLinFactNeighborY="-5119">
        <dgm:presLayoutVars>
          <dgm:chMax val="0"/>
          <dgm:bulletEnabled val="1"/>
        </dgm:presLayoutVars>
      </dgm:prSet>
      <dgm:spPr/>
    </dgm:pt>
    <dgm:pt modelId="{C629E5B8-14C3-418E-BED5-EA1390F51EC0}" type="pres">
      <dgm:prSet presAssocID="{4BE51A42-1CBD-4DE5-9C97-AF1BB0D5F97C}" presName="childText" presStyleLbl="revTx" presStyleIdx="0" presStyleCnt="1">
        <dgm:presLayoutVars>
          <dgm:bulletEnabled val="1"/>
        </dgm:presLayoutVars>
      </dgm:prSet>
      <dgm:spPr/>
    </dgm:pt>
  </dgm:ptLst>
  <dgm:cxnLst>
    <dgm:cxn modelId="{607FE311-F29E-483D-AE60-0BF44151CD97}" type="presOf" srcId="{60B1A751-B3D6-4592-B0EA-E59391BC41B2}" destId="{C629E5B8-14C3-418E-BED5-EA1390F51EC0}" srcOrd="0" destOrd="2" presId="urn:microsoft.com/office/officeart/2005/8/layout/vList2"/>
    <dgm:cxn modelId="{419DB912-C465-4568-BB93-2BDD70F30EF7}" srcId="{4BE51A42-1CBD-4DE5-9C97-AF1BB0D5F97C}" destId="{170B36FF-57F8-4322-A555-C558555F7E51}" srcOrd="0" destOrd="0" parTransId="{45C16B94-F791-4E7E-A4C7-F84B5B5B395A}" sibTransId="{A02C7063-399F-4C6A-8992-A93ECA5B0CB7}"/>
    <dgm:cxn modelId="{C7B5B834-2164-4018-82C9-CDDD477AC155}" type="presOf" srcId="{4BE51A42-1CBD-4DE5-9C97-AF1BB0D5F97C}" destId="{1E89589A-B047-4221-861C-7DA94E5C8441}" srcOrd="0" destOrd="0" presId="urn:microsoft.com/office/officeart/2005/8/layout/vList2"/>
    <dgm:cxn modelId="{435E6C7C-EAC2-4C05-B371-E8830F1C3001}" srcId="{4BE51A42-1CBD-4DE5-9C97-AF1BB0D5F97C}" destId="{60B1A751-B3D6-4592-B0EA-E59391BC41B2}" srcOrd="2" destOrd="0" parTransId="{173195F4-DBC4-4CD0-A42A-F4891CDC4C90}" sibTransId="{9642FFC7-DDCB-4456-BD0A-09C00089F96E}"/>
    <dgm:cxn modelId="{D4306487-5594-4DA8-BDBC-47E09AB5494D}" type="presOf" srcId="{83C0E50E-64EE-4274-9B73-AD93C13E6880}" destId="{F5F6D716-FC22-486E-9E0D-B58C0227D61B}" srcOrd="0" destOrd="0" presId="urn:microsoft.com/office/officeart/2005/8/layout/vList2"/>
    <dgm:cxn modelId="{D89C64B4-DA8F-476C-960A-C725373EFFCC}" type="presOf" srcId="{175379B2-4F1C-446F-AE94-F62A95D314E5}" destId="{C629E5B8-14C3-418E-BED5-EA1390F51EC0}" srcOrd="0" destOrd="1" presId="urn:microsoft.com/office/officeart/2005/8/layout/vList2"/>
    <dgm:cxn modelId="{98701ADC-9EB2-4474-9352-BEA37EAB2556}" type="presOf" srcId="{170B36FF-57F8-4322-A555-C558555F7E51}" destId="{C629E5B8-14C3-418E-BED5-EA1390F51EC0}" srcOrd="0" destOrd="0" presId="urn:microsoft.com/office/officeart/2005/8/layout/vList2"/>
    <dgm:cxn modelId="{8CE9C3EE-0EA0-43E4-BD63-77B78E96873F}" srcId="{83C0E50E-64EE-4274-9B73-AD93C13E6880}" destId="{4BE51A42-1CBD-4DE5-9C97-AF1BB0D5F97C}" srcOrd="0" destOrd="0" parTransId="{32DBE75C-EF0C-46D1-951D-A59FBE24A89D}" sibTransId="{CF6499CA-36ED-4529-9C4B-4734714BE945}"/>
    <dgm:cxn modelId="{A89BABF4-3D17-4718-B6DC-231B9C96614F}" srcId="{4BE51A42-1CBD-4DE5-9C97-AF1BB0D5F97C}" destId="{175379B2-4F1C-446F-AE94-F62A95D314E5}" srcOrd="1" destOrd="0" parTransId="{CF3F74EC-A140-44E7-BE00-5996347D19E5}" sibTransId="{3FBF6C52-13EA-4A55-80EB-1C461F7540B4}"/>
    <dgm:cxn modelId="{EDA3E4A2-7903-4532-B2A8-69276FB89452}" type="presParOf" srcId="{F5F6D716-FC22-486E-9E0D-B58C0227D61B}" destId="{1E89589A-B047-4221-861C-7DA94E5C8441}" srcOrd="0" destOrd="0" presId="urn:microsoft.com/office/officeart/2005/8/layout/vList2"/>
    <dgm:cxn modelId="{609F7241-D1F8-4D7E-BC03-9AC25FA62CB5}" type="presParOf" srcId="{F5F6D716-FC22-486E-9E0D-B58C0227D61B}" destId="{C629E5B8-14C3-418E-BED5-EA1390F51EC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C0E50E-64EE-4274-9B73-AD93C13E68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4BE51A42-1CBD-4DE5-9C97-AF1BB0D5F97C}">
      <dgm:prSet phldrT="[文字]" custT="1"/>
      <dgm:spPr/>
      <dgm:t>
        <a:bodyPr/>
        <a:lstStyle/>
        <a:p>
          <a:pPr algn="ctr"/>
          <a:r>
            <a:rPr lang="zh-TW" altLang="en-US" sz="2800" dirty="0"/>
            <a:t>醫療器材 </a:t>
          </a:r>
        </a:p>
      </dgm:t>
    </dgm:pt>
    <dgm:pt modelId="{32DBE75C-EF0C-46D1-951D-A59FBE24A89D}" type="parTrans" cxnId="{8CE9C3EE-0EA0-43E4-BD63-77B78E96873F}">
      <dgm:prSet/>
      <dgm:spPr/>
      <dgm:t>
        <a:bodyPr/>
        <a:lstStyle/>
        <a:p>
          <a:endParaRPr lang="zh-TW" altLang="en-US"/>
        </a:p>
      </dgm:t>
    </dgm:pt>
    <dgm:pt modelId="{CF6499CA-36ED-4529-9C4B-4734714BE945}" type="sibTrans" cxnId="{8CE9C3EE-0EA0-43E4-BD63-77B78E96873F}">
      <dgm:prSet/>
      <dgm:spPr/>
      <dgm:t>
        <a:bodyPr/>
        <a:lstStyle/>
        <a:p>
          <a:endParaRPr lang="zh-TW" altLang="en-US"/>
        </a:p>
      </dgm:t>
    </dgm:pt>
    <dgm:pt modelId="{170B36FF-57F8-4322-A555-C558555F7E51}">
      <dgm:prSet phldrT="[文字]" custT="1"/>
      <dgm:spPr/>
      <dgm:t>
        <a:bodyPr/>
        <a:lstStyle/>
        <a:p>
          <a:r>
            <a:rPr lang="zh-TW" altLang="en-US" sz="1200" b="1" i="0" dirty="0"/>
            <a:t>非侵入性的血糖測量</a:t>
          </a:r>
          <a:r>
            <a:rPr lang="zh-TW" altLang="en-US" sz="1200" b="1" dirty="0"/>
            <a:t>： </a:t>
          </a:r>
          <a:r>
            <a:rPr lang="zh-TW" altLang="en-US" sz="1200" b="0" i="0" dirty="0"/>
            <a:t>我們採用非</a:t>
          </a:r>
          <a:r>
            <a:rPr lang="zh-TW" altLang="en-US" sz="1200" b="1" i="0" dirty="0"/>
            <a:t>侵入性的方式進行血糖測量</a:t>
          </a:r>
          <a:r>
            <a:rPr lang="zh-TW" altLang="en-US" sz="1200" b="0" i="0" dirty="0"/>
            <a:t>，無需使用針頭。這不僅</a:t>
          </a:r>
          <a:r>
            <a:rPr lang="zh-TW" altLang="en-US" sz="1200" b="1" i="0" dirty="0"/>
            <a:t>減輕了患者的不適感和痛苦</a:t>
          </a:r>
          <a:r>
            <a:rPr lang="zh-TW" altLang="en-US" sz="1200" b="0" i="0" dirty="0"/>
            <a:t>，還</a:t>
          </a:r>
          <a:r>
            <a:rPr lang="zh-TW" altLang="en-US" sz="1200" b="1" i="0" dirty="0"/>
            <a:t>降低了感染風險</a:t>
          </a:r>
          <a:r>
            <a:rPr lang="zh-TW" altLang="en-US" sz="1200" b="0" i="0" dirty="0"/>
            <a:t>，對於需要頻繁測量血糖的患者來說，這一優勢十分重要。</a:t>
          </a:r>
          <a:endParaRPr lang="zh-TW" altLang="en-US" sz="1200" dirty="0"/>
        </a:p>
      </dgm:t>
    </dgm:pt>
    <dgm:pt modelId="{45C16B94-F791-4E7E-A4C7-F84B5B5B395A}" type="parTrans" cxnId="{419DB912-C465-4568-BB93-2BDD70F30EF7}">
      <dgm:prSet/>
      <dgm:spPr/>
      <dgm:t>
        <a:bodyPr/>
        <a:lstStyle/>
        <a:p>
          <a:endParaRPr lang="zh-TW" altLang="en-US"/>
        </a:p>
      </dgm:t>
    </dgm:pt>
    <dgm:pt modelId="{A02C7063-399F-4C6A-8992-A93ECA5B0CB7}" type="sibTrans" cxnId="{419DB912-C465-4568-BB93-2BDD70F30EF7}">
      <dgm:prSet/>
      <dgm:spPr/>
      <dgm:t>
        <a:bodyPr/>
        <a:lstStyle/>
        <a:p>
          <a:endParaRPr lang="zh-TW" altLang="en-US"/>
        </a:p>
      </dgm:t>
    </dgm:pt>
    <dgm:pt modelId="{175379B2-4F1C-446F-AE94-F62A95D314E5}">
      <dgm:prSet phldrT="[文字]" custT="1"/>
      <dgm:spPr/>
      <dgm:t>
        <a:bodyPr/>
        <a:lstStyle/>
        <a:p>
          <a:r>
            <a:rPr lang="zh-TW" altLang="en-US" sz="1200" b="1" i="0" dirty="0"/>
            <a:t>即時監測和數據反饋</a:t>
          </a:r>
          <a:r>
            <a:rPr lang="zh-TW" altLang="en-US" sz="1200" b="1" dirty="0"/>
            <a:t>： </a:t>
          </a:r>
          <a:r>
            <a:rPr lang="zh-TW" altLang="en-US" sz="1200" b="0" i="0" dirty="0"/>
            <a:t>我們使醫療機構和醫護人員能夠</a:t>
          </a:r>
          <a:r>
            <a:rPr lang="zh-TW" altLang="en-US" sz="1200" b="1" i="0" dirty="0"/>
            <a:t>實時監測患者的血糖數值</a:t>
          </a:r>
          <a:r>
            <a:rPr lang="zh-TW" altLang="en-US" sz="1200" b="0" i="0" dirty="0"/>
            <a:t>。這不僅有助於</a:t>
          </a:r>
          <a:r>
            <a:rPr lang="zh-TW" altLang="en-US" sz="1200" b="1" i="0" dirty="0"/>
            <a:t>及時掌握患者的病情變化</a:t>
          </a:r>
          <a:r>
            <a:rPr lang="zh-TW" altLang="en-US" sz="1200" b="0" i="0" dirty="0"/>
            <a:t>，還能夠根據數據結果</a:t>
          </a:r>
          <a:r>
            <a:rPr lang="zh-TW" altLang="en-US" sz="1200" b="1" i="0" dirty="0"/>
            <a:t>調整治療方案</a:t>
          </a:r>
          <a:r>
            <a:rPr lang="zh-TW" altLang="en-US" sz="1200" b="0" i="0" dirty="0"/>
            <a:t>。這種</a:t>
          </a:r>
          <a:r>
            <a:rPr lang="zh-TW" altLang="en-US" sz="1200" b="1" i="0" dirty="0"/>
            <a:t>即時性的監測和數據反饋</a:t>
          </a:r>
          <a:r>
            <a:rPr lang="zh-TW" altLang="en-US" sz="1200" b="0" i="0" dirty="0"/>
            <a:t>有助於提高醫療效率，確保患者得到最適切的治療。</a:t>
          </a:r>
          <a:endParaRPr lang="zh-TW" altLang="en-US" sz="1200" dirty="0"/>
        </a:p>
      </dgm:t>
    </dgm:pt>
    <dgm:pt modelId="{CF3F74EC-A140-44E7-BE00-5996347D19E5}" type="parTrans" cxnId="{A89BABF4-3D17-4718-B6DC-231B9C96614F}">
      <dgm:prSet/>
      <dgm:spPr/>
      <dgm:t>
        <a:bodyPr/>
        <a:lstStyle/>
        <a:p>
          <a:endParaRPr lang="zh-TW" altLang="en-US"/>
        </a:p>
      </dgm:t>
    </dgm:pt>
    <dgm:pt modelId="{3FBF6C52-13EA-4A55-80EB-1C461F7540B4}" type="sibTrans" cxnId="{A89BABF4-3D17-4718-B6DC-231B9C96614F}">
      <dgm:prSet/>
      <dgm:spPr/>
      <dgm:t>
        <a:bodyPr/>
        <a:lstStyle/>
        <a:p>
          <a:endParaRPr lang="zh-TW" altLang="en-US"/>
        </a:p>
      </dgm:t>
    </dgm:pt>
    <dgm:pt modelId="{60B1A751-B3D6-4592-B0EA-E59391BC41B2}">
      <dgm:prSet phldrT="[文字]" custT="1"/>
      <dgm:spPr/>
      <dgm:t>
        <a:bodyPr/>
        <a:lstStyle/>
        <a:p>
          <a:r>
            <a:rPr lang="zh-TW" altLang="en-US" sz="1200" b="1" i="0" dirty="0"/>
            <a:t>慢性疾病管理的關鍵工具</a:t>
          </a:r>
          <a:r>
            <a:rPr lang="zh-TW" altLang="en-US" sz="1200" b="1" dirty="0"/>
            <a:t>： </a:t>
          </a:r>
          <a:r>
            <a:rPr lang="zh-TW" altLang="en-US" sz="1200" b="0" i="0" dirty="0"/>
            <a:t>這項技術的應用對於</a:t>
          </a:r>
          <a:r>
            <a:rPr lang="zh-TW" altLang="en-US" sz="1200" b="1" i="0" dirty="0"/>
            <a:t>慢性疾病管理</a:t>
          </a:r>
          <a:r>
            <a:rPr lang="zh-TW" altLang="en-US" sz="1200" b="0" i="0" dirty="0"/>
            <a:t>具有巨大的潛力。患者可以輕鬆追蹤他們的血糖趨勢，了解它們如何受到</a:t>
          </a:r>
          <a:r>
            <a:rPr lang="zh-TW" altLang="en-US" sz="1200" b="1" i="0" dirty="0"/>
            <a:t>飲食和運動的影響</a:t>
          </a:r>
          <a:r>
            <a:rPr lang="zh-TW" altLang="en-US" sz="1200" b="0" i="0" dirty="0"/>
            <a:t>。這種數據的</a:t>
          </a:r>
          <a:r>
            <a:rPr lang="zh-TW" altLang="en-US" sz="1200" b="1" i="0" dirty="0"/>
            <a:t>視覺化呈現</a:t>
          </a:r>
          <a:r>
            <a:rPr lang="zh-TW" altLang="en-US" sz="1200" b="0" i="0" dirty="0"/>
            <a:t>有助於患者更好地管理他們的健康，</a:t>
          </a:r>
          <a:r>
            <a:rPr lang="zh-TW" altLang="en-US" sz="1200" b="1" i="0" dirty="0"/>
            <a:t>減輕醫療負擔</a:t>
          </a:r>
          <a:r>
            <a:rPr lang="zh-TW" altLang="en-US" sz="1200" b="0" i="0" dirty="0"/>
            <a:t>，提供更好的生活品質。</a:t>
          </a:r>
          <a:endParaRPr lang="zh-TW" altLang="en-US" sz="1200" dirty="0"/>
        </a:p>
      </dgm:t>
    </dgm:pt>
    <dgm:pt modelId="{173195F4-DBC4-4CD0-A42A-F4891CDC4C90}" type="parTrans" cxnId="{435E6C7C-EAC2-4C05-B371-E8830F1C3001}">
      <dgm:prSet/>
      <dgm:spPr/>
      <dgm:t>
        <a:bodyPr/>
        <a:lstStyle/>
        <a:p>
          <a:endParaRPr lang="zh-TW" altLang="en-US"/>
        </a:p>
      </dgm:t>
    </dgm:pt>
    <dgm:pt modelId="{9642FFC7-DDCB-4456-BD0A-09C00089F96E}" type="sibTrans" cxnId="{435E6C7C-EAC2-4C05-B371-E8830F1C3001}">
      <dgm:prSet/>
      <dgm:spPr/>
      <dgm:t>
        <a:bodyPr/>
        <a:lstStyle/>
        <a:p>
          <a:endParaRPr lang="zh-TW" altLang="en-US"/>
        </a:p>
      </dgm:t>
    </dgm:pt>
    <dgm:pt modelId="{F5F6D716-FC22-486E-9E0D-B58C0227D61B}" type="pres">
      <dgm:prSet presAssocID="{83C0E50E-64EE-4274-9B73-AD93C13E6880}" presName="linear" presStyleCnt="0">
        <dgm:presLayoutVars>
          <dgm:animLvl val="lvl"/>
          <dgm:resizeHandles val="exact"/>
        </dgm:presLayoutVars>
      </dgm:prSet>
      <dgm:spPr/>
    </dgm:pt>
    <dgm:pt modelId="{1E89589A-B047-4221-861C-7DA94E5C8441}" type="pres">
      <dgm:prSet presAssocID="{4BE51A42-1CBD-4DE5-9C97-AF1BB0D5F97C}" presName="parentText" presStyleLbl="node1" presStyleIdx="0" presStyleCnt="1" custScaleY="68370" custLinFactNeighborY="-3607">
        <dgm:presLayoutVars>
          <dgm:chMax val="0"/>
          <dgm:bulletEnabled val="1"/>
        </dgm:presLayoutVars>
      </dgm:prSet>
      <dgm:spPr/>
    </dgm:pt>
    <dgm:pt modelId="{C629E5B8-14C3-418E-BED5-EA1390F51EC0}" type="pres">
      <dgm:prSet presAssocID="{4BE51A42-1CBD-4DE5-9C97-AF1BB0D5F97C}" presName="childText" presStyleLbl="revTx" presStyleIdx="0" presStyleCnt="1">
        <dgm:presLayoutVars>
          <dgm:bulletEnabled val="1"/>
        </dgm:presLayoutVars>
      </dgm:prSet>
      <dgm:spPr/>
    </dgm:pt>
  </dgm:ptLst>
  <dgm:cxnLst>
    <dgm:cxn modelId="{607FE311-F29E-483D-AE60-0BF44151CD97}" type="presOf" srcId="{60B1A751-B3D6-4592-B0EA-E59391BC41B2}" destId="{C629E5B8-14C3-418E-BED5-EA1390F51EC0}" srcOrd="0" destOrd="2" presId="urn:microsoft.com/office/officeart/2005/8/layout/vList2"/>
    <dgm:cxn modelId="{419DB912-C465-4568-BB93-2BDD70F30EF7}" srcId="{4BE51A42-1CBD-4DE5-9C97-AF1BB0D5F97C}" destId="{170B36FF-57F8-4322-A555-C558555F7E51}" srcOrd="0" destOrd="0" parTransId="{45C16B94-F791-4E7E-A4C7-F84B5B5B395A}" sibTransId="{A02C7063-399F-4C6A-8992-A93ECA5B0CB7}"/>
    <dgm:cxn modelId="{C7B5B834-2164-4018-82C9-CDDD477AC155}" type="presOf" srcId="{4BE51A42-1CBD-4DE5-9C97-AF1BB0D5F97C}" destId="{1E89589A-B047-4221-861C-7DA94E5C8441}" srcOrd="0" destOrd="0" presId="urn:microsoft.com/office/officeart/2005/8/layout/vList2"/>
    <dgm:cxn modelId="{435E6C7C-EAC2-4C05-B371-E8830F1C3001}" srcId="{4BE51A42-1CBD-4DE5-9C97-AF1BB0D5F97C}" destId="{60B1A751-B3D6-4592-B0EA-E59391BC41B2}" srcOrd="2" destOrd="0" parTransId="{173195F4-DBC4-4CD0-A42A-F4891CDC4C90}" sibTransId="{9642FFC7-DDCB-4456-BD0A-09C00089F96E}"/>
    <dgm:cxn modelId="{D4306487-5594-4DA8-BDBC-47E09AB5494D}" type="presOf" srcId="{83C0E50E-64EE-4274-9B73-AD93C13E6880}" destId="{F5F6D716-FC22-486E-9E0D-B58C0227D61B}" srcOrd="0" destOrd="0" presId="urn:microsoft.com/office/officeart/2005/8/layout/vList2"/>
    <dgm:cxn modelId="{D89C64B4-DA8F-476C-960A-C725373EFFCC}" type="presOf" srcId="{175379B2-4F1C-446F-AE94-F62A95D314E5}" destId="{C629E5B8-14C3-418E-BED5-EA1390F51EC0}" srcOrd="0" destOrd="1" presId="urn:microsoft.com/office/officeart/2005/8/layout/vList2"/>
    <dgm:cxn modelId="{98701ADC-9EB2-4474-9352-BEA37EAB2556}" type="presOf" srcId="{170B36FF-57F8-4322-A555-C558555F7E51}" destId="{C629E5B8-14C3-418E-BED5-EA1390F51EC0}" srcOrd="0" destOrd="0" presId="urn:microsoft.com/office/officeart/2005/8/layout/vList2"/>
    <dgm:cxn modelId="{8CE9C3EE-0EA0-43E4-BD63-77B78E96873F}" srcId="{83C0E50E-64EE-4274-9B73-AD93C13E6880}" destId="{4BE51A42-1CBD-4DE5-9C97-AF1BB0D5F97C}" srcOrd="0" destOrd="0" parTransId="{32DBE75C-EF0C-46D1-951D-A59FBE24A89D}" sibTransId="{CF6499CA-36ED-4529-9C4B-4734714BE945}"/>
    <dgm:cxn modelId="{A89BABF4-3D17-4718-B6DC-231B9C96614F}" srcId="{4BE51A42-1CBD-4DE5-9C97-AF1BB0D5F97C}" destId="{175379B2-4F1C-446F-AE94-F62A95D314E5}" srcOrd="1" destOrd="0" parTransId="{CF3F74EC-A140-44E7-BE00-5996347D19E5}" sibTransId="{3FBF6C52-13EA-4A55-80EB-1C461F7540B4}"/>
    <dgm:cxn modelId="{EDA3E4A2-7903-4532-B2A8-69276FB89452}" type="presParOf" srcId="{F5F6D716-FC22-486E-9E0D-B58C0227D61B}" destId="{1E89589A-B047-4221-861C-7DA94E5C8441}" srcOrd="0" destOrd="0" presId="urn:microsoft.com/office/officeart/2005/8/layout/vList2"/>
    <dgm:cxn modelId="{609F7241-D1F8-4D7E-BC03-9AC25FA62CB5}" type="presParOf" srcId="{F5F6D716-FC22-486E-9E0D-B58C0227D61B}" destId="{C629E5B8-14C3-418E-BED5-EA1390F51EC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C0E50E-64EE-4274-9B73-AD93C13E68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4BE51A42-1CBD-4DE5-9C97-AF1BB0D5F97C}">
      <dgm:prSet phldrT="[文字]" custT="1"/>
      <dgm:spPr/>
      <dgm:t>
        <a:bodyPr/>
        <a:lstStyle/>
        <a:p>
          <a:pPr algn="ctr"/>
          <a:r>
            <a:rPr lang="zh-TW" altLang="en-US" sz="2400" dirty="0"/>
            <a:t>適應症</a:t>
          </a:r>
        </a:p>
      </dgm:t>
    </dgm:pt>
    <dgm:pt modelId="{CF6499CA-36ED-4529-9C4B-4734714BE945}" type="sibTrans" cxnId="{8CE9C3EE-0EA0-43E4-BD63-77B78E96873F}">
      <dgm:prSet/>
      <dgm:spPr/>
      <dgm:t>
        <a:bodyPr/>
        <a:lstStyle/>
        <a:p>
          <a:endParaRPr lang="zh-TW" altLang="en-US"/>
        </a:p>
      </dgm:t>
    </dgm:pt>
    <dgm:pt modelId="{32DBE75C-EF0C-46D1-951D-A59FBE24A89D}" type="parTrans" cxnId="{8CE9C3EE-0EA0-43E4-BD63-77B78E96873F}">
      <dgm:prSet/>
      <dgm:spPr/>
      <dgm:t>
        <a:bodyPr/>
        <a:lstStyle/>
        <a:p>
          <a:endParaRPr lang="zh-TW" altLang="en-US"/>
        </a:p>
      </dgm:t>
    </dgm:pt>
    <dgm:pt modelId="{68A84053-64C2-4F0B-8603-3BD344E2FEA7}">
      <dgm:prSet phldrT="[文字]" custT="1"/>
      <dgm:spPr/>
      <dgm:t>
        <a:bodyPr/>
        <a:lstStyle/>
        <a:p>
          <a:r>
            <a:rPr lang="zh-TW" altLang="en-US" sz="1200" b="1" i="0" dirty="0"/>
            <a:t>糖尿病患者：</a:t>
          </a:r>
          <a:r>
            <a:rPr lang="zh-TW" altLang="en-US" sz="1200" b="0" i="0" dirty="0"/>
            <a:t> 我們的技術特別適用於糖尿病患者。對於那些</a:t>
          </a:r>
          <a:r>
            <a:rPr lang="zh-TW" altLang="en-US" sz="1200" b="1" i="0" dirty="0"/>
            <a:t>需要頻繁測量血糖</a:t>
          </a:r>
          <a:r>
            <a:rPr lang="zh-TW" altLang="en-US" sz="1200" b="0" i="0" dirty="0"/>
            <a:t>的人來說，非侵入性測量方式能夠顯著</a:t>
          </a:r>
          <a:r>
            <a:rPr lang="zh-TW" altLang="en-US" sz="1200" b="1" i="0" dirty="0"/>
            <a:t>減輕病患的不適感</a:t>
          </a:r>
          <a:r>
            <a:rPr lang="zh-TW" altLang="en-US" sz="1200" b="0" i="0" dirty="0"/>
            <a:t>，同時提供</a:t>
          </a:r>
          <a:r>
            <a:rPr lang="zh-TW" altLang="en-US" sz="1200" b="1" i="0" dirty="0"/>
            <a:t>即時血糖數據</a:t>
          </a:r>
          <a:r>
            <a:rPr lang="zh-TW" altLang="en-US" sz="1200" b="0" i="0" dirty="0"/>
            <a:t>，有助於更好地</a:t>
          </a:r>
          <a:r>
            <a:rPr lang="zh-TW" altLang="en-US" sz="1200" b="1" i="0" dirty="0"/>
            <a:t>管理血糖水平</a:t>
          </a:r>
          <a:r>
            <a:rPr lang="zh-TW" altLang="en-US" sz="1200" b="0" i="0" dirty="0"/>
            <a:t>。</a:t>
          </a:r>
          <a:endParaRPr lang="zh-TW" altLang="en-US" sz="1200" dirty="0"/>
        </a:p>
      </dgm:t>
    </dgm:pt>
    <dgm:pt modelId="{A81435E9-73A7-4BE4-9939-DAA810E3F72B}" type="sibTrans" cxnId="{A5F2C228-63F3-4EA3-A9C2-E40BBC8831A4}">
      <dgm:prSet/>
      <dgm:spPr/>
      <dgm:t>
        <a:bodyPr/>
        <a:lstStyle/>
        <a:p>
          <a:endParaRPr lang="zh-TW" altLang="en-US"/>
        </a:p>
      </dgm:t>
    </dgm:pt>
    <dgm:pt modelId="{FE9BCB28-C801-485E-A7D3-9DB35896A0AD}" type="parTrans" cxnId="{A5F2C228-63F3-4EA3-A9C2-E40BBC8831A4}">
      <dgm:prSet/>
      <dgm:spPr/>
      <dgm:t>
        <a:bodyPr/>
        <a:lstStyle/>
        <a:p>
          <a:endParaRPr lang="zh-TW" altLang="en-US"/>
        </a:p>
      </dgm:t>
    </dgm:pt>
    <dgm:pt modelId="{175379B2-4F1C-446F-AE94-F62A95D314E5}">
      <dgm:prSet phldrT="[文字]" custT="1"/>
      <dgm:spPr/>
      <dgm:t>
        <a:bodyPr/>
        <a:lstStyle/>
        <a:p>
          <a:r>
            <a:rPr lang="zh-TW" altLang="en-US" sz="1200" b="1" i="0" dirty="0"/>
            <a:t>慢性疾病患者：</a:t>
          </a:r>
          <a:r>
            <a:rPr lang="zh-TW" altLang="en-US" sz="1200" b="0" i="0" dirty="0"/>
            <a:t> 非侵入性的血糖監測技術對於需要</a:t>
          </a:r>
          <a:r>
            <a:rPr lang="zh-TW" altLang="en-US" sz="1200" b="1" i="0" dirty="0"/>
            <a:t>長期追蹤的慢性疾病患者</a:t>
          </a:r>
          <a:r>
            <a:rPr lang="zh-TW" altLang="en-US" sz="1200" b="0" i="0" dirty="0"/>
            <a:t>，尤其重要。藉由提供</a:t>
          </a:r>
          <a:r>
            <a:rPr lang="zh-TW" altLang="en-US" sz="1200" b="1" i="0" dirty="0"/>
            <a:t>穩定的、長期的血糖監測</a:t>
          </a:r>
          <a:r>
            <a:rPr lang="zh-TW" altLang="en-US" sz="1200" b="0" i="0" dirty="0"/>
            <a:t>，幫助患者的</a:t>
          </a:r>
          <a:r>
            <a:rPr lang="zh-TW" altLang="en-US" sz="1200" b="1" i="0" dirty="0"/>
            <a:t>疾病管理和治療計劃的調整</a:t>
          </a:r>
          <a:r>
            <a:rPr lang="zh-TW" altLang="en-US" sz="1200" b="0" i="0" dirty="0"/>
            <a:t>。</a:t>
          </a:r>
          <a:endParaRPr lang="zh-TW" altLang="en-US" sz="1200" dirty="0"/>
        </a:p>
      </dgm:t>
    </dgm:pt>
    <dgm:pt modelId="{3FBF6C52-13EA-4A55-80EB-1C461F7540B4}" type="sibTrans" cxnId="{A89BABF4-3D17-4718-B6DC-231B9C96614F}">
      <dgm:prSet/>
      <dgm:spPr/>
      <dgm:t>
        <a:bodyPr/>
        <a:lstStyle/>
        <a:p>
          <a:endParaRPr lang="zh-TW" altLang="en-US"/>
        </a:p>
      </dgm:t>
    </dgm:pt>
    <dgm:pt modelId="{CF3F74EC-A140-44E7-BE00-5996347D19E5}" type="parTrans" cxnId="{A89BABF4-3D17-4718-B6DC-231B9C96614F}">
      <dgm:prSet/>
      <dgm:spPr/>
      <dgm:t>
        <a:bodyPr/>
        <a:lstStyle/>
        <a:p>
          <a:endParaRPr lang="zh-TW" altLang="en-US"/>
        </a:p>
      </dgm:t>
    </dgm:pt>
    <dgm:pt modelId="{DB65A99C-E789-49B1-AA9C-94CAD943BA98}">
      <dgm:prSet phldrT="[文字]" custT="1"/>
      <dgm:spPr/>
      <dgm:t>
        <a:bodyPr/>
        <a:lstStyle/>
        <a:p>
          <a:r>
            <a:rPr lang="zh-TW" altLang="en-US" sz="1200" b="1" i="0" dirty="0"/>
            <a:t>醫療機構和醫護人員：</a:t>
          </a:r>
          <a:r>
            <a:rPr lang="zh-TW" altLang="en-US" sz="1200" b="0" i="0" dirty="0"/>
            <a:t> 除了適用於個體病患外，還可以應用於醫療機構和醫護人員。使他們能夠</a:t>
          </a:r>
          <a:r>
            <a:rPr lang="zh-TW" altLang="en-US" sz="1200" b="1" i="0" dirty="0"/>
            <a:t>實時監測患者的血糖數值</a:t>
          </a:r>
          <a:r>
            <a:rPr lang="zh-TW" altLang="en-US" sz="1200" b="0" i="0" dirty="0"/>
            <a:t>，這在緊急情況下至關重要。</a:t>
          </a:r>
          <a:endParaRPr lang="zh-TW" altLang="en-US" sz="1200" dirty="0"/>
        </a:p>
      </dgm:t>
    </dgm:pt>
    <dgm:pt modelId="{9850E387-B17C-4CFF-8970-15031994FCEB}" type="sibTrans" cxnId="{EC4FED49-ABD4-46BB-A6D3-BC6A4EC3AB42}">
      <dgm:prSet/>
      <dgm:spPr/>
      <dgm:t>
        <a:bodyPr/>
        <a:lstStyle/>
        <a:p>
          <a:endParaRPr lang="zh-TW" altLang="en-US"/>
        </a:p>
      </dgm:t>
    </dgm:pt>
    <dgm:pt modelId="{4AEE4687-AE75-4AF9-BCB8-363ADA76982A}" type="parTrans" cxnId="{EC4FED49-ABD4-46BB-A6D3-BC6A4EC3AB42}">
      <dgm:prSet/>
      <dgm:spPr/>
      <dgm:t>
        <a:bodyPr/>
        <a:lstStyle/>
        <a:p>
          <a:endParaRPr lang="zh-TW" altLang="en-US"/>
        </a:p>
      </dgm:t>
    </dgm:pt>
    <dgm:pt modelId="{F5F6D716-FC22-486E-9E0D-B58C0227D61B}" type="pres">
      <dgm:prSet presAssocID="{83C0E50E-64EE-4274-9B73-AD93C13E6880}" presName="linear" presStyleCnt="0">
        <dgm:presLayoutVars>
          <dgm:animLvl val="lvl"/>
          <dgm:resizeHandles val="exact"/>
        </dgm:presLayoutVars>
      </dgm:prSet>
      <dgm:spPr/>
    </dgm:pt>
    <dgm:pt modelId="{1E89589A-B047-4221-861C-7DA94E5C8441}" type="pres">
      <dgm:prSet presAssocID="{4BE51A42-1CBD-4DE5-9C97-AF1BB0D5F97C}" presName="parentText" presStyleLbl="node1" presStyleIdx="0" presStyleCnt="1" custScaleY="59440" custLinFactY="-74187" custLinFactNeighborY="-100000">
        <dgm:presLayoutVars>
          <dgm:chMax val="0"/>
          <dgm:bulletEnabled val="1"/>
        </dgm:presLayoutVars>
      </dgm:prSet>
      <dgm:spPr/>
    </dgm:pt>
    <dgm:pt modelId="{C629E5B8-14C3-418E-BED5-EA1390F51EC0}" type="pres">
      <dgm:prSet presAssocID="{4BE51A42-1CBD-4DE5-9C97-AF1BB0D5F97C}" presName="childText" presStyleLbl="revTx" presStyleIdx="0" presStyleCnt="1" custScaleY="2000000">
        <dgm:presLayoutVars>
          <dgm:bulletEnabled val="1"/>
        </dgm:presLayoutVars>
      </dgm:prSet>
      <dgm:spPr/>
    </dgm:pt>
  </dgm:ptLst>
  <dgm:cxnLst>
    <dgm:cxn modelId="{A5F2C228-63F3-4EA3-A9C2-E40BBC8831A4}" srcId="{4BE51A42-1CBD-4DE5-9C97-AF1BB0D5F97C}" destId="{68A84053-64C2-4F0B-8603-3BD344E2FEA7}" srcOrd="0" destOrd="0" parTransId="{FE9BCB28-C801-485E-A7D3-9DB35896A0AD}" sibTransId="{A81435E9-73A7-4BE4-9939-DAA810E3F72B}"/>
    <dgm:cxn modelId="{C7B5B834-2164-4018-82C9-CDDD477AC155}" type="presOf" srcId="{4BE51A42-1CBD-4DE5-9C97-AF1BB0D5F97C}" destId="{1E89589A-B047-4221-861C-7DA94E5C8441}" srcOrd="0" destOrd="0" presId="urn:microsoft.com/office/officeart/2005/8/layout/vList2"/>
    <dgm:cxn modelId="{EC4FED49-ABD4-46BB-A6D3-BC6A4EC3AB42}" srcId="{4BE51A42-1CBD-4DE5-9C97-AF1BB0D5F97C}" destId="{DB65A99C-E789-49B1-AA9C-94CAD943BA98}" srcOrd="1" destOrd="0" parTransId="{4AEE4687-AE75-4AF9-BCB8-363ADA76982A}" sibTransId="{9850E387-B17C-4CFF-8970-15031994FCEB}"/>
    <dgm:cxn modelId="{D4306487-5594-4DA8-BDBC-47E09AB5494D}" type="presOf" srcId="{83C0E50E-64EE-4274-9B73-AD93C13E6880}" destId="{F5F6D716-FC22-486E-9E0D-B58C0227D61B}" srcOrd="0" destOrd="0" presId="urn:microsoft.com/office/officeart/2005/8/layout/vList2"/>
    <dgm:cxn modelId="{D89C64B4-DA8F-476C-960A-C725373EFFCC}" type="presOf" srcId="{175379B2-4F1C-446F-AE94-F62A95D314E5}" destId="{C629E5B8-14C3-418E-BED5-EA1390F51EC0}" srcOrd="0" destOrd="2" presId="urn:microsoft.com/office/officeart/2005/8/layout/vList2"/>
    <dgm:cxn modelId="{AB07FCB6-40BE-40B8-8038-A4291140EFB1}" type="presOf" srcId="{DB65A99C-E789-49B1-AA9C-94CAD943BA98}" destId="{C629E5B8-14C3-418E-BED5-EA1390F51EC0}" srcOrd="0" destOrd="1" presId="urn:microsoft.com/office/officeart/2005/8/layout/vList2"/>
    <dgm:cxn modelId="{99F3CED7-5D4C-4635-A623-1CDEC40EB51C}" type="presOf" srcId="{68A84053-64C2-4F0B-8603-3BD344E2FEA7}" destId="{C629E5B8-14C3-418E-BED5-EA1390F51EC0}" srcOrd="0" destOrd="0" presId="urn:microsoft.com/office/officeart/2005/8/layout/vList2"/>
    <dgm:cxn modelId="{8CE9C3EE-0EA0-43E4-BD63-77B78E96873F}" srcId="{83C0E50E-64EE-4274-9B73-AD93C13E6880}" destId="{4BE51A42-1CBD-4DE5-9C97-AF1BB0D5F97C}" srcOrd="0" destOrd="0" parTransId="{32DBE75C-EF0C-46D1-951D-A59FBE24A89D}" sibTransId="{CF6499CA-36ED-4529-9C4B-4734714BE945}"/>
    <dgm:cxn modelId="{A89BABF4-3D17-4718-B6DC-231B9C96614F}" srcId="{4BE51A42-1CBD-4DE5-9C97-AF1BB0D5F97C}" destId="{175379B2-4F1C-446F-AE94-F62A95D314E5}" srcOrd="2" destOrd="0" parTransId="{CF3F74EC-A140-44E7-BE00-5996347D19E5}" sibTransId="{3FBF6C52-13EA-4A55-80EB-1C461F7540B4}"/>
    <dgm:cxn modelId="{EDA3E4A2-7903-4532-B2A8-69276FB89452}" type="presParOf" srcId="{F5F6D716-FC22-486E-9E0D-B58C0227D61B}" destId="{1E89589A-B047-4221-861C-7DA94E5C8441}" srcOrd="0" destOrd="0" presId="urn:microsoft.com/office/officeart/2005/8/layout/vList2"/>
    <dgm:cxn modelId="{609F7241-D1F8-4D7E-BC03-9AC25FA62CB5}" type="presParOf" srcId="{F5F6D716-FC22-486E-9E0D-B58C0227D61B}" destId="{C629E5B8-14C3-418E-BED5-EA1390F51EC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DD91EF-279A-4478-AEAD-BFF9E8DA1FC7}" type="doc">
      <dgm:prSet loTypeId="urn:microsoft.com/office/officeart/2005/8/layout/chevron1" loCatId="process" qsTypeId="urn:microsoft.com/office/officeart/2005/8/quickstyle/simple1" qsCatId="simple" csTypeId="urn:microsoft.com/office/officeart/2005/8/colors/accent1_2" csCatId="accent1" phldr="1"/>
      <dgm:spPr/>
    </dgm:pt>
    <dgm:pt modelId="{18162951-306D-4FA4-8921-14187F5B7793}">
      <dgm:prSet phldrT="[文字]" custT="1"/>
      <dgm:spPr/>
      <dgm:t>
        <a:bodyPr/>
        <a:lstStyle/>
        <a:p>
          <a:r>
            <a:rPr lang="en-US" altLang="zh-TW" sz="1800" dirty="0"/>
            <a:t>2023</a:t>
          </a:r>
          <a:endParaRPr lang="zh-TW" altLang="en-US" sz="1800" dirty="0"/>
        </a:p>
      </dgm:t>
    </dgm:pt>
    <dgm:pt modelId="{FC9EF6B9-C7D3-45D6-83A3-D7B6D4C30058}" type="parTrans" cxnId="{E9554F5B-EF79-4152-B951-C39252B194D0}">
      <dgm:prSet/>
      <dgm:spPr/>
      <dgm:t>
        <a:bodyPr/>
        <a:lstStyle/>
        <a:p>
          <a:endParaRPr lang="zh-TW" altLang="en-US"/>
        </a:p>
      </dgm:t>
    </dgm:pt>
    <dgm:pt modelId="{3CABB46B-9C6C-4872-BAE6-D309E90846F7}" type="sibTrans" cxnId="{E9554F5B-EF79-4152-B951-C39252B194D0}">
      <dgm:prSet/>
      <dgm:spPr/>
      <dgm:t>
        <a:bodyPr/>
        <a:lstStyle/>
        <a:p>
          <a:endParaRPr lang="zh-TW" altLang="en-US"/>
        </a:p>
      </dgm:t>
    </dgm:pt>
    <dgm:pt modelId="{ACEDBAFC-B95C-49E1-9C22-3EFA4D7F6C2D}">
      <dgm:prSet phldrT="[文字]" custT="1"/>
      <dgm:spPr/>
      <dgm:t>
        <a:bodyPr/>
        <a:lstStyle/>
        <a:p>
          <a:r>
            <a:rPr lang="en-US" altLang="zh-TW" sz="1800" dirty="0"/>
            <a:t>2024</a:t>
          </a:r>
          <a:endParaRPr lang="zh-TW" altLang="en-US" sz="1800" dirty="0"/>
        </a:p>
      </dgm:t>
    </dgm:pt>
    <dgm:pt modelId="{4AB0BB0F-50EC-47DC-8F98-6563D215DF44}" type="parTrans" cxnId="{38316ABF-A572-4207-8D16-658D39FAFC7A}">
      <dgm:prSet/>
      <dgm:spPr/>
      <dgm:t>
        <a:bodyPr/>
        <a:lstStyle/>
        <a:p>
          <a:endParaRPr lang="zh-TW" altLang="en-US"/>
        </a:p>
      </dgm:t>
    </dgm:pt>
    <dgm:pt modelId="{CAF0FDA4-117E-411E-A8DE-31CD8F269109}" type="sibTrans" cxnId="{38316ABF-A572-4207-8D16-658D39FAFC7A}">
      <dgm:prSet/>
      <dgm:spPr/>
      <dgm:t>
        <a:bodyPr/>
        <a:lstStyle/>
        <a:p>
          <a:endParaRPr lang="zh-TW" altLang="en-US"/>
        </a:p>
      </dgm:t>
    </dgm:pt>
    <dgm:pt modelId="{946CEA07-7089-4471-8049-295EA85B20A6}">
      <dgm:prSet phldrT="[文字]" custT="1"/>
      <dgm:spPr/>
      <dgm:t>
        <a:bodyPr/>
        <a:lstStyle/>
        <a:p>
          <a:r>
            <a:rPr lang="en-US" altLang="zh-TW" sz="1800" dirty="0"/>
            <a:t>2025</a:t>
          </a:r>
          <a:endParaRPr lang="zh-TW" altLang="en-US" sz="1800" dirty="0"/>
        </a:p>
      </dgm:t>
    </dgm:pt>
    <dgm:pt modelId="{566633E2-C140-4D87-AC64-8C59FDAB7FEC}" type="parTrans" cxnId="{682206C4-5AD3-4014-BBBC-C2B4CD0FF287}">
      <dgm:prSet/>
      <dgm:spPr/>
      <dgm:t>
        <a:bodyPr/>
        <a:lstStyle/>
        <a:p>
          <a:endParaRPr lang="zh-TW" altLang="en-US"/>
        </a:p>
      </dgm:t>
    </dgm:pt>
    <dgm:pt modelId="{7E93840C-52B5-4A11-ACE0-F22C64A85B82}" type="sibTrans" cxnId="{682206C4-5AD3-4014-BBBC-C2B4CD0FF287}">
      <dgm:prSet/>
      <dgm:spPr/>
      <dgm:t>
        <a:bodyPr/>
        <a:lstStyle/>
        <a:p>
          <a:endParaRPr lang="zh-TW" altLang="en-US"/>
        </a:p>
      </dgm:t>
    </dgm:pt>
    <dgm:pt modelId="{2F63D46D-EA96-4C89-BD1C-F77CD5DA259F}" type="pres">
      <dgm:prSet presAssocID="{8EDD91EF-279A-4478-AEAD-BFF9E8DA1FC7}" presName="Name0" presStyleCnt="0">
        <dgm:presLayoutVars>
          <dgm:dir/>
          <dgm:animLvl val="lvl"/>
          <dgm:resizeHandles val="exact"/>
        </dgm:presLayoutVars>
      </dgm:prSet>
      <dgm:spPr/>
    </dgm:pt>
    <dgm:pt modelId="{8DFA16D9-B822-44B1-8B90-E38DCAEC8622}" type="pres">
      <dgm:prSet presAssocID="{18162951-306D-4FA4-8921-14187F5B7793}" presName="parTxOnly" presStyleLbl="node1" presStyleIdx="0" presStyleCnt="3">
        <dgm:presLayoutVars>
          <dgm:chMax val="0"/>
          <dgm:chPref val="0"/>
          <dgm:bulletEnabled val="1"/>
        </dgm:presLayoutVars>
      </dgm:prSet>
      <dgm:spPr/>
    </dgm:pt>
    <dgm:pt modelId="{71F60254-F31D-4D9B-B81A-49BD0AFD0A6E}" type="pres">
      <dgm:prSet presAssocID="{3CABB46B-9C6C-4872-BAE6-D309E90846F7}" presName="parTxOnlySpace" presStyleCnt="0"/>
      <dgm:spPr/>
    </dgm:pt>
    <dgm:pt modelId="{ECD65477-5849-4B95-B168-524371207328}" type="pres">
      <dgm:prSet presAssocID="{ACEDBAFC-B95C-49E1-9C22-3EFA4D7F6C2D}" presName="parTxOnly" presStyleLbl="node1" presStyleIdx="1" presStyleCnt="3">
        <dgm:presLayoutVars>
          <dgm:chMax val="0"/>
          <dgm:chPref val="0"/>
          <dgm:bulletEnabled val="1"/>
        </dgm:presLayoutVars>
      </dgm:prSet>
      <dgm:spPr/>
    </dgm:pt>
    <dgm:pt modelId="{CDBCD3A7-4EDC-47F9-BED6-E63D6AC43B10}" type="pres">
      <dgm:prSet presAssocID="{CAF0FDA4-117E-411E-A8DE-31CD8F269109}" presName="parTxOnlySpace" presStyleCnt="0"/>
      <dgm:spPr/>
    </dgm:pt>
    <dgm:pt modelId="{07EB391C-5876-4180-94A3-9391D3CAEE3D}" type="pres">
      <dgm:prSet presAssocID="{946CEA07-7089-4471-8049-295EA85B20A6}" presName="parTxOnly" presStyleLbl="node1" presStyleIdx="2" presStyleCnt="3">
        <dgm:presLayoutVars>
          <dgm:chMax val="0"/>
          <dgm:chPref val="0"/>
          <dgm:bulletEnabled val="1"/>
        </dgm:presLayoutVars>
      </dgm:prSet>
      <dgm:spPr/>
    </dgm:pt>
  </dgm:ptLst>
  <dgm:cxnLst>
    <dgm:cxn modelId="{93DCFE26-5A36-4734-B360-10B6F860F0F2}" type="presOf" srcId="{ACEDBAFC-B95C-49E1-9C22-3EFA4D7F6C2D}" destId="{ECD65477-5849-4B95-B168-524371207328}" srcOrd="0" destOrd="0" presId="urn:microsoft.com/office/officeart/2005/8/layout/chevron1"/>
    <dgm:cxn modelId="{D4126632-27FC-4F2F-9CE6-A23B1E674993}" type="presOf" srcId="{946CEA07-7089-4471-8049-295EA85B20A6}" destId="{07EB391C-5876-4180-94A3-9391D3CAEE3D}" srcOrd="0" destOrd="0" presId="urn:microsoft.com/office/officeart/2005/8/layout/chevron1"/>
    <dgm:cxn modelId="{E9554F5B-EF79-4152-B951-C39252B194D0}" srcId="{8EDD91EF-279A-4478-AEAD-BFF9E8DA1FC7}" destId="{18162951-306D-4FA4-8921-14187F5B7793}" srcOrd="0" destOrd="0" parTransId="{FC9EF6B9-C7D3-45D6-83A3-D7B6D4C30058}" sibTransId="{3CABB46B-9C6C-4872-BAE6-D309E90846F7}"/>
    <dgm:cxn modelId="{5A0AA876-5CCA-4258-9A92-F098AA1DA0C9}" type="presOf" srcId="{8EDD91EF-279A-4478-AEAD-BFF9E8DA1FC7}" destId="{2F63D46D-EA96-4C89-BD1C-F77CD5DA259F}" srcOrd="0" destOrd="0" presId="urn:microsoft.com/office/officeart/2005/8/layout/chevron1"/>
    <dgm:cxn modelId="{17B684BA-E504-4582-A8BA-EC967D6F5E2E}" type="presOf" srcId="{18162951-306D-4FA4-8921-14187F5B7793}" destId="{8DFA16D9-B822-44B1-8B90-E38DCAEC8622}" srcOrd="0" destOrd="0" presId="urn:microsoft.com/office/officeart/2005/8/layout/chevron1"/>
    <dgm:cxn modelId="{38316ABF-A572-4207-8D16-658D39FAFC7A}" srcId="{8EDD91EF-279A-4478-AEAD-BFF9E8DA1FC7}" destId="{ACEDBAFC-B95C-49E1-9C22-3EFA4D7F6C2D}" srcOrd="1" destOrd="0" parTransId="{4AB0BB0F-50EC-47DC-8F98-6563D215DF44}" sibTransId="{CAF0FDA4-117E-411E-A8DE-31CD8F269109}"/>
    <dgm:cxn modelId="{682206C4-5AD3-4014-BBBC-C2B4CD0FF287}" srcId="{8EDD91EF-279A-4478-AEAD-BFF9E8DA1FC7}" destId="{946CEA07-7089-4471-8049-295EA85B20A6}" srcOrd="2" destOrd="0" parTransId="{566633E2-C140-4D87-AC64-8C59FDAB7FEC}" sibTransId="{7E93840C-52B5-4A11-ACE0-F22C64A85B82}"/>
    <dgm:cxn modelId="{ECB6D982-A8CE-4C0C-8E6B-E8B8AFCA904F}" type="presParOf" srcId="{2F63D46D-EA96-4C89-BD1C-F77CD5DA259F}" destId="{8DFA16D9-B822-44B1-8B90-E38DCAEC8622}" srcOrd="0" destOrd="0" presId="urn:microsoft.com/office/officeart/2005/8/layout/chevron1"/>
    <dgm:cxn modelId="{D88445FE-9048-4D06-A10D-2F006221709E}" type="presParOf" srcId="{2F63D46D-EA96-4C89-BD1C-F77CD5DA259F}" destId="{71F60254-F31D-4D9B-B81A-49BD0AFD0A6E}" srcOrd="1" destOrd="0" presId="urn:microsoft.com/office/officeart/2005/8/layout/chevron1"/>
    <dgm:cxn modelId="{E6215752-6A6E-4C2B-BC9F-09A64B9BD397}" type="presParOf" srcId="{2F63D46D-EA96-4C89-BD1C-F77CD5DA259F}" destId="{ECD65477-5849-4B95-B168-524371207328}" srcOrd="2" destOrd="0" presId="urn:microsoft.com/office/officeart/2005/8/layout/chevron1"/>
    <dgm:cxn modelId="{B97257F6-4483-4C7D-B61F-05A447B86147}" type="presParOf" srcId="{2F63D46D-EA96-4C89-BD1C-F77CD5DA259F}" destId="{CDBCD3A7-4EDC-47F9-BED6-E63D6AC43B10}" srcOrd="3" destOrd="0" presId="urn:microsoft.com/office/officeart/2005/8/layout/chevron1"/>
    <dgm:cxn modelId="{44B112D5-FD42-45B4-B368-5C6A31E14D6E}" type="presParOf" srcId="{2F63D46D-EA96-4C89-BD1C-F77CD5DA259F}" destId="{07EB391C-5876-4180-94A3-9391D3CAEE3D}"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A37AC-D3DD-458C-9716-B7A04C973987}">
      <dsp:nvSpPr>
        <dsp:cNvPr id="0" name=""/>
        <dsp:cNvSpPr/>
      </dsp:nvSpPr>
      <dsp:spPr>
        <a:xfrm>
          <a:off x="8207" y="487830"/>
          <a:ext cx="2453175" cy="14719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t>使用量測裝置</a:t>
          </a:r>
        </a:p>
      </dsp:txBody>
      <dsp:txXfrm>
        <a:off x="51318" y="530941"/>
        <a:ext cx="2366953" cy="1385683"/>
      </dsp:txXfrm>
    </dsp:sp>
    <dsp:sp modelId="{930ABA75-989C-4B47-99DD-C562FDD10CE9}">
      <dsp:nvSpPr>
        <dsp:cNvPr id="0" name=""/>
        <dsp:cNvSpPr/>
      </dsp:nvSpPr>
      <dsp:spPr>
        <a:xfrm>
          <a:off x="2706700" y="919589"/>
          <a:ext cx="520073" cy="6083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zh-TW" altLang="en-US" sz="2700" kern="1200"/>
        </a:p>
      </dsp:txBody>
      <dsp:txXfrm>
        <a:off x="2706700" y="1041266"/>
        <a:ext cx="364051" cy="365033"/>
      </dsp:txXfrm>
    </dsp:sp>
    <dsp:sp modelId="{1BD0DB63-C090-4455-BD76-E6313912213A}">
      <dsp:nvSpPr>
        <dsp:cNvPr id="0" name=""/>
        <dsp:cNvSpPr/>
      </dsp:nvSpPr>
      <dsp:spPr>
        <a:xfrm>
          <a:off x="3442653" y="487830"/>
          <a:ext cx="2453175" cy="14719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t>繪製全波段光譜</a:t>
          </a:r>
        </a:p>
      </dsp:txBody>
      <dsp:txXfrm>
        <a:off x="3485764" y="530941"/>
        <a:ext cx="2366953" cy="1385683"/>
      </dsp:txXfrm>
    </dsp:sp>
    <dsp:sp modelId="{CAB27DFB-832A-4A4B-BAC3-6C6333B86F34}">
      <dsp:nvSpPr>
        <dsp:cNvPr id="0" name=""/>
        <dsp:cNvSpPr/>
      </dsp:nvSpPr>
      <dsp:spPr>
        <a:xfrm>
          <a:off x="6141146" y="919589"/>
          <a:ext cx="520073" cy="6083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zh-TW" altLang="en-US" sz="2700" kern="1200"/>
        </a:p>
      </dsp:txBody>
      <dsp:txXfrm>
        <a:off x="6141146" y="1041266"/>
        <a:ext cx="364051" cy="365033"/>
      </dsp:txXfrm>
    </dsp:sp>
    <dsp:sp modelId="{4D34473D-823F-4D8D-A6B5-62CF84CE6D6E}">
      <dsp:nvSpPr>
        <dsp:cNvPr id="0" name=""/>
        <dsp:cNvSpPr/>
      </dsp:nvSpPr>
      <dsp:spPr>
        <a:xfrm>
          <a:off x="6877098" y="487830"/>
          <a:ext cx="2453175" cy="14719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t>分析及模型訓練</a:t>
          </a:r>
        </a:p>
      </dsp:txBody>
      <dsp:txXfrm>
        <a:off x="6920209" y="530941"/>
        <a:ext cx="2366953" cy="1385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A73CA-859B-42F4-BF16-A9D115EA4698}">
      <dsp:nvSpPr>
        <dsp:cNvPr id="0" name=""/>
        <dsp:cNvSpPr/>
      </dsp:nvSpPr>
      <dsp:spPr>
        <a:xfrm>
          <a:off x="1588164" y="193"/>
          <a:ext cx="1786685" cy="584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mj-ea"/>
              <a:ea typeface="+mj-ea"/>
            </a:rPr>
            <a:t>血色素</a:t>
          </a:r>
        </a:p>
      </dsp:txBody>
      <dsp:txXfrm>
        <a:off x="1616705" y="28734"/>
        <a:ext cx="1729603" cy="527593"/>
      </dsp:txXfrm>
    </dsp:sp>
    <dsp:sp modelId="{5F9C54D4-4670-41C3-9517-9F7E9DFADF9C}">
      <dsp:nvSpPr>
        <dsp:cNvPr id="0" name=""/>
        <dsp:cNvSpPr/>
      </dsp:nvSpPr>
      <dsp:spPr>
        <a:xfrm>
          <a:off x="1588164" y="614103"/>
          <a:ext cx="1786685" cy="584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i="0" kern="1200">
              <a:latin typeface="+mj-ea"/>
              <a:ea typeface="+mj-ea"/>
            </a:rPr>
            <a:t>GOT</a:t>
          </a:r>
          <a:endParaRPr lang="zh-TW" sz="2400" b="1" kern="1200">
            <a:latin typeface="+mj-ea"/>
            <a:ea typeface="+mj-ea"/>
          </a:endParaRPr>
        </a:p>
      </dsp:txBody>
      <dsp:txXfrm>
        <a:off x="1616705" y="642644"/>
        <a:ext cx="1729603" cy="527593"/>
      </dsp:txXfrm>
    </dsp:sp>
    <dsp:sp modelId="{54363B03-4B50-4A31-872F-DC5F47B8A56B}">
      <dsp:nvSpPr>
        <dsp:cNvPr id="0" name=""/>
        <dsp:cNvSpPr/>
      </dsp:nvSpPr>
      <dsp:spPr>
        <a:xfrm>
          <a:off x="1588164" y="1228012"/>
          <a:ext cx="1786685" cy="584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zh-TW" altLang="en-US" sz="2400" b="1" i="0" kern="1200" dirty="0">
              <a:latin typeface="+mj-ea"/>
              <a:ea typeface="+mj-ea"/>
            </a:rPr>
            <a:t>鈉、鉀</a:t>
          </a:r>
          <a:endParaRPr lang="zh-TW" altLang="en-US" sz="2400" b="1" kern="1200" dirty="0">
            <a:latin typeface="+mj-ea"/>
            <a:ea typeface="+mj-ea"/>
          </a:endParaRPr>
        </a:p>
      </dsp:txBody>
      <dsp:txXfrm>
        <a:off x="1616705" y="1256553"/>
        <a:ext cx="1729603" cy="527593"/>
      </dsp:txXfrm>
    </dsp:sp>
    <dsp:sp modelId="{3350B3CC-3ADF-42C4-A343-BA8CC64B0E3D}">
      <dsp:nvSpPr>
        <dsp:cNvPr id="0" name=""/>
        <dsp:cNvSpPr/>
      </dsp:nvSpPr>
      <dsp:spPr>
        <a:xfrm>
          <a:off x="1588164" y="1841922"/>
          <a:ext cx="1786685" cy="584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zh-TW" altLang="en-US" sz="2400" b="1" i="0" kern="1200" dirty="0">
              <a:latin typeface="+mj-ea"/>
              <a:ea typeface="+mj-ea"/>
            </a:rPr>
            <a:t>血小板計數</a:t>
          </a:r>
          <a:endParaRPr lang="zh-TW" altLang="en-US" sz="2400" b="1" kern="1200" dirty="0">
            <a:latin typeface="+mj-ea"/>
            <a:ea typeface="+mj-ea"/>
          </a:endParaRPr>
        </a:p>
      </dsp:txBody>
      <dsp:txXfrm>
        <a:off x="1616705" y="1870463"/>
        <a:ext cx="1729603" cy="527593"/>
      </dsp:txXfrm>
    </dsp:sp>
    <dsp:sp modelId="{7B15D3E0-75D9-4E94-975F-0707D4115049}">
      <dsp:nvSpPr>
        <dsp:cNvPr id="0" name=""/>
        <dsp:cNvSpPr/>
      </dsp:nvSpPr>
      <dsp:spPr>
        <a:xfrm>
          <a:off x="1588164" y="2455831"/>
          <a:ext cx="1786685" cy="584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zh-TW" altLang="en-US" sz="2400" b="1" i="0" kern="1200" dirty="0">
              <a:latin typeface="+mj-ea"/>
              <a:ea typeface="+mj-ea"/>
            </a:rPr>
            <a:t>總蛋白量</a:t>
          </a:r>
          <a:endParaRPr lang="zh-TW" altLang="en-US" sz="2400" b="1" kern="1200" dirty="0">
            <a:latin typeface="+mj-ea"/>
            <a:ea typeface="+mj-ea"/>
          </a:endParaRPr>
        </a:p>
      </dsp:txBody>
      <dsp:txXfrm>
        <a:off x="1616705" y="2484372"/>
        <a:ext cx="1729603" cy="527593"/>
      </dsp:txXfrm>
    </dsp:sp>
    <dsp:sp modelId="{5F36B097-A7F6-407D-8A09-4CA8C9DA848A}">
      <dsp:nvSpPr>
        <dsp:cNvPr id="0" name=""/>
        <dsp:cNvSpPr/>
      </dsp:nvSpPr>
      <dsp:spPr>
        <a:xfrm>
          <a:off x="1588164" y="3069741"/>
          <a:ext cx="1786685" cy="584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zh-TW" altLang="en-US" sz="2400" b="1" i="0" kern="1200">
              <a:latin typeface="+mj-ea"/>
              <a:ea typeface="+mj-ea"/>
            </a:rPr>
            <a:t>鈣</a:t>
          </a:r>
          <a:endParaRPr lang="zh-TW" altLang="en-US" sz="2400" b="1" kern="1200">
            <a:latin typeface="+mj-ea"/>
            <a:ea typeface="+mj-ea"/>
          </a:endParaRPr>
        </a:p>
      </dsp:txBody>
      <dsp:txXfrm>
        <a:off x="1616705" y="3098282"/>
        <a:ext cx="1729603" cy="527593"/>
      </dsp:txXfrm>
    </dsp:sp>
    <dsp:sp modelId="{29B751CD-8DB8-4CCF-B8CB-A4B57ED60C79}">
      <dsp:nvSpPr>
        <dsp:cNvPr id="0" name=""/>
        <dsp:cNvSpPr/>
      </dsp:nvSpPr>
      <dsp:spPr>
        <a:xfrm>
          <a:off x="1588164" y="3683650"/>
          <a:ext cx="1786685" cy="584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zh-TW" altLang="en-US" sz="2400" b="1" i="0" kern="1200" dirty="0">
              <a:latin typeface="+mj-ea"/>
              <a:ea typeface="+mj-ea"/>
            </a:rPr>
            <a:t>磷</a:t>
          </a:r>
          <a:endParaRPr lang="zh-TW" altLang="en-US" sz="2400" b="1" kern="1200" dirty="0">
            <a:latin typeface="+mj-ea"/>
            <a:ea typeface="+mj-ea"/>
          </a:endParaRPr>
        </a:p>
      </dsp:txBody>
      <dsp:txXfrm>
        <a:off x="1616705" y="3712191"/>
        <a:ext cx="1729603" cy="527593"/>
      </dsp:txXfrm>
    </dsp:sp>
    <dsp:sp modelId="{28A9FC7A-443A-4DD0-89D5-41913AB9F9A5}">
      <dsp:nvSpPr>
        <dsp:cNvPr id="0" name=""/>
        <dsp:cNvSpPr/>
      </dsp:nvSpPr>
      <dsp:spPr>
        <a:xfrm>
          <a:off x="1588164" y="4297560"/>
          <a:ext cx="1786685" cy="584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zh-TW" altLang="en-US" sz="2400" b="1" i="0" kern="1200" dirty="0">
              <a:latin typeface="+mj-ea"/>
              <a:ea typeface="+mj-ea"/>
            </a:rPr>
            <a:t>血糖</a:t>
          </a:r>
          <a:endParaRPr lang="zh-TW" altLang="en-US" sz="2400" b="1" kern="1200" dirty="0">
            <a:latin typeface="+mj-ea"/>
            <a:ea typeface="+mj-ea"/>
          </a:endParaRPr>
        </a:p>
      </dsp:txBody>
      <dsp:txXfrm>
        <a:off x="1616705" y="4326101"/>
        <a:ext cx="1729603" cy="527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829B3-EC45-4396-9663-80D3F60D0724}">
      <dsp:nvSpPr>
        <dsp:cNvPr id="0" name=""/>
        <dsp:cNvSpPr/>
      </dsp:nvSpPr>
      <dsp:spPr>
        <a:xfrm>
          <a:off x="669421" y="0"/>
          <a:ext cx="8774935" cy="5418667"/>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2113C6-5BD2-4FAC-A2BD-C47BFF099582}">
      <dsp:nvSpPr>
        <dsp:cNvPr id="0" name=""/>
        <dsp:cNvSpPr/>
      </dsp:nvSpPr>
      <dsp:spPr>
        <a:xfrm>
          <a:off x="943969" y="352213"/>
          <a:ext cx="3983760"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zh-TW" altLang="en-US" sz="2000" b="1" kern="1200" dirty="0"/>
            <a:t>降低風險與不適</a:t>
          </a:r>
          <a:br>
            <a:rPr lang="en-US" altLang="zh-TW" sz="1100" kern="1200" dirty="0"/>
          </a:br>
          <a:r>
            <a:rPr lang="zh-TW" altLang="en-US" sz="1400" kern="1200" dirty="0"/>
            <a:t>非侵入性監測技術降低了感染風險，並且對患者來說更加舒適。對於兒童、老年人或對某些醫療程序有恐懼感的人來說，非侵入性監測可以減輕他們的恐懼和不安。</a:t>
          </a:r>
        </a:p>
      </dsp:txBody>
      <dsp:txXfrm>
        <a:off x="1049776" y="458020"/>
        <a:ext cx="3772146" cy="1955852"/>
      </dsp:txXfrm>
    </dsp:sp>
    <dsp:sp modelId="{3EFC2842-20FA-45DE-97E4-3FAF06F446F3}">
      <dsp:nvSpPr>
        <dsp:cNvPr id="0" name=""/>
        <dsp:cNvSpPr/>
      </dsp:nvSpPr>
      <dsp:spPr>
        <a:xfrm>
          <a:off x="5203627" y="352213"/>
          <a:ext cx="3983760"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zh-TW" altLang="en-US" sz="2000" b="1" kern="1200" dirty="0"/>
            <a:t>方便性與節省資源</a:t>
          </a:r>
          <a:br>
            <a:rPr lang="en-US" altLang="zh-TW" sz="2000" kern="1200" dirty="0"/>
          </a:br>
          <a:r>
            <a:rPr lang="zh-TW" altLang="en-US" sz="1400" kern="1200" dirty="0"/>
            <a:t>非侵入性監測通常更加簡單和便捷，不需要專業的醫療人員進行操作，也不需要使用昂貴的醫療設備。不僅節省醫療資源，病人也可以在家中自我監控，提高了病人的自我管理能力。</a:t>
          </a:r>
        </a:p>
      </dsp:txBody>
      <dsp:txXfrm>
        <a:off x="5309434" y="458020"/>
        <a:ext cx="3772146" cy="1955852"/>
      </dsp:txXfrm>
    </dsp:sp>
    <dsp:sp modelId="{C86063BD-0B00-41AD-9EA9-3460AE2B0765}">
      <dsp:nvSpPr>
        <dsp:cNvPr id="0" name=""/>
        <dsp:cNvSpPr/>
      </dsp:nvSpPr>
      <dsp:spPr>
        <a:xfrm>
          <a:off x="943969" y="2898986"/>
          <a:ext cx="3983760"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zh-TW" altLang="en-US" sz="2000" b="1" kern="1200" dirty="0"/>
            <a:t>數據收集的全面性</a:t>
          </a:r>
          <a:br>
            <a:rPr lang="en-US" altLang="zh-TW" sz="1100" kern="1200" dirty="0"/>
          </a:br>
          <a:r>
            <a:rPr lang="zh-TW" altLang="en-US" sz="1400" kern="1200" dirty="0"/>
            <a:t>非侵入性監測可以收集到大量的生理數據，這些數據可以幫助醫療專業人員更全面地了解病人的健康狀況，並且可以用於疾病的早期發現和預防。</a:t>
          </a:r>
          <a:endParaRPr lang="zh-TW" altLang="en-US" sz="1100" kern="1200" dirty="0"/>
        </a:p>
      </dsp:txBody>
      <dsp:txXfrm>
        <a:off x="1049776" y="3004793"/>
        <a:ext cx="3772146" cy="1955852"/>
      </dsp:txXfrm>
    </dsp:sp>
    <dsp:sp modelId="{E0DAF425-929B-454B-9E46-2FD1C458433F}">
      <dsp:nvSpPr>
        <dsp:cNvPr id="0" name=""/>
        <dsp:cNvSpPr/>
      </dsp:nvSpPr>
      <dsp:spPr>
        <a:xfrm>
          <a:off x="5203627" y="2898986"/>
          <a:ext cx="3983760"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zh-TW" altLang="en-US" sz="2000" b="1" kern="1200" dirty="0"/>
            <a:t>支援遠程監控</a:t>
          </a:r>
          <a:br>
            <a:rPr lang="en-US" altLang="zh-TW" sz="1100" kern="1200" dirty="0"/>
          </a:br>
          <a:r>
            <a:rPr lang="zh-TW" altLang="en-US" sz="1400" kern="1200" dirty="0"/>
            <a:t>非侵入性監測與遠程醫療照護技術相結合，可以讓醫療專業人員遠程監測病人的健康狀況。這對於住在偏遠地區的病人，或者有長期疾病需要監控的病人來說，是非常有益的。</a:t>
          </a:r>
        </a:p>
      </dsp:txBody>
      <dsp:txXfrm>
        <a:off x="5309434" y="3004793"/>
        <a:ext cx="3772146" cy="1955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C546D-D641-497D-9C5B-E55E1F7939A0}">
      <dsp:nvSpPr>
        <dsp:cNvPr id="0" name=""/>
        <dsp:cNvSpPr/>
      </dsp:nvSpPr>
      <dsp:spPr>
        <a:xfrm>
          <a:off x="703358" y="0"/>
          <a:ext cx="5779243" cy="4269441"/>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12442E-8EA7-4F51-ADCF-6E02E5179177}">
      <dsp:nvSpPr>
        <dsp:cNvPr id="0" name=""/>
        <dsp:cNvSpPr/>
      </dsp:nvSpPr>
      <dsp:spPr>
        <a:xfrm>
          <a:off x="926631" y="405596"/>
          <a:ext cx="2287356" cy="16650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t>肥胖</a:t>
          </a:r>
          <a:r>
            <a:rPr lang="zh-TW" altLang="en-US" sz="2000" b="1" kern="1200" dirty="0"/>
            <a:t> </a:t>
          </a:r>
          <a:br>
            <a:rPr lang="en-US" altLang="zh-TW" sz="700" b="1" kern="1200" dirty="0"/>
          </a:br>
          <a:r>
            <a:rPr lang="zh-TW" altLang="en-US" sz="1100" kern="1200" dirty="0"/>
            <a:t>高糖飲食會導致身體能量平衡失調，多餘的糖分轉化為脂肪，導致體重增加。長期肥胖與許多健康問題，如心臟病、二型糖尿病、高血壓等密切相關。</a:t>
          </a:r>
          <a:endParaRPr lang="zh-TW" altLang="en-US" sz="700" kern="1200" dirty="0"/>
        </a:p>
      </dsp:txBody>
      <dsp:txXfrm>
        <a:off x="1007914" y="486879"/>
        <a:ext cx="2124790" cy="1502515"/>
      </dsp:txXfrm>
    </dsp:sp>
    <dsp:sp modelId="{3E032316-A24F-4C40-AD0B-1269ADE81AB3}">
      <dsp:nvSpPr>
        <dsp:cNvPr id="0" name=""/>
        <dsp:cNvSpPr/>
      </dsp:nvSpPr>
      <dsp:spPr>
        <a:xfrm>
          <a:off x="3972587" y="405596"/>
          <a:ext cx="2306737" cy="16650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t>二型糖尿病</a:t>
          </a:r>
          <a:br>
            <a:rPr lang="en-US" altLang="zh-TW" sz="800" kern="1200" dirty="0"/>
          </a:br>
          <a:r>
            <a:rPr lang="zh-TW" altLang="en-US" sz="1200" kern="1200" dirty="0"/>
            <a:t> </a:t>
          </a:r>
          <a:r>
            <a:rPr lang="zh-TW" altLang="en-US" sz="1100" kern="1200" dirty="0"/>
            <a:t>高糖攝入與二型糖尿病之間存在著明顯的關聯性。身體對胰島素的反應下降，導致血糖升高。若不加以管理，二型糖尿病可能導致嚴重的併發症，如視力喪失、腎臟疾病和神經系統損傷。</a:t>
          </a:r>
          <a:endParaRPr lang="zh-TW" altLang="en-US" sz="1200" kern="1200" dirty="0"/>
        </a:p>
      </dsp:txBody>
      <dsp:txXfrm>
        <a:off x="4053870" y="486879"/>
        <a:ext cx="2144171" cy="1502515"/>
      </dsp:txXfrm>
    </dsp:sp>
    <dsp:sp modelId="{5B0B4BFA-D904-4013-8291-8059B20CBDE9}">
      <dsp:nvSpPr>
        <dsp:cNvPr id="0" name=""/>
        <dsp:cNvSpPr/>
      </dsp:nvSpPr>
      <dsp:spPr>
        <a:xfrm>
          <a:off x="926631" y="2198762"/>
          <a:ext cx="2287356" cy="16650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t>心臟健康問題</a:t>
          </a:r>
          <a:br>
            <a:rPr lang="en-US" altLang="zh-TW" sz="800" kern="1200" dirty="0"/>
          </a:br>
          <a:r>
            <a:rPr lang="zh-TW" altLang="en-US" sz="1100" kern="1200" dirty="0"/>
            <a:t>糖胖症也與心臟健康問題有關。高糖飲食可能導致高膽固醇水平和高血壓，增加心臟病和中風的風險。</a:t>
          </a:r>
          <a:endParaRPr lang="zh-TW" altLang="en-US" sz="1200" kern="1200" dirty="0"/>
        </a:p>
      </dsp:txBody>
      <dsp:txXfrm>
        <a:off x="1007914" y="2280045"/>
        <a:ext cx="2124790" cy="1502515"/>
      </dsp:txXfrm>
    </dsp:sp>
    <dsp:sp modelId="{2BE39D61-6B71-4E1A-A31A-517A95F47170}">
      <dsp:nvSpPr>
        <dsp:cNvPr id="0" name=""/>
        <dsp:cNvSpPr/>
      </dsp:nvSpPr>
      <dsp:spPr>
        <a:xfrm>
          <a:off x="3972587" y="2198762"/>
          <a:ext cx="2306737" cy="16650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t>肝臟問題</a:t>
          </a:r>
          <a:br>
            <a:rPr lang="en-US" altLang="zh-TW" sz="800" kern="1200" dirty="0"/>
          </a:br>
          <a:r>
            <a:rPr lang="zh-TW" altLang="en-US" sz="700" kern="1200" dirty="0"/>
            <a:t> </a:t>
          </a:r>
          <a:r>
            <a:rPr lang="zh-TW" altLang="en-US" sz="1100" kern="1200" dirty="0"/>
            <a:t>高糖飲食可能導致脂肪在肝臟中積聚，稱為脂肪肝病。脂肪肝病在長期內可能進展為更嚴重的肝臟問題，如肝纖維化和肝硬化。</a:t>
          </a:r>
          <a:endParaRPr lang="zh-TW" altLang="en-US" sz="1200" kern="1200" dirty="0"/>
        </a:p>
      </dsp:txBody>
      <dsp:txXfrm>
        <a:off x="4053870" y="2280045"/>
        <a:ext cx="2144171" cy="15025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7A072-B6F3-4178-AC97-6BD72EF66B5F}">
      <dsp:nvSpPr>
        <dsp:cNvPr id="0" name=""/>
        <dsp:cNvSpPr/>
      </dsp:nvSpPr>
      <dsp:spPr>
        <a:xfrm rot="5400000">
          <a:off x="3815987" y="-1414681"/>
          <a:ext cx="973130" cy="404946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zh-TW" altLang="en-US" sz="1100" kern="1200" dirty="0"/>
            <a:t>我們的技術能夠幫助用戶實時監測血糖水平，讓他們更好地了解自己的身體狀況。這有助於用戶採取更健康的飲食和生活方式，以減少高糖攝入的風險。</a:t>
          </a:r>
        </a:p>
      </dsp:txBody>
      <dsp:txXfrm rot="-5400000">
        <a:off x="2277822" y="170988"/>
        <a:ext cx="4001957" cy="878122"/>
      </dsp:txXfrm>
    </dsp:sp>
    <dsp:sp modelId="{D7FD85E1-C036-46A3-8D40-50F7FF343191}">
      <dsp:nvSpPr>
        <dsp:cNvPr id="0" name=""/>
        <dsp:cNvSpPr/>
      </dsp:nvSpPr>
      <dsp:spPr>
        <a:xfrm>
          <a:off x="0" y="1843"/>
          <a:ext cx="2277822" cy="1216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t>提供個人化的血糖管理</a:t>
          </a:r>
        </a:p>
      </dsp:txBody>
      <dsp:txXfrm>
        <a:off x="59380" y="61223"/>
        <a:ext cx="2159062" cy="1097653"/>
      </dsp:txXfrm>
    </dsp:sp>
    <dsp:sp modelId="{7DC96875-07DF-46D0-93EC-EF3806206B7A}">
      <dsp:nvSpPr>
        <dsp:cNvPr id="0" name=""/>
        <dsp:cNvSpPr/>
      </dsp:nvSpPr>
      <dsp:spPr>
        <a:xfrm rot="5400000">
          <a:off x="3815987" y="-137447"/>
          <a:ext cx="973130" cy="404946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zh-TW" altLang="en-US" sz="1100" kern="1200" dirty="0"/>
            <a:t>通過提供血糖數據和相關建議，我們的技術有助於用戶更早地識別潛在的二型糖尿病風險，並幫助他們制定有效的預防和管理計劃。</a:t>
          </a:r>
        </a:p>
      </dsp:txBody>
      <dsp:txXfrm rot="-5400000">
        <a:off x="2277822" y="1448222"/>
        <a:ext cx="4001957" cy="878122"/>
      </dsp:txXfrm>
    </dsp:sp>
    <dsp:sp modelId="{61BCB1E9-F51E-443C-B57E-945FEAF14B8F}">
      <dsp:nvSpPr>
        <dsp:cNvPr id="0" name=""/>
        <dsp:cNvSpPr/>
      </dsp:nvSpPr>
      <dsp:spPr>
        <a:xfrm>
          <a:off x="0" y="1279076"/>
          <a:ext cx="2277822" cy="1216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t>預防和管理二型糖尿病</a:t>
          </a:r>
        </a:p>
      </dsp:txBody>
      <dsp:txXfrm>
        <a:off x="59380" y="1338456"/>
        <a:ext cx="2159062" cy="1097653"/>
      </dsp:txXfrm>
    </dsp:sp>
    <dsp:sp modelId="{718B0A17-DDA7-4ABD-881E-879D1CBDB4AD}">
      <dsp:nvSpPr>
        <dsp:cNvPr id="0" name=""/>
        <dsp:cNvSpPr/>
      </dsp:nvSpPr>
      <dsp:spPr>
        <a:xfrm rot="5400000">
          <a:off x="3815987" y="1139786"/>
          <a:ext cx="973130" cy="404946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zh-TW" altLang="en-US" sz="1100" kern="1200" dirty="0"/>
            <a:t>我們的</a:t>
          </a:r>
          <a:r>
            <a:rPr lang="en-US" altLang="zh-TW" sz="1100" kern="1200" dirty="0"/>
            <a:t>App</a:t>
          </a:r>
          <a:r>
            <a:rPr lang="zh-TW" altLang="en-US" sz="1100" kern="1200" dirty="0"/>
            <a:t>可以根據用戶的血糖數據提供個人化的飲食建議和運動計劃，從而幫助用戶改善飲食和生活習慣，減少高糖攝入。</a:t>
          </a:r>
        </a:p>
      </dsp:txBody>
      <dsp:txXfrm rot="-5400000">
        <a:off x="2277822" y="2725455"/>
        <a:ext cx="4001957" cy="878122"/>
      </dsp:txXfrm>
    </dsp:sp>
    <dsp:sp modelId="{9684A323-934E-4FA8-B265-D0EC53D94D19}">
      <dsp:nvSpPr>
        <dsp:cNvPr id="0" name=""/>
        <dsp:cNvSpPr/>
      </dsp:nvSpPr>
      <dsp:spPr>
        <a:xfrm>
          <a:off x="0" y="2556310"/>
          <a:ext cx="2277822" cy="1216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t>改善飲食和生活習慣</a:t>
          </a:r>
        </a:p>
      </dsp:txBody>
      <dsp:txXfrm>
        <a:off x="59380" y="2615690"/>
        <a:ext cx="2159062" cy="10976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9589A-B047-4221-861C-7DA94E5C8441}">
      <dsp:nvSpPr>
        <dsp:cNvPr id="0" name=""/>
        <dsp:cNvSpPr/>
      </dsp:nvSpPr>
      <dsp:spPr>
        <a:xfrm>
          <a:off x="0" y="302424"/>
          <a:ext cx="6429288" cy="10204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t>一般消費產品智慧穿戴裝置</a:t>
          </a:r>
        </a:p>
      </dsp:txBody>
      <dsp:txXfrm>
        <a:off x="49815" y="352239"/>
        <a:ext cx="6329658" cy="920827"/>
      </dsp:txXfrm>
    </dsp:sp>
    <dsp:sp modelId="{C629E5B8-14C3-418E-BED5-EA1390F51EC0}">
      <dsp:nvSpPr>
        <dsp:cNvPr id="0" name=""/>
        <dsp:cNvSpPr/>
      </dsp:nvSpPr>
      <dsp:spPr>
        <a:xfrm>
          <a:off x="0" y="1464078"/>
          <a:ext cx="6429288" cy="275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130" tIns="15240" rIns="85344" bIns="15240" numCol="1" spcCol="1270" anchor="t" anchorCtr="0">
          <a:noAutofit/>
        </a:bodyPr>
        <a:lstStyle/>
        <a:p>
          <a:pPr marL="114300" lvl="1" indent="-114300" algn="l" defTabSz="533400">
            <a:lnSpc>
              <a:spcPct val="90000"/>
            </a:lnSpc>
            <a:spcBef>
              <a:spcPct val="0"/>
            </a:spcBef>
            <a:spcAft>
              <a:spcPct val="20000"/>
            </a:spcAft>
            <a:buChar char="•"/>
          </a:pPr>
          <a:r>
            <a:rPr lang="zh-TW" altLang="en-US" sz="1200" b="1" kern="1200" dirty="0"/>
            <a:t>即時而精確的血糖監測： </a:t>
          </a:r>
          <a:r>
            <a:rPr lang="zh-TW" altLang="en-US" sz="1200" b="0" kern="1200" dirty="0"/>
            <a:t>我們</a:t>
          </a:r>
          <a:r>
            <a:rPr lang="zh-TW" altLang="en-US" sz="1200" kern="1200" dirty="0"/>
            <a:t>的技術首要優勢在於</a:t>
          </a:r>
          <a:r>
            <a:rPr lang="zh-TW" altLang="en-US" sz="1200" b="1" kern="1200" dirty="0"/>
            <a:t>即時性和精確性</a:t>
          </a:r>
          <a:r>
            <a:rPr lang="zh-TW" altLang="en-US" sz="1200" kern="1200" dirty="0"/>
            <a:t>。我們的裝置能夠即時提供準確的血糖數據，這對於</a:t>
          </a:r>
          <a:r>
            <a:rPr lang="zh-TW" altLang="en-US" sz="1200" b="1" kern="1200" dirty="0"/>
            <a:t>糖尿病患者和擁有健康意識</a:t>
          </a:r>
          <a:r>
            <a:rPr lang="zh-TW" altLang="en-US" sz="1200" kern="1200" dirty="0"/>
            <a:t>的人來說至關重要。我們將著重於這一優點，並透過它來吸引那些希望在日常生活中更好地掌握自己健康狀況的用戶。</a:t>
          </a:r>
        </a:p>
        <a:p>
          <a:pPr marL="114300" lvl="1" indent="-114300" algn="l" defTabSz="533400">
            <a:lnSpc>
              <a:spcPct val="90000"/>
            </a:lnSpc>
            <a:spcBef>
              <a:spcPct val="0"/>
            </a:spcBef>
            <a:spcAft>
              <a:spcPct val="20000"/>
            </a:spcAft>
            <a:buChar char="•"/>
          </a:pPr>
          <a:r>
            <a:rPr lang="zh-TW" altLang="en-US" sz="1200" b="1" kern="1200" dirty="0"/>
            <a:t>手機</a:t>
          </a:r>
          <a:r>
            <a:rPr lang="en-US" altLang="en-US" sz="1200" b="1" kern="1200" dirty="0"/>
            <a:t>App</a:t>
          </a:r>
          <a:r>
            <a:rPr lang="zh-TW" altLang="en-US" sz="1200" b="1" kern="1200" dirty="0"/>
            <a:t>的個人化健康建議： </a:t>
          </a:r>
          <a:r>
            <a:rPr lang="zh-TW" altLang="en-US" sz="1200" kern="1200" dirty="0"/>
            <a:t>我們將</a:t>
          </a:r>
          <a:r>
            <a:rPr lang="zh-TW" altLang="en-US" sz="1200" b="1" kern="1200" dirty="0"/>
            <a:t>智慧穿戴裝置與手機</a:t>
          </a:r>
          <a:r>
            <a:rPr lang="en-US" altLang="en-US" sz="1200" b="1" kern="1200" dirty="0"/>
            <a:t>App</a:t>
          </a:r>
          <a:r>
            <a:rPr lang="zh-TW" altLang="en-US" sz="1200" kern="1200" dirty="0"/>
            <a:t>緊密結合。提供</a:t>
          </a:r>
          <a:r>
            <a:rPr lang="zh-TW" altLang="en-US" sz="1200" b="1" kern="1200" dirty="0"/>
            <a:t>數據存儲和管理功能</a:t>
          </a:r>
          <a:r>
            <a:rPr lang="zh-TW" altLang="en-US" sz="1200" kern="1200" dirty="0"/>
            <a:t>，並根據使用者的個人健康數據</a:t>
          </a:r>
          <a:r>
            <a:rPr lang="zh-TW" altLang="en-US" sz="1200" b="1" kern="1200" dirty="0"/>
            <a:t>生成個人化的建議</a:t>
          </a:r>
          <a:r>
            <a:rPr lang="zh-TW" altLang="en-US" sz="1200" kern="1200" dirty="0"/>
            <a:t>。這包括</a:t>
          </a:r>
          <a:r>
            <a:rPr lang="zh-TW" altLang="en-US" sz="1200" b="1" kern="1200" dirty="0"/>
            <a:t>飲食、運動、藥物管理</a:t>
          </a:r>
          <a:r>
            <a:rPr lang="zh-TW" altLang="en-US" sz="1200" kern="1200" dirty="0"/>
            <a:t>等方面的建議，幫助使用者了解自己的</a:t>
          </a:r>
          <a:r>
            <a:rPr lang="zh-TW" altLang="en-US" sz="1200" b="1" kern="1200" dirty="0"/>
            <a:t>健康狀況</a:t>
          </a:r>
          <a:r>
            <a:rPr lang="zh-TW" altLang="en-US" sz="1200" kern="1200" dirty="0"/>
            <a:t>，以及進行</a:t>
          </a:r>
          <a:r>
            <a:rPr lang="zh-TW" altLang="en-US" sz="1200" b="1" kern="1200" dirty="0"/>
            <a:t>適當的調整</a:t>
          </a:r>
          <a:r>
            <a:rPr lang="zh-TW" altLang="en-US" sz="1200" kern="1200" dirty="0"/>
            <a:t>。藉此吸引更多關心自身健康的人，我們的產品不僅僅是一個測量裝置，還是一個</a:t>
          </a:r>
          <a:r>
            <a:rPr lang="zh-TW" altLang="en-US" sz="1200" b="1" kern="1200" dirty="0"/>
            <a:t>全面的健康管理工具</a:t>
          </a:r>
          <a:r>
            <a:rPr lang="zh-TW" altLang="en-US" sz="1200" kern="1200" dirty="0"/>
            <a:t>。</a:t>
          </a:r>
        </a:p>
        <a:p>
          <a:pPr marL="114300" lvl="1" indent="-114300" algn="l" defTabSz="533400">
            <a:lnSpc>
              <a:spcPct val="90000"/>
            </a:lnSpc>
            <a:spcBef>
              <a:spcPct val="0"/>
            </a:spcBef>
            <a:spcAft>
              <a:spcPct val="20000"/>
            </a:spcAft>
            <a:buChar char="•"/>
          </a:pPr>
          <a:r>
            <a:rPr lang="zh-TW" altLang="en-US" sz="1200" b="1" kern="1200" dirty="0"/>
            <a:t>數據分析和視覺化： </a:t>
          </a:r>
          <a:r>
            <a:rPr lang="zh-TW" altLang="en-US" sz="1200" kern="1200" dirty="0"/>
            <a:t>除了提供即時監測和個人化建議外，我們的</a:t>
          </a:r>
          <a:r>
            <a:rPr lang="en-US" altLang="en-US" sz="1200" kern="1200" dirty="0"/>
            <a:t>App</a:t>
          </a:r>
          <a:r>
            <a:rPr lang="zh-TW" altLang="en-US" sz="1200" kern="1200" dirty="0"/>
            <a:t>還將提供</a:t>
          </a:r>
          <a:r>
            <a:rPr lang="zh-TW" altLang="en-US" sz="1200" b="1" kern="1200" dirty="0"/>
            <a:t>數據分析和視覺化功能</a:t>
          </a:r>
          <a:r>
            <a:rPr lang="zh-TW" altLang="en-US" sz="1200" kern="1200" dirty="0"/>
            <a:t>。這意味著用戶可以輕鬆</a:t>
          </a:r>
          <a:r>
            <a:rPr lang="zh-TW" altLang="en-US" sz="1200" b="1" kern="1200" dirty="0"/>
            <a:t>追蹤他們的健康趨勢</a:t>
          </a:r>
          <a:r>
            <a:rPr lang="zh-TW" altLang="en-US" sz="1200" kern="1200" dirty="0"/>
            <a:t>，看到他們的血糖變化，並了解它們如何受到</a:t>
          </a:r>
          <a:r>
            <a:rPr lang="zh-TW" altLang="en-US" sz="1200" b="1" kern="1200" dirty="0"/>
            <a:t>飲食和運動的影響</a:t>
          </a:r>
          <a:r>
            <a:rPr lang="zh-TW" altLang="en-US" sz="1200" kern="1200" dirty="0"/>
            <a:t>。這種數據的視覺化呈現將有助於用戶更好地理解他們的健康情況，並激發他們更加積極地參與健康管理。</a:t>
          </a:r>
        </a:p>
      </dsp:txBody>
      <dsp:txXfrm>
        <a:off x="0" y="1464078"/>
        <a:ext cx="6429288" cy="27582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9589A-B047-4221-861C-7DA94E5C8441}">
      <dsp:nvSpPr>
        <dsp:cNvPr id="0" name=""/>
        <dsp:cNvSpPr/>
      </dsp:nvSpPr>
      <dsp:spPr>
        <a:xfrm>
          <a:off x="0" y="680598"/>
          <a:ext cx="6429288" cy="8191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t>醫療器材 </a:t>
          </a:r>
        </a:p>
      </dsp:txBody>
      <dsp:txXfrm>
        <a:off x="39986" y="720584"/>
        <a:ext cx="6349316" cy="739155"/>
      </dsp:txXfrm>
    </dsp:sp>
    <dsp:sp modelId="{C629E5B8-14C3-418E-BED5-EA1390F51EC0}">
      <dsp:nvSpPr>
        <dsp:cNvPr id="0" name=""/>
        <dsp:cNvSpPr/>
      </dsp:nvSpPr>
      <dsp:spPr>
        <a:xfrm>
          <a:off x="0" y="1583350"/>
          <a:ext cx="6429288" cy="231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130" tIns="15240" rIns="85344" bIns="15240" numCol="1" spcCol="1270" anchor="t" anchorCtr="0">
          <a:noAutofit/>
        </a:bodyPr>
        <a:lstStyle/>
        <a:p>
          <a:pPr marL="114300" lvl="1" indent="-114300" algn="l" defTabSz="533400">
            <a:lnSpc>
              <a:spcPct val="90000"/>
            </a:lnSpc>
            <a:spcBef>
              <a:spcPct val="0"/>
            </a:spcBef>
            <a:spcAft>
              <a:spcPct val="20000"/>
            </a:spcAft>
            <a:buChar char="•"/>
          </a:pPr>
          <a:r>
            <a:rPr lang="zh-TW" altLang="en-US" sz="1200" b="1" i="0" kern="1200" dirty="0"/>
            <a:t>非侵入性的血糖測量</a:t>
          </a:r>
          <a:r>
            <a:rPr lang="zh-TW" altLang="en-US" sz="1200" b="1" kern="1200" dirty="0"/>
            <a:t>： </a:t>
          </a:r>
          <a:r>
            <a:rPr lang="zh-TW" altLang="en-US" sz="1200" b="0" i="0" kern="1200" dirty="0"/>
            <a:t>我們採用非</a:t>
          </a:r>
          <a:r>
            <a:rPr lang="zh-TW" altLang="en-US" sz="1200" b="1" i="0" kern="1200" dirty="0"/>
            <a:t>侵入性的方式進行血糖測量</a:t>
          </a:r>
          <a:r>
            <a:rPr lang="zh-TW" altLang="en-US" sz="1200" b="0" i="0" kern="1200" dirty="0"/>
            <a:t>，無需使用針頭。這不僅</a:t>
          </a:r>
          <a:r>
            <a:rPr lang="zh-TW" altLang="en-US" sz="1200" b="1" i="0" kern="1200" dirty="0"/>
            <a:t>減輕了患者的不適感和痛苦</a:t>
          </a:r>
          <a:r>
            <a:rPr lang="zh-TW" altLang="en-US" sz="1200" b="0" i="0" kern="1200" dirty="0"/>
            <a:t>，還</a:t>
          </a:r>
          <a:r>
            <a:rPr lang="zh-TW" altLang="en-US" sz="1200" b="1" i="0" kern="1200" dirty="0"/>
            <a:t>降低了感染風險</a:t>
          </a:r>
          <a:r>
            <a:rPr lang="zh-TW" altLang="en-US" sz="1200" b="0" i="0" kern="1200" dirty="0"/>
            <a:t>，對於需要頻繁測量血糖的患者來說，這一優勢十分重要。</a:t>
          </a:r>
          <a:endParaRPr lang="zh-TW" altLang="en-US" sz="1200" kern="1200" dirty="0"/>
        </a:p>
        <a:p>
          <a:pPr marL="114300" lvl="1" indent="-114300" algn="l" defTabSz="533400">
            <a:lnSpc>
              <a:spcPct val="90000"/>
            </a:lnSpc>
            <a:spcBef>
              <a:spcPct val="0"/>
            </a:spcBef>
            <a:spcAft>
              <a:spcPct val="20000"/>
            </a:spcAft>
            <a:buChar char="•"/>
          </a:pPr>
          <a:r>
            <a:rPr lang="zh-TW" altLang="en-US" sz="1200" b="1" i="0" kern="1200" dirty="0"/>
            <a:t>即時監測和數據反饋</a:t>
          </a:r>
          <a:r>
            <a:rPr lang="zh-TW" altLang="en-US" sz="1200" b="1" kern="1200" dirty="0"/>
            <a:t>： </a:t>
          </a:r>
          <a:r>
            <a:rPr lang="zh-TW" altLang="en-US" sz="1200" b="0" i="0" kern="1200" dirty="0"/>
            <a:t>我們使醫療機構和醫護人員能夠</a:t>
          </a:r>
          <a:r>
            <a:rPr lang="zh-TW" altLang="en-US" sz="1200" b="1" i="0" kern="1200" dirty="0"/>
            <a:t>實時監測患者的血糖數值</a:t>
          </a:r>
          <a:r>
            <a:rPr lang="zh-TW" altLang="en-US" sz="1200" b="0" i="0" kern="1200" dirty="0"/>
            <a:t>。這不僅有助於</a:t>
          </a:r>
          <a:r>
            <a:rPr lang="zh-TW" altLang="en-US" sz="1200" b="1" i="0" kern="1200" dirty="0"/>
            <a:t>及時掌握患者的病情變化</a:t>
          </a:r>
          <a:r>
            <a:rPr lang="zh-TW" altLang="en-US" sz="1200" b="0" i="0" kern="1200" dirty="0"/>
            <a:t>，還能夠根據數據結果</a:t>
          </a:r>
          <a:r>
            <a:rPr lang="zh-TW" altLang="en-US" sz="1200" b="1" i="0" kern="1200" dirty="0"/>
            <a:t>調整治療方案</a:t>
          </a:r>
          <a:r>
            <a:rPr lang="zh-TW" altLang="en-US" sz="1200" b="0" i="0" kern="1200" dirty="0"/>
            <a:t>。這種</a:t>
          </a:r>
          <a:r>
            <a:rPr lang="zh-TW" altLang="en-US" sz="1200" b="1" i="0" kern="1200" dirty="0"/>
            <a:t>即時性的監測和數據反饋</a:t>
          </a:r>
          <a:r>
            <a:rPr lang="zh-TW" altLang="en-US" sz="1200" b="0" i="0" kern="1200" dirty="0"/>
            <a:t>有助於提高醫療效率，確保患者得到最適切的治療。</a:t>
          </a:r>
          <a:endParaRPr lang="zh-TW" altLang="en-US" sz="1200" kern="1200" dirty="0"/>
        </a:p>
        <a:p>
          <a:pPr marL="114300" lvl="1" indent="-114300" algn="l" defTabSz="533400">
            <a:lnSpc>
              <a:spcPct val="90000"/>
            </a:lnSpc>
            <a:spcBef>
              <a:spcPct val="0"/>
            </a:spcBef>
            <a:spcAft>
              <a:spcPct val="20000"/>
            </a:spcAft>
            <a:buChar char="•"/>
          </a:pPr>
          <a:r>
            <a:rPr lang="zh-TW" altLang="en-US" sz="1200" b="1" i="0" kern="1200" dirty="0"/>
            <a:t>慢性疾病管理的關鍵工具</a:t>
          </a:r>
          <a:r>
            <a:rPr lang="zh-TW" altLang="en-US" sz="1200" b="1" kern="1200" dirty="0"/>
            <a:t>： </a:t>
          </a:r>
          <a:r>
            <a:rPr lang="zh-TW" altLang="en-US" sz="1200" b="0" i="0" kern="1200" dirty="0"/>
            <a:t>這項技術的應用對於</a:t>
          </a:r>
          <a:r>
            <a:rPr lang="zh-TW" altLang="en-US" sz="1200" b="1" i="0" kern="1200" dirty="0"/>
            <a:t>慢性疾病管理</a:t>
          </a:r>
          <a:r>
            <a:rPr lang="zh-TW" altLang="en-US" sz="1200" b="0" i="0" kern="1200" dirty="0"/>
            <a:t>具有巨大的潛力。患者可以輕鬆追蹤他們的血糖趨勢，了解它們如何受到</a:t>
          </a:r>
          <a:r>
            <a:rPr lang="zh-TW" altLang="en-US" sz="1200" b="1" i="0" kern="1200" dirty="0"/>
            <a:t>飲食和運動的影響</a:t>
          </a:r>
          <a:r>
            <a:rPr lang="zh-TW" altLang="en-US" sz="1200" b="0" i="0" kern="1200" dirty="0"/>
            <a:t>。這種數據的</a:t>
          </a:r>
          <a:r>
            <a:rPr lang="zh-TW" altLang="en-US" sz="1200" b="1" i="0" kern="1200" dirty="0"/>
            <a:t>視覺化呈現</a:t>
          </a:r>
          <a:r>
            <a:rPr lang="zh-TW" altLang="en-US" sz="1200" b="0" i="0" kern="1200" dirty="0"/>
            <a:t>有助於患者更好地管理他們的健康，</a:t>
          </a:r>
          <a:r>
            <a:rPr lang="zh-TW" altLang="en-US" sz="1200" b="1" i="0" kern="1200" dirty="0"/>
            <a:t>減輕醫療負擔</a:t>
          </a:r>
          <a:r>
            <a:rPr lang="zh-TW" altLang="en-US" sz="1200" b="0" i="0" kern="1200" dirty="0"/>
            <a:t>，提供更好的生活品質。</a:t>
          </a:r>
          <a:endParaRPr lang="zh-TW" altLang="en-US" sz="1200" kern="1200" dirty="0"/>
        </a:p>
      </dsp:txBody>
      <dsp:txXfrm>
        <a:off x="0" y="1583350"/>
        <a:ext cx="6429288" cy="2318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9589A-B047-4221-861C-7DA94E5C8441}">
      <dsp:nvSpPr>
        <dsp:cNvPr id="0" name=""/>
        <dsp:cNvSpPr/>
      </dsp:nvSpPr>
      <dsp:spPr>
        <a:xfrm>
          <a:off x="0" y="0"/>
          <a:ext cx="5249024" cy="3851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t>適應症</a:t>
          </a:r>
        </a:p>
      </dsp:txBody>
      <dsp:txXfrm>
        <a:off x="18799" y="18799"/>
        <a:ext cx="5211426" cy="347506"/>
      </dsp:txXfrm>
    </dsp:sp>
    <dsp:sp modelId="{C629E5B8-14C3-418E-BED5-EA1390F51EC0}">
      <dsp:nvSpPr>
        <dsp:cNvPr id="0" name=""/>
        <dsp:cNvSpPr/>
      </dsp:nvSpPr>
      <dsp:spPr>
        <a:xfrm>
          <a:off x="0" y="385709"/>
          <a:ext cx="5249024" cy="2480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57" tIns="15240" rIns="85344" bIns="15240" numCol="1" spcCol="1270" anchor="t" anchorCtr="0">
          <a:noAutofit/>
        </a:bodyPr>
        <a:lstStyle/>
        <a:p>
          <a:pPr marL="114300" lvl="1" indent="-114300" algn="l" defTabSz="533400">
            <a:lnSpc>
              <a:spcPct val="90000"/>
            </a:lnSpc>
            <a:spcBef>
              <a:spcPct val="0"/>
            </a:spcBef>
            <a:spcAft>
              <a:spcPct val="20000"/>
            </a:spcAft>
            <a:buChar char="•"/>
          </a:pPr>
          <a:r>
            <a:rPr lang="zh-TW" altLang="en-US" sz="1200" b="1" i="0" kern="1200" dirty="0"/>
            <a:t>糖尿病患者：</a:t>
          </a:r>
          <a:r>
            <a:rPr lang="zh-TW" altLang="en-US" sz="1200" b="0" i="0" kern="1200" dirty="0"/>
            <a:t> 我們的技術特別適用於糖尿病患者。對於那些</a:t>
          </a:r>
          <a:r>
            <a:rPr lang="zh-TW" altLang="en-US" sz="1200" b="1" i="0" kern="1200" dirty="0"/>
            <a:t>需要頻繁測量血糖</a:t>
          </a:r>
          <a:r>
            <a:rPr lang="zh-TW" altLang="en-US" sz="1200" b="0" i="0" kern="1200" dirty="0"/>
            <a:t>的人來說，非侵入性測量方式能夠顯著</a:t>
          </a:r>
          <a:r>
            <a:rPr lang="zh-TW" altLang="en-US" sz="1200" b="1" i="0" kern="1200" dirty="0"/>
            <a:t>減輕病患的不適感</a:t>
          </a:r>
          <a:r>
            <a:rPr lang="zh-TW" altLang="en-US" sz="1200" b="0" i="0" kern="1200" dirty="0"/>
            <a:t>，同時提供</a:t>
          </a:r>
          <a:r>
            <a:rPr lang="zh-TW" altLang="en-US" sz="1200" b="1" i="0" kern="1200" dirty="0"/>
            <a:t>即時血糖數據</a:t>
          </a:r>
          <a:r>
            <a:rPr lang="zh-TW" altLang="en-US" sz="1200" b="0" i="0" kern="1200" dirty="0"/>
            <a:t>，有助於更好地</a:t>
          </a:r>
          <a:r>
            <a:rPr lang="zh-TW" altLang="en-US" sz="1200" b="1" i="0" kern="1200" dirty="0"/>
            <a:t>管理血糖水平</a:t>
          </a:r>
          <a:r>
            <a:rPr lang="zh-TW" altLang="en-US" sz="1200" b="0" i="0" kern="1200" dirty="0"/>
            <a:t>。</a:t>
          </a:r>
          <a:endParaRPr lang="zh-TW" altLang="en-US" sz="1200" kern="1200" dirty="0"/>
        </a:p>
        <a:p>
          <a:pPr marL="114300" lvl="1" indent="-114300" algn="l" defTabSz="533400">
            <a:lnSpc>
              <a:spcPct val="90000"/>
            </a:lnSpc>
            <a:spcBef>
              <a:spcPct val="0"/>
            </a:spcBef>
            <a:spcAft>
              <a:spcPct val="20000"/>
            </a:spcAft>
            <a:buChar char="•"/>
          </a:pPr>
          <a:r>
            <a:rPr lang="zh-TW" altLang="en-US" sz="1200" b="1" i="0" kern="1200" dirty="0"/>
            <a:t>醫療機構和醫護人員：</a:t>
          </a:r>
          <a:r>
            <a:rPr lang="zh-TW" altLang="en-US" sz="1200" b="0" i="0" kern="1200" dirty="0"/>
            <a:t> 除了適用於個體病患外，還可以應用於醫療機構和醫護人員。使他們能夠</a:t>
          </a:r>
          <a:r>
            <a:rPr lang="zh-TW" altLang="en-US" sz="1200" b="1" i="0" kern="1200" dirty="0"/>
            <a:t>實時監測患者的血糖數值</a:t>
          </a:r>
          <a:r>
            <a:rPr lang="zh-TW" altLang="en-US" sz="1200" b="0" i="0" kern="1200" dirty="0"/>
            <a:t>，這在緊急情況下至關重要。</a:t>
          </a:r>
          <a:endParaRPr lang="zh-TW" altLang="en-US" sz="1200" kern="1200" dirty="0"/>
        </a:p>
        <a:p>
          <a:pPr marL="114300" lvl="1" indent="-114300" algn="l" defTabSz="533400">
            <a:lnSpc>
              <a:spcPct val="90000"/>
            </a:lnSpc>
            <a:spcBef>
              <a:spcPct val="0"/>
            </a:spcBef>
            <a:spcAft>
              <a:spcPct val="20000"/>
            </a:spcAft>
            <a:buChar char="•"/>
          </a:pPr>
          <a:r>
            <a:rPr lang="zh-TW" altLang="en-US" sz="1200" b="1" i="0" kern="1200" dirty="0"/>
            <a:t>慢性疾病患者：</a:t>
          </a:r>
          <a:r>
            <a:rPr lang="zh-TW" altLang="en-US" sz="1200" b="0" i="0" kern="1200" dirty="0"/>
            <a:t> 非侵入性的血糖監測技術對於需要</a:t>
          </a:r>
          <a:r>
            <a:rPr lang="zh-TW" altLang="en-US" sz="1200" b="1" i="0" kern="1200" dirty="0"/>
            <a:t>長期追蹤的慢性疾病患者</a:t>
          </a:r>
          <a:r>
            <a:rPr lang="zh-TW" altLang="en-US" sz="1200" b="0" i="0" kern="1200" dirty="0"/>
            <a:t>，尤其重要。藉由提供</a:t>
          </a:r>
          <a:r>
            <a:rPr lang="zh-TW" altLang="en-US" sz="1200" b="1" i="0" kern="1200" dirty="0"/>
            <a:t>穩定的、長期的血糖監測</a:t>
          </a:r>
          <a:r>
            <a:rPr lang="zh-TW" altLang="en-US" sz="1200" b="0" i="0" kern="1200" dirty="0"/>
            <a:t>，幫助患者的</a:t>
          </a:r>
          <a:r>
            <a:rPr lang="zh-TW" altLang="en-US" sz="1200" b="1" i="0" kern="1200" dirty="0"/>
            <a:t>疾病管理和治療計劃的調整</a:t>
          </a:r>
          <a:r>
            <a:rPr lang="zh-TW" altLang="en-US" sz="1200" b="0" i="0" kern="1200" dirty="0"/>
            <a:t>。</a:t>
          </a:r>
          <a:endParaRPr lang="zh-TW" altLang="en-US" sz="1200" kern="1200" dirty="0"/>
        </a:p>
      </dsp:txBody>
      <dsp:txXfrm>
        <a:off x="0" y="385709"/>
        <a:ext cx="5249024" cy="24802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A16D9-B822-44B1-8B90-E38DCAEC8622}">
      <dsp:nvSpPr>
        <dsp:cNvPr id="0" name=""/>
        <dsp:cNvSpPr/>
      </dsp:nvSpPr>
      <dsp:spPr>
        <a:xfrm>
          <a:off x="3048" y="0"/>
          <a:ext cx="3714439" cy="42358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altLang="zh-TW" sz="1800" kern="1200" dirty="0"/>
            <a:t>2023</a:t>
          </a:r>
          <a:endParaRPr lang="zh-TW" altLang="en-US" sz="1800" kern="1200" dirty="0"/>
        </a:p>
      </dsp:txBody>
      <dsp:txXfrm>
        <a:off x="214840" y="0"/>
        <a:ext cx="3290856" cy="423583"/>
      </dsp:txXfrm>
    </dsp:sp>
    <dsp:sp modelId="{ECD65477-5849-4B95-B168-524371207328}">
      <dsp:nvSpPr>
        <dsp:cNvPr id="0" name=""/>
        <dsp:cNvSpPr/>
      </dsp:nvSpPr>
      <dsp:spPr>
        <a:xfrm>
          <a:off x="3346044" y="0"/>
          <a:ext cx="3714439" cy="42358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altLang="zh-TW" sz="1800" kern="1200" dirty="0"/>
            <a:t>2024</a:t>
          </a:r>
          <a:endParaRPr lang="zh-TW" altLang="en-US" sz="1800" kern="1200" dirty="0"/>
        </a:p>
      </dsp:txBody>
      <dsp:txXfrm>
        <a:off x="3557836" y="0"/>
        <a:ext cx="3290856" cy="423583"/>
      </dsp:txXfrm>
    </dsp:sp>
    <dsp:sp modelId="{07EB391C-5876-4180-94A3-9391D3CAEE3D}">
      <dsp:nvSpPr>
        <dsp:cNvPr id="0" name=""/>
        <dsp:cNvSpPr/>
      </dsp:nvSpPr>
      <dsp:spPr>
        <a:xfrm>
          <a:off x="6689040" y="0"/>
          <a:ext cx="3714439" cy="42358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altLang="zh-TW" sz="1800" kern="1200" dirty="0"/>
            <a:t>2025</a:t>
          </a:r>
          <a:endParaRPr lang="zh-TW" altLang="en-US" sz="1800" kern="1200" dirty="0"/>
        </a:p>
      </dsp:txBody>
      <dsp:txXfrm>
        <a:off x="6900832" y="0"/>
        <a:ext cx="3290856" cy="4235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258B5E3-99C6-489E-8173-C9138E1D1852}" type="datetimeFigureOut">
              <a:rPr lang="zh-TW" altLang="en-US" smtClean="0"/>
              <a:t>2023/9/4</a:t>
            </a:fld>
            <a:endParaRPr lang="zh-TW" altLang="en-US"/>
          </a:p>
        </p:txBody>
      </p:sp>
      <p:sp>
        <p:nvSpPr>
          <p:cNvPr id="4" name="投影片圖像版面配置區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E57BEE4-219F-4DDF-B93F-227790CA6FE0}" type="slidenum">
              <a:rPr lang="zh-TW" altLang="en-US" smtClean="0"/>
              <a:t>‹#›</a:t>
            </a:fld>
            <a:endParaRPr lang="zh-TW" altLang="en-US"/>
          </a:p>
        </p:txBody>
      </p:sp>
    </p:spTree>
    <p:extLst>
      <p:ext uri="{BB962C8B-B14F-4D97-AF65-F5344CB8AC3E}">
        <p14:creationId xmlns:p14="http://schemas.microsoft.com/office/powerpoint/2010/main" val="4029697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E57BEE4-219F-4DDF-B93F-227790CA6FE0}" type="slidenum">
              <a:rPr lang="zh-TW" altLang="en-US" smtClean="0"/>
              <a:t>11</a:t>
            </a:fld>
            <a:endParaRPr lang="zh-TW" altLang="en-US"/>
          </a:p>
        </p:txBody>
      </p:sp>
    </p:spTree>
    <p:extLst>
      <p:ext uri="{BB962C8B-B14F-4D97-AF65-F5344CB8AC3E}">
        <p14:creationId xmlns:p14="http://schemas.microsoft.com/office/powerpoint/2010/main" val="502734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E57BEE4-219F-4DDF-B93F-227790CA6FE0}" type="slidenum">
              <a:rPr lang="zh-TW" altLang="en-US" smtClean="0"/>
              <a:t>23</a:t>
            </a:fld>
            <a:endParaRPr lang="zh-TW" altLang="en-US"/>
          </a:p>
        </p:txBody>
      </p:sp>
    </p:spTree>
    <p:extLst>
      <p:ext uri="{BB962C8B-B14F-4D97-AF65-F5344CB8AC3E}">
        <p14:creationId xmlns:p14="http://schemas.microsoft.com/office/powerpoint/2010/main" val="1104369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封面頁面－一行標題">
    <p:spTree>
      <p:nvGrpSpPr>
        <p:cNvPr id="1" name=""/>
        <p:cNvGrpSpPr/>
        <p:nvPr/>
      </p:nvGrpSpPr>
      <p:grpSpPr>
        <a:xfrm>
          <a:off x="0" y="0"/>
          <a:ext cx="0" cy="0"/>
          <a:chOff x="0" y="0"/>
          <a:chExt cx="0" cy="0"/>
        </a:xfrm>
      </p:grpSpPr>
      <p:sp>
        <p:nvSpPr>
          <p:cNvPr id="4" name="標題版面配置區 9"/>
          <p:cNvSpPr>
            <a:spLocks noGrp="1"/>
          </p:cNvSpPr>
          <p:nvPr>
            <p:ph type="title" hasCustomPrompt="1"/>
          </p:nvPr>
        </p:nvSpPr>
        <p:spPr>
          <a:xfrm>
            <a:off x="2424112" y="2241549"/>
            <a:ext cx="7380287" cy="1362711"/>
          </a:xfrm>
          <a:prstGeom prst="rect">
            <a:avLst/>
          </a:prstGeom>
        </p:spPr>
        <p:txBody>
          <a:bodyPr vert="horz" lIns="91440" tIns="45720" rIns="91440" bIns="45720" rtlCol="0" anchor="b">
            <a:normAutofit/>
          </a:bodyPr>
          <a:lstStyle>
            <a:lvl1pPr>
              <a:defRPr sz="4800"/>
            </a:lvl1pPr>
          </a:lstStyle>
          <a:p>
            <a:r>
              <a:rPr lang="zh-TW" altLang="en-US" dirty="0"/>
              <a:t>按一下以編輯標題</a:t>
            </a:r>
          </a:p>
        </p:txBody>
      </p:sp>
      <p:sp>
        <p:nvSpPr>
          <p:cNvPr id="10" name="文字版面配置區 9"/>
          <p:cNvSpPr>
            <a:spLocks noGrp="1"/>
          </p:cNvSpPr>
          <p:nvPr>
            <p:ph type="body" sz="quarter" idx="10" hasCustomPrompt="1"/>
          </p:nvPr>
        </p:nvSpPr>
        <p:spPr>
          <a:xfrm>
            <a:off x="2424113" y="3703319"/>
            <a:ext cx="7380287" cy="913129"/>
          </a:xfrm>
          <a:prstGeom prst="rect">
            <a:avLst/>
          </a:prstGeom>
        </p:spPr>
        <p:txBody>
          <a:bodyPr/>
          <a:lstStyle/>
          <a:p>
            <a:pPr lvl="0"/>
            <a:r>
              <a:rPr lang="zh-TW" altLang="en-US" dirty="0"/>
              <a:t>按一下以編輯副標題</a:t>
            </a:r>
          </a:p>
        </p:txBody>
      </p:sp>
    </p:spTree>
    <p:extLst>
      <p:ext uri="{BB962C8B-B14F-4D97-AF65-F5344CB8AC3E}">
        <p14:creationId xmlns:p14="http://schemas.microsoft.com/office/powerpoint/2010/main" val="4087224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版 - 02">
    <p:spTree>
      <p:nvGrpSpPr>
        <p:cNvPr id="1" name=""/>
        <p:cNvGrpSpPr/>
        <p:nvPr/>
      </p:nvGrpSpPr>
      <p:grpSpPr>
        <a:xfrm>
          <a:off x="0" y="0"/>
          <a:ext cx="0" cy="0"/>
          <a:chOff x="0" y="0"/>
          <a:chExt cx="0" cy="0"/>
        </a:xfrm>
      </p:grpSpPr>
      <p:sp>
        <p:nvSpPr>
          <p:cNvPr id="17" name="日期版面配置區 16"/>
          <p:cNvSpPr>
            <a:spLocks noGrp="1"/>
          </p:cNvSpPr>
          <p:nvPr>
            <p:ph type="dt" sz="half" idx="10"/>
          </p:nvPr>
        </p:nvSpPr>
        <p:spPr/>
        <p:txBody>
          <a:bodyPr/>
          <a:lstStyle/>
          <a:p>
            <a:fld id="{E474894F-40A6-45DE-8DB7-A242128357BD}" type="datetime1">
              <a:rPr lang="zh-TW" altLang="en-US" smtClean="0">
                <a:solidFill>
                  <a:prstClr val="black">
                    <a:tint val="75000"/>
                  </a:prstClr>
                </a:solidFill>
              </a:rPr>
              <a:pPr/>
              <a:t>2023/9/4</a:t>
            </a:fld>
            <a:endParaRPr lang="zh-TW" altLang="en-US">
              <a:solidFill>
                <a:prstClr val="black">
                  <a:tint val="75000"/>
                </a:prstClr>
              </a:solidFill>
            </a:endParaRPr>
          </a:p>
        </p:txBody>
      </p:sp>
      <p:sp>
        <p:nvSpPr>
          <p:cNvPr id="18" name="頁尾版面配置區 17"/>
          <p:cNvSpPr>
            <a:spLocks noGrp="1"/>
          </p:cNvSpPr>
          <p:nvPr>
            <p:ph type="ftr" sz="quarter" idx="11"/>
          </p:nvPr>
        </p:nvSpPr>
        <p:spPr/>
        <p:txBody>
          <a:bodyPr/>
          <a:lstStyle/>
          <a:p>
            <a:endParaRPr lang="zh-TW" altLang="en-US" dirty="0">
              <a:solidFill>
                <a:prstClr val="black">
                  <a:tint val="75000"/>
                </a:prstClr>
              </a:solidFill>
            </a:endParaRPr>
          </a:p>
        </p:txBody>
      </p:sp>
      <p:sp>
        <p:nvSpPr>
          <p:cNvPr id="19" name="投影片編號版面配置區 18"/>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圖片版面配置區 3"/>
          <p:cNvSpPr>
            <a:spLocks noGrp="1"/>
          </p:cNvSpPr>
          <p:nvPr>
            <p:ph type="pic" sz="quarter" idx="13"/>
          </p:nvPr>
        </p:nvSpPr>
        <p:spPr>
          <a:xfrm>
            <a:off x="5659936" y="1592263"/>
            <a:ext cx="6197102" cy="4573587"/>
          </a:xfrm>
          <a:prstGeom prst="rect">
            <a:avLst/>
          </a:prstGeom>
        </p:spPr>
        <p:txBody>
          <a:bodyPr/>
          <a:lstStyle>
            <a:lvl1pPr marL="0" indent="0">
              <a:buNone/>
              <a:defRPr/>
            </a:lvl1pPr>
          </a:lstStyle>
          <a:p>
            <a:endParaRPr lang="zh-TW" altLang="en-US" dirty="0"/>
          </a:p>
        </p:txBody>
      </p:sp>
      <p:sp>
        <p:nvSpPr>
          <p:cNvPr id="14" name="內容版面配置區 2"/>
          <p:cNvSpPr>
            <a:spLocks noGrp="1"/>
          </p:cNvSpPr>
          <p:nvPr>
            <p:ph idx="1" hasCustomPrompt="1"/>
          </p:nvPr>
        </p:nvSpPr>
        <p:spPr>
          <a:xfrm>
            <a:off x="334961" y="1592264"/>
            <a:ext cx="5158113" cy="625156"/>
          </a:xfrm>
          <a:prstGeom prst="rect">
            <a:avLst/>
          </a:prstGeom>
        </p:spPr>
        <p:txBody>
          <a:bodyPr/>
          <a:lstStyle>
            <a:lvl1pPr marL="0" indent="0">
              <a:buNone/>
              <a:defRPr>
                <a:latin typeface="+mj-ea"/>
                <a:ea typeface="+mj-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編輯副標題</a:t>
            </a:r>
          </a:p>
        </p:txBody>
      </p:sp>
      <p:sp>
        <p:nvSpPr>
          <p:cNvPr id="15" name="內容版面配置區 2"/>
          <p:cNvSpPr>
            <a:spLocks noGrp="1"/>
          </p:cNvSpPr>
          <p:nvPr>
            <p:ph idx="14" hasCustomPrompt="1"/>
          </p:nvPr>
        </p:nvSpPr>
        <p:spPr>
          <a:xfrm>
            <a:off x="334961" y="2377124"/>
            <a:ext cx="5158113" cy="3788726"/>
          </a:xfrm>
          <a:prstGeom prst="rect">
            <a:avLst/>
          </a:prstGeom>
        </p:spPr>
        <p:txBody>
          <a:bodyPr/>
          <a:lstStyle>
            <a:lvl1pPr marL="0" indent="0">
              <a:lnSpc>
                <a:spcPct val="150000"/>
              </a:lnSpc>
              <a:buNone/>
              <a:defRPr sz="1600">
                <a:latin typeface="+mn-ea"/>
                <a:ea typeface="+mn-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86591768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版 - 01">
    <p:spTree>
      <p:nvGrpSpPr>
        <p:cNvPr id="1" name=""/>
        <p:cNvGrpSpPr/>
        <p:nvPr/>
      </p:nvGrpSpPr>
      <p:grpSpPr>
        <a:xfrm>
          <a:off x="0" y="0"/>
          <a:ext cx="0" cy="0"/>
          <a:chOff x="0" y="0"/>
          <a:chExt cx="0" cy="0"/>
        </a:xfrm>
      </p:grpSpPr>
      <p:sp>
        <p:nvSpPr>
          <p:cNvPr id="6" name="日期版面配置區 5"/>
          <p:cNvSpPr>
            <a:spLocks noGrp="1"/>
          </p:cNvSpPr>
          <p:nvPr>
            <p:ph type="dt" sz="half" idx="10"/>
          </p:nvPr>
        </p:nvSpPr>
        <p:spPr/>
        <p:txBody>
          <a:bodyPr/>
          <a:lstStyle/>
          <a:p>
            <a:fld id="{0E2E6CE0-F4BB-4E8E-8E31-C6F37738AEC8}" type="datetime1">
              <a:rPr lang="zh-TW" altLang="en-US" smtClean="0">
                <a:solidFill>
                  <a:prstClr val="black">
                    <a:tint val="75000"/>
                  </a:prstClr>
                </a:solidFill>
              </a:rPr>
              <a:pPr/>
              <a:t>2023/9/4</a:t>
            </a:fld>
            <a:endParaRPr lang="zh-TW" altLang="en-US">
              <a:solidFill>
                <a:prstClr val="black">
                  <a:tint val="75000"/>
                </a:prstClr>
              </a:solidFill>
            </a:endParaRPr>
          </a:p>
        </p:txBody>
      </p:sp>
      <p:sp>
        <p:nvSpPr>
          <p:cNvPr id="7" name="頁尾版面配置區 6"/>
          <p:cNvSpPr>
            <a:spLocks noGrp="1"/>
          </p:cNvSpPr>
          <p:nvPr>
            <p:ph type="ftr" sz="quarter" idx="11"/>
          </p:nvPr>
        </p:nvSpPr>
        <p:spPr/>
        <p:txBody>
          <a:bodyPr/>
          <a:lstStyle/>
          <a:p>
            <a:endParaRPr lang="zh-TW" altLang="en-US" dirty="0">
              <a:solidFill>
                <a:prstClr val="black">
                  <a:tint val="75000"/>
                </a:prstClr>
              </a:solidFill>
            </a:endParaRPr>
          </a:p>
        </p:txBody>
      </p:sp>
      <p:sp>
        <p:nvSpPr>
          <p:cNvPr id="8" name="投影片編號版面配置區 7"/>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dirty="0">
              <a:solidFill>
                <a:prstClr val="black">
                  <a:tint val="75000"/>
                </a:prstClr>
              </a:solidFill>
            </a:endParaRPr>
          </a:p>
        </p:txBody>
      </p:sp>
      <p:sp>
        <p:nvSpPr>
          <p:cNvPr id="14" name="文字版面配置區 13"/>
          <p:cNvSpPr>
            <a:spLocks noGrp="1"/>
          </p:cNvSpPr>
          <p:nvPr>
            <p:ph type="body" sz="quarter" idx="13" hasCustomPrompt="1"/>
          </p:nvPr>
        </p:nvSpPr>
        <p:spPr>
          <a:xfrm>
            <a:off x="334963" y="1592263"/>
            <a:ext cx="11522075" cy="4573587"/>
          </a:xfrm>
          <a:prstGeom prst="rect">
            <a:avLst/>
          </a:prstGeom>
        </p:spPr>
        <p:txBody>
          <a:bodyPr/>
          <a:lstStyle>
            <a:lvl1pPr marL="0" indent="0">
              <a:lnSpc>
                <a:spcPct val="15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167796006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版 - 02">
    <p:spTree>
      <p:nvGrpSpPr>
        <p:cNvPr id="1" name=""/>
        <p:cNvGrpSpPr/>
        <p:nvPr/>
      </p:nvGrpSpPr>
      <p:grpSpPr>
        <a:xfrm>
          <a:off x="0" y="0"/>
          <a:ext cx="0" cy="0"/>
          <a:chOff x="0" y="0"/>
          <a:chExt cx="0" cy="0"/>
        </a:xfrm>
      </p:grpSpPr>
      <p:sp>
        <p:nvSpPr>
          <p:cNvPr id="17" name="日期版面配置區 16"/>
          <p:cNvSpPr>
            <a:spLocks noGrp="1"/>
          </p:cNvSpPr>
          <p:nvPr>
            <p:ph type="dt" sz="half" idx="10"/>
          </p:nvPr>
        </p:nvSpPr>
        <p:spPr/>
        <p:txBody>
          <a:bodyPr/>
          <a:lstStyle/>
          <a:p>
            <a:fld id="{E474894F-40A6-45DE-8DB7-A242128357BD}" type="datetime1">
              <a:rPr lang="zh-TW" altLang="en-US" smtClean="0">
                <a:solidFill>
                  <a:prstClr val="black">
                    <a:tint val="75000"/>
                  </a:prstClr>
                </a:solidFill>
              </a:rPr>
              <a:pPr/>
              <a:t>2023/9/4</a:t>
            </a:fld>
            <a:endParaRPr lang="zh-TW" altLang="en-US">
              <a:solidFill>
                <a:prstClr val="black">
                  <a:tint val="75000"/>
                </a:prstClr>
              </a:solidFill>
            </a:endParaRPr>
          </a:p>
        </p:txBody>
      </p:sp>
      <p:sp>
        <p:nvSpPr>
          <p:cNvPr id="18" name="頁尾版面配置區 17"/>
          <p:cNvSpPr>
            <a:spLocks noGrp="1"/>
          </p:cNvSpPr>
          <p:nvPr>
            <p:ph type="ftr" sz="quarter" idx="11"/>
          </p:nvPr>
        </p:nvSpPr>
        <p:spPr/>
        <p:txBody>
          <a:bodyPr/>
          <a:lstStyle/>
          <a:p>
            <a:endParaRPr lang="zh-TW" altLang="en-US" dirty="0">
              <a:solidFill>
                <a:prstClr val="black">
                  <a:tint val="75000"/>
                </a:prstClr>
              </a:solidFill>
            </a:endParaRPr>
          </a:p>
        </p:txBody>
      </p:sp>
      <p:sp>
        <p:nvSpPr>
          <p:cNvPr id="19" name="投影片編號版面配置區 18"/>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圖片版面配置區 3"/>
          <p:cNvSpPr>
            <a:spLocks noGrp="1"/>
          </p:cNvSpPr>
          <p:nvPr>
            <p:ph type="pic" sz="quarter" idx="13"/>
          </p:nvPr>
        </p:nvSpPr>
        <p:spPr>
          <a:xfrm>
            <a:off x="5659936" y="1592263"/>
            <a:ext cx="6197102" cy="4573587"/>
          </a:xfrm>
          <a:prstGeom prst="rect">
            <a:avLst/>
          </a:prstGeom>
        </p:spPr>
        <p:txBody>
          <a:bodyPr/>
          <a:lstStyle>
            <a:lvl1pPr marL="0" indent="0">
              <a:buNone/>
              <a:defRPr/>
            </a:lvl1pPr>
          </a:lstStyle>
          <a:p>
            <a:endParaRPr lang="zh-TW" altLang="en-US" dirty="0"/>
          </a:p>
        </p:txBody>
      </p:sp>
      <p:sp>
        <p:nvSpPr>
          <p:cNvPr id="14" name="內容版面配置區 2"/>
          <p:cNvSpPr>
            <a:spLocks noGrp="1"/>
          </p:cNvSpPr>
          <p:nvPr>
            <p:ph idx="1" hasCustomPrompt="1"/>
          </p:nvPr>
        </p:nvSpPr>
        <p:spPr>
          <a:xfrm>
            <a:off x="334961" y="1592264"/>
            <a:ext cx="5158113" cy="625156"/>
          </a:xfrm>
          <a:prstGeom prst="rect">
            <a:avLst/>
          </a:prstGeom>
        </p:spPr>
        <p:txBody>
          <a:bodyPr/>
          <a:lstStyle>
            <a:lvl1pPr marL="0" indent="0">
              <a:buNone/>
              <a:defRPr>
                <a:latin typeface="+mj-ea"/>
                <a:ea typeface="+mj-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編輯副標題</a:t>
            </a:r>
          </a:p>
        </p:txBody>
      </p:sp>
      <p:sp>
        <p:nvSpPr>
          <p:cNvPr id="15" name="內容版面配置區 2"/>
          <p:cNvSpPr>
            <a:spLocks noGrp="1"/>
          </p:cNvSpPr>
          <p:nvPr>
            <p:ph idx="14" hasCustomPrompt="1"/>
          </p:nvPr>
        </p:nvSpPr>
        <p:spPr>
          <a:xfrm>
            <a:off x="334961" y="2377124"/>
            <a:ext cx="5158113" cy="3788726"/>
          </a:xfrm>
          <a:prstGeom prst="rect">
            <a:avLst/>
          </a:prstGeom>
        </p:spPr>
        <p:txBody>
          <a:bodyPr/>
          <a:lstStyle>
            <a:lvl1pPr marL="0" indent="0">
              <a:lnSpc>
                <a:spcPct val="150000"/>
              </a:lnSpc>
              <a:buNone/>
              <a:defRPr sz="1600">
                <a:latin typeface="+mn-ea"/>
                <a:ea typeface="+mn-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38046869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封面頁面－一行標題">
    <p:spTree>
      <p:nvGrpSpPr>
        <p:cNvPr id="1" name=""/>
        <p:cNvGrpSpPr/>
        <p:nvPr/>
      </p:nvGrpSpPr>
      <p:grpSpPr>
        <a:xfrm>
          <a:off x="0" y="0"/>
          <a:ext cx="0" cy="0"/>
          <a:chOff x="0" y="0"/>
          <a:chExt cx="0" cy="0"/>
        </a:xfrm>
      </p:grpSpPr>
      <p:sp>
        <p:nvSpPr>
          <p:cNvPr id="4" name="標題版面配置區 9"/>
          <p:cNvSpPr>
            <a:spLocks noGrp="1"/>
          </p:cNvSpPr>
          <p:nvPr>
            <p:ph type="title" hasCustomPrompt="1"/>
          </p:nvPr>
        </p:nvSpPr>
        <p:spPr>
          <a:xfrm>
            <a:off x="2424112" y="2241549"/>
            <a:ext cx="7380287" cy="1362711"/>
          </a:xfrm>
          <a:prstGeom prst="rect">
            <a:avLst/>
          </a:prstGeom>
        </p:spPr>
        <p:txBody>
          <a:bodyPr vert="horz" lIns="91440" tIns="45720" rIns="91440" bIns="45720" rtlCol="0" anchor="b">
            <a:normAutofit/>
          </a:bodyPr>
          <a:lstStyle>
            <a:lvl1pPr>
              <a:defRPr sz="4800"/>
            </a:lvl1pPr>
          </a:lstStyle>
          <a:p>
            <a:r>
              <a:rPr lang="zh-TW" altLang="en-US" dirty="0"/>
              <a:t>按一下以編輯標題</a:t>
            </a:r>
          </a:p>
        </p:txBody>
      </p:sp>
      <p:sp>
        <p:nvSpPr>
          <p:cNvPr id="10" name="文字版面配置區 9"/>
          <p:cNvSpPr>
            <a:spLocks noGrp="1"/>
          </p:cNvSpPr>
          <p:nvPr>
            <p:ph type="body" sz="quarter" idx="10" hasCustomPrompt="1"/>
          </p:nvPr>
        </p:nvSpPr>
        <p:spPr>
          <a:xfrm>
            <a:off x="2424113" y="3703319"/>
            <a:ext cx="7380287" cy="913129"/>
          </a:xfrm>
          <a:prstGeom prst="rect">
            <a:avLst/>
          </a:prstGeom>
        </p:spPr>
        <p:txBody>
          <a:bodyPr/>
          <a:lstStyle/>
          <a:p>
            <a:pPr lvl="0"/>
            <a:r>
              <a:rPr lang="zh-TW" altLang="en-US" dirty="0"/>
              <a:t>按一下以編輯副標題</a:t>
            </a:r>
          </a:p>
        </p:txBody>
      </p:sp>
    </p:spTree>
    <p:extLst>
      <p:ext uri="{BB962C8B-B14F-4D97-AF65-F5344CB8AC3E}">
        <p14:creationId xmlns:p14="http://schemas.microsoft.com/office/powerpoint/2010/main" val="1541967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封面頁面－兩行標題">
    <p:spTree>
      <p:nvGrpSpPr>
        <p:cNvPr id="1" name=""/>
        <p:cNvGrpSpPr/>
        <p:nvPr/>
      </p:nvGrpSpPr>
      <p:grpSpPr>
        <a:xfrm>
          <a:off x="0" y="0"/>
          <a:ext cx="0" cy="0"/>
          <a:chOff x="0" y="0"/>
          <a:chExt cx="0" cy="0"/>
        </a:xfrm>
      </p:grpSpPr>
      <p:sp>
        <p:nvSpPr>
          <p:cNvPr id="4" name="標題版面配置區 9"/>
          <p:cNvSpPr>
            <a:spLocks noGrp="1"/>
          </p:cNvSpPr>
          <p:nvPr>
            <p:ph type="title" hasCustomPrompt="1"/>
          </p:nvPr>
        </p:nvSpPr>
        <p:spPr>
          <a:xfrm>
            <a:off x="2424112" y="2545492"/>
            <a:ext cx="7380287" cy="1363980"/>
          </a:xfrm>
          <a:prstGeom prst="rect">
            <a:avLst/>
          </a:prstGeom>
        </p:spPr>
        <p:txBody>
          <a:bodyPr vert="horz" lIns="91440" tIns="45720" rIns="91440" bIns="45720" rtlCol="0" anchor="ctr">
            <a:normAutofit/>
          </a:bodyPr>
          <a:lstStyle/>
          <a:p>
            <a:r>
              <a:rPr lang="zh-TW" altLang="en-US" dirty="0"/>
              <a:t>按一下以編輯標題</a:t>
            </a:r>
            <a:br>
              <a:rPr lang="en-US" altLang="zh-TW" dirty="0"/>
            </a:br>
            <a:r>
              <a:rPr lang="zh-TW" altLang="en-US" dirty="0"/>
              <a:t>按一下以編輯標題</a:t>
            </a:r>
          </a:p>
        </p:txBody>
      </p:sp>
      <p:sp>
        <p:nvSpPr>
          <p:cNvPr id="10" name="文字版面配置區 9"/>
          <p:cNvSpPr>
            <a:spLocks noGrp="1"/>
          </p:cNvSpPr>
          <p:nvPr>
            <p:ph type="body" sz="quarter" idx="10" hasCustomPrompt="1"/>
          </p:nvPr>
        </p:nvSpPr>
        <p:spPr>
          <a:xfrm>
            <a:off x="2424113" y="3925689"/>
            <a:ext cx="7380287" cy="473075"/>
          </a:xfrm>
          <a:prstGeom prst="rect">
            <a:avLst/>
          </a:prstGeom>
        </p:spPr>
        <p:txBody>
          <a:bodyPr/>
          <a:lstStyle/>
          <a:p>
            <a:pPr lvl="0"/>
            <a:r>
              <a:rPr lang="zh-TW" altLang="en-US" dirty="0"/>
              <a:t>按一下以編輯副標題</a:t>
            </a:r>
          </a:p>
        </p:txBody>
      </p:sp>
    </p:spTree>
    <p:extLst>
      <p:ext uri="{BB962C8B-B14F-4D97-AF65-F5344CB8AC3E}">
        <p14:creationId xmlns:p14="http://schemas.microsoft.com/office/powerpoint/2010/main" val="967262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版 - 01">
    <p:spTree>
      <p:nvGrpSpPr>
        <p:cNvPr id="1" name=""/>
        <p:cNvGrpSpPr/>
        <p:nvPr/>
      </p:nvGrpSpPr>
      <p:grpSpPr>
        <a:xfrm>
          <a:off x="0" y="0"/>
          <a:ext cx="0" cy="0"/>
          <a:chOff x="0" y="0"/>
          <a:chExt cx="0" cy="0"/>
        </a:xfrm>
      </p:grpSpPr>
      <p:sp>
        <p:nvSpPr>
          <p:cNvPr id="6" name="日期版面配置區 5"/>
          <p:cNvSpPr>
            <a:spLocks noGrp="1"/>
          </p:cNvSpPr>
          <p:nvPr>
            <p:ph type="dt" sz="half" idx="10"/>
          </p:nvPr>
        </p:nvSpPr>
        <p:spPr/>
        <p:txBody>
          <a:bodyPr/>
          <a:lstStyle/>
          <a:p>
            <a:fld id="{0E2E6CE0-F4BB-4E8E-8E31-C6F37738AEC8}" type="datetime1">
              <a:rPr lang="zh-TW" altLang="en-US" smtClean="0">
                <a:solidFill>
                  <a:prstClr val="black">
                    <a:tint val="75000"/>
                  </a:prstClr>
                </a:solidFill>
              </a:rPr>
              <a:pPr/>
              <a:t>2023/9/4</a:t>
            </a:fld>
            <a:endParaRPr lang="zh-TW" altLang="en-US">
              <a:solidFill>
                <a:prstClr val="black">
                  <a:tint val="75000"/>
                </a:prstClr>
              </a:solidFill>
            </a:endParaRPr>
          </a:p>
        </p:txBody>
      </p:sp>
      <p:sp>
        <p:nvSpPr>
          <p:cNvPr id="7" name="頁尾版面配置區 6"/>
          <p:cNvSpPr>
            <a:spLocks noGrp="1"/>
          </p:cNvSpPr>
          <p:nvPr>
            <p:ph type="ftr" sz="quarter" idx="11"/>
          </p:nvPr>
        </p:nvSpPr>
        <p:spPr/>
        <p:txBody>
          <a:bodyPr/>
          <a:lstStyle/>
          <a:p>
            <a:endParaRPr lang="zh-TW" altLang="en-US" dirty="0">
              <a:solidFill>
                <a:prstClr val="black">
                  <a:tint val="75000"/>
                </a:prstClr>
              </a:solidFill>
            </a:endParaRPr>
          </a:p>
        </p:txBody>
      </p:sp>
      <p:sp>
        <p:nvSpPr>
          <p:cNvPr id="8" name="投影片編號版面配置區 7"/>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dirty="0">
              <a:solidFill>
                <a:prstClr val="black">
                  <a:tint val="75000"/>
                </a:prstClr>
              </a:solidFill>
            </a:endParaRPr>
          </a:p>
        </p:txBody>
      </p:sp>
      <p:sp>
        <p:nvSpPr>
          <p:cNvPr id="14" name="文字版面配置區 13"/>
          <p:cNvSpPr>
            <a:spLocks noGrp="1"/>
          </p:cNvSpPr>
          <p:nvPr>
            <p:ph type="body" sz="quarter" idx="13" hasCustomPrompt="1"/>
          </p:nvPr>
        </p:nvSpPr>
        <p:spPr>
          <a:xfrm>
            <a:off x="334963" y="1592263"/>
            <a:ext cx="11522075" cy="4573587"/>
          </a:xfrm>
          <a:prstGeom prst="rect">
            <a:avLst/>
          </a:prstGeom>
        </p:spPr>
        <p:txBody>
          <a:bodyPr/>
          <a:lstStyle>
            <a:lvl1pPr marL="0" indent="0">
              <a:lnSpc>
                <a:spcPct val="15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48178663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版 - 02">
    <p:spTree>
      <p:nvGrpSpPr>
        <p:cNvPr id="1" name=""/>
        <p:cNvGrpSpPr/>
        <p:nvPr/>
      </p:nvGrpSpPr>
      <p:grpSpPr>
        <a:xfrm>
          <a:off x="0" y="0"/>
          <a:ext cx="0" cy="0"/>
          <a:chOff x="0" y="0"/>
          <a:chExt cx="0" cy="0"/>
        </a:xfrm>
      </p:grpSpPr>
      <p:sp>
        <p:nvSpPr>
          <p:cNvPr id="17" name="日期版面配置區 16"/>
          <p:cNvSpPr>
            <a:spLocks noGrp="1"/>
          </p:cNvSpPr>
          <p:nvPr>
            <p:ph type="dt" sz="half" idx="10"/>
          </p:nvPr>
        </p:nvSpPr>
        <p:spPr/>
        <p:txBody>
          <a:bodyPr/>
          <a:lstStyle/>
          <a:p>
            <a:fld id="{E474894F-40A6-45DE-8DB7-A242128357BD}" type="datetime1">
              <a:rPr lang="zh-TW" altLang="en-US" smtClean="0">
                <a:solidFill>
                  <a:prstClr val="black">
                    <a:tint val="75000"/>
                  </a:prstClr>
                </a:solidFill>
              </a:rPr>
              <a:pPr/>
              <a:t>2023/9/4</a:t>
            </a:fld>
            <a:endParaRPr lang="zh-TW" altLang="en-US">
              <a:solidFill>
                <a:prstClr val="black">
                  <a:tint val="75000"/>
                </a:prstClr>
              </a:solidFill>
            </a:endParaRPr>
          </a:p>
        </p:txBody>
      </p:sp>
      <p:sp>
        <p:nvSpPr>
          <p:cNvPr id="18" name="頁尾版面配置區 17"/>
          <p:cNvSpPr>
            <a:spLocks noGrp="1"/>
          </p:cNvSpPr>
          <p:nvPr>
            <p:ph type="ftr" sz="quarter" idx="11"/>
          </p:nvPr>
        </p:nvSpPr>
        <p:spPr/>
        <p:txBody>
          <a:bodyPr/>
          <a:lstStyle/>
          <a:p>
            <a:endParaRPr lang="zh-TW" altLang="en-US" dirty="0">
              <a:solidFill>
                <a:prstClr val="black">
                  <a:tint val="75000"/>
                </a:prstClr>
              </a:solidFill>
            </a:endParaRPr>
          </a:p>
        </p:txBody>
      </p:sp>
      <p:sp>
        <p:nvSpPr>
          <p:cNvPr id="19" name="投影片編號版面配置區 18"/>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圖片版面配置區 3"/>
          <p:cNvSpPr>
            <a:spLocks noGrp="1"/>
          </p:cNvSpPr>
          <p:nvPr>
            <p:ph type="pic" sz="quarter" idx="13"/>
          </p:nvPr>
        </p:nvSpPr>
        <p:spPr>
          <a:xfrm>
            <a:off x="5659936" y="1592263"/>
            <a:ext cx="6197102" cy="4573587"/>
          </a:xfrm>
          <a:prstGeom prst="rect">
            <a:avLst/>
          </a:prstGeom>
        </p:spPr>
        <p:txBody>
          <a:bodyPr/>
          <a:lstStyle>
            <a:lvl1pPr marL="0" indent="0">
              <a:buNone/>
              <a:defRPr/>
            </a:lvl1pPr>
          </a:lstStyle>
          <a:p>
            <a:endParaRPr lang="zh-TW" altLang="en-US" dirty="0"/>
          </a:p>
        </p:txBody>
      </p:sp>
      <p:sp>
        <p:nvSpPr>
          <p:cNvPr id="14" name="內容版面配置區 2"/>
          <p:cNvSpPr>
            <a:spLocks noGrp="1"/>
          </p:cNvSpPr>
          <p:nvPr>
            <p:ph idx="1" hasCustomPrompt="1"/>
          </p:nvPr>
        </p:nvSpPr>
        <p:spPr>
          <a:xfrm>
            <a:off x="334961" y="1592264"/>
            <a:ext cx="5158113" cy="625156"/>
          </a:xfrm>
          <a:prstGeom prst="rect">
            <a:avLst/>
          </a:prstGeom>
        </p:spPr>
        <p:txBody>
          <a:bodyPr/>
          <a:lstStyle>
            <a:lvl1pPr marL="0" indent="0">
              <a:buNone/>
              <a:defRPr>
                <a:latin typeface="+mj-ea"/>
                <a:ea typeface="+mj-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編輯副標題</a:t>
            </a:r>
          </a:p>
        </p:txBody>
      </p:sp>
      <p:sp>
        <p:nvSpPr>
          <p:cNvPr id="15" name="內容版面配置區 2"/>
          <p:cNvSpPr>
            <a:spLocks noGrp="1"/>
          </p:cNvSpPr>
          <p:nvPr>
            <p:ph idx="14" hasCustomPrompt="1"/>
          </p:nvPr>
        </p:nvSpPr>
        <p:spPr>
          <a:xfrm>
            <a:off x="334961" y="2377124"/>
            <a:ext cx="5158113" cy="3788726"/>
          </a:xfrm>
          <a:prstGeom prst="rect">
            <a:avLst/>
          </a:prstGeom>
        </p:spPr>
        <p:txBody>
          <a:bodyPr/>
          <a:lstStyle>
            <a:lvl1pPr marL="0" indent="0">
              <a:lnSpc>
                <a:spcPct val="150000"/>
              </a:lnSpc>
              <a:buNone/>
              <a:defRPr sz="1600">
                <a:latin typeface="+mn-ea"/>
                <a:ea typeface="+mn-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25876796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版 - 01">
    <p:spTree>
      <p:nvGrpSpPr>
        <p:cNvPr id="1" name=""/>
        <p:cNvGrpSpPr/>
        <p:nvPr/>
      </p:nvGrpSpPr>
      <p:grpSpPr>
        <a:xfrm>
          <a:off x="0" y="0"/>
          <a:ext cx="0" cy="0"/>
          <a:chOff x="0" y="0"/>
          <a:chExt cx="0" cy="0"/>
        </a:xfrm>
      </p:grpSpPr>
      <p:sp>
        <p:nvSpPr>
          <p:cNvPr id="6" name="日期版面配置區 5"/>
          <p:cNvSpPr>
            <a:spLocks noGrp="1"/>
          </p:cNvSpPr>
          <p:nvPr>
            <p:ph type="dt" sz="half" idx="10"/>
          </p:nvPr>
        </p:nvSpPr>
        <p:spPr/>
        <p:txBody>
          <a:bodyPr/>
          <a:lstStyle/>
          <a:p>
            <a:fld id="{0EEDE61A-8D7A-40C4-9264-8DF240BDBD7D}" type="datetime1">
              <a:rPr lang="zh-TW" altLang="en-US" smtClean="0">
                <a:solidFill>
                  <a:prstClr val="black">
                    <a:tint val="75000"/>
                  </a:prstClr>
                </a:solidFill>
              </a:rPr>
              <a:pPr/>
              <a:t>2023/9/4</a:t>
            </a:fld>
            <a:endParaRPr lang="zh-TW" altLang="en-US">
              <a:solidFill>
                <a:prstClr val="black">
                  <a:tint val="75000"/>
                </a:prstClr>
              </a:solidFill>
            </a:endParaRPr>
          </a:p>
        </p:txBody>
      </p:sp>
      <p:sp>
        <p:nvSpPr>
          <p:cNvPr id="7" name="頁尾版面配置區 6"/>
          <p:cNvSpPr>
            <a:spLocks noGrp="1"/>
          </p:cNvSpPr>
          <p:nvPr>
            <p:ph type="ftr" sz="quarter" idx="11"/>
          </p:nvPr>
        </p:nvSpPr>
        <p:spPr/>
        <p:txBody>
          <a:bodyPr/>
          <a:lstStyle/>
          <a:p>
            <a:endParaRPr lang="zh-TW" altLang="en-US" dirty="0">
              <a:solidFill>
                <a:prstClr val="black">
                  <a:tint val="75000"/>
                </a:prstClr>
              </a:solidFill>
            </a:endParaRPr>
          </a:p>
        </p:txBody>
      </p:sp>
      <p:sp>
        <p:nvSpPr>
          <p:cNvPr id="8" name="投影片編號版面配置區 7"/>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dirty="0">
              <a:solidFill>
                <a:prstClr val="black">
                  <a:tint val="75000"/>
                </a:prstClr>
              </a:solidFill>
            </a:endParaRPr>
          </a:p>
        </p:txBody>
      </p:sp>
      <p:sp>
        <p:nvSpPr>
          <p:cNvPr id="14" name="文字版面配置區 13"/>
          <p:cNvSpPr>
            <a:spLocks noGrp="1"/>
          </p:cNvSpPr>
          <p:nvPr>
            <p:ph type="body" sz="quarter" idx="13" hasCustomPrompt="1"/>
          </p:nvPr>
        </p:nvSpPr>
        <p:spPr>
          <a:xfrm>
            <a:off x="334963" y="1592263"/>
            <a:ext cx="11522075" cy="4573587"/>
          </a:xfrm>
          <a:prstGeom prst="rect">
            <a:avLst/>
          </a:prstGeom>
        </p:spPr>
        <p:txBody>
          <a:bodyPr/>
          <a:lstStyle>
            <a:lvl1pPr marL="0" indent="0">
              <a:lnSpc>
                <a:spcPct val="15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70195976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版 - 02">
    <p:spTree>
      <p:nvGrpSpPr>
        <p:cNvPr id="1" name=""/>
        <p:cNvGrpSpPr/>
        <p:nvPr/>
      </p:nvGrpSpPr>
      <p:grpSpPr>
        <a:xfrm>
          <a:off x="0" y="0"/>
          <a:ext cx="0" cy="0"/>
          <a:chOff x="0" y="0"/>
          <a:chExt cx="0" cy="0"/>
        </a:xfrm>
      </p:grpSpPr>
      <p:sp>
        <p:nvSpPr>
          <p:cNvPr id="17" name="日期版面配置區 16"/>
          <p:cNvSpPr>
            <a:spLocks noGrp="1"/>
          </p:cNvSpPr>
          <p:nvPr>
            <p:ph type="dt" sz="half" idx="10"/>
          </p:nvPr>
        </p:nvSpPr>
        <p:spPr/>
        <p:txBody>
          <a:bodyPr/>
          <a:lstStyle/>
          <a:p>
            <a:fld id="{0EEDE61A-8D7A-40C4-9264-8DF240BDBD7D}" type="datetime1">
              <a:rPr lang="zh-TW" altLang="en-US" smtClean="0">
                <a:solidFill>
                  <a:prstClr val="black">
                    <a:tint val="75000"/>
                  </a:prstClr>
                </a:solidFill>
              </a:rPr>
              <a:pPr/>
              <a:t>2023/9/4</a:t>
            </a:fld>
            <a:endParaRPr lang="zh-TW" altLang="en-US">
              <a:solidFill>
                <a:prstClr val="black">
                  <a:tint val="75000"/>
                </a:prstClr>
              </a:solidFill>
            </a:endParaRPr>
          </a:p>
        </p:txBody>
      </p:sp>
      <p:sp>
        <p:nvSpPr>
          <p:cNvPr id="18" name="頁尾版面配置區 17"/>
          <p:cNvSpPr>
            <a:spLocks noGrp="1"/>
          </p:cNvSpPr>
          <p:nvPr>
            <p:ph type="ftr" sz="quarter" idx="11"/>
          </p:nvPr>
        </p:nvSpPr>
        <p:spPr/>
        <p:txBody>
          <a:bodyPr/>
          <a:lstStyle/>
          <a:p>
            <a:endParaRPr lang="zh-TW" altLang="en-US" dirty="0">
              <a:solidFill>
                <a:prstClr val="black">
                  <a:tint val="75000"/>
                </a:prstClr>
              </a:solidFill>
            </a:endParaRPr>
          </a:p>
        </p:txBody>
      </p:sp>
      <p:sp>
        <p:nvSpPr>
          <p:cNvPr id="19" name="投影片編號版面配置區 18"/>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圖片版面配置區 3"/>
          <p:cNvSpPr>
            <a:spLocks noGrp="1"/>
          </p:cNvSpPr>
          <p:nvPr>
            <p:ph type="pic" sz="quarter" idx="13"/>
          </p:nvPr>
        </p:nvSpPr>
        <p:spPr>
          <a:xfrm>
            <a:off x="5659936" y="1592263"/>
            <a:ext cx="6197102" cy="4573587"/>
          </a:xfrm>
          <a:prstGeom prst="rect">
            <a:avLst/>
          </a:prstGeom>
        </p:spPr>
        <p:txBody>
          <a:bodyPr/>
          <a:lstStyle>
            <a:lvl1pPr marL="0" indent="0">
              <a:buNone/>
              <a:defRPr/>
            </a:lvl1pPr>
          </a:lstStyle>
          <a:p>
            <a:endParaRPr lang="zh-TW" altLang="en-US" dirty="0"/>
          </a:p>
        </p:txBody>
      </p:sp>
      <p:sp>
        <p:nvSpPr>
          <p:cNvPr id="14" name="內容版面配置區 2"/>
          <p:cNvSpPr>
            <a:spLocks noGrp="1"/>
          </p:cNvSpPr>
          <p:nvPr>
            <p:ph idx="1" hasCustomPrompt="1"/>
          </p:nvPr>
        </p:nvSpPr>
        <p:spPr>
          <a:xfrm>
            <a:off x="334961" y="1592264"/>
            <a:ext cx="5158113" cy="625156"/>
          </a:xfrm>
          <a:prstGeom prst="rect">
            <a:avLst/>
          </a:prstGeom>
        </p:spPr>
        <p:txBody>
          <a:bodyPr/>
          <a:lstStyle>
            <a:lvl1pPr marL="0" indent="0">
              <a:buNone/>
              <a:defRPr>
                <a:latin typeface="+mj-ea"/>
                <a:ea typeface="+mj-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編輯副標題</a:t>
            </a:r>
          </a:p>
        </p:txBody>
      </p:sp>
      <p:sp>
        <p:nvSpPr>
          <p:cNvPr id="15" name="內容版面配置區 2"/>
          <p:cNvSpPr>
            <a:spLocks noGrp="1"/>
          </p:cNvSpPr>
          <p:nvPr>
            <p:ph idx="14" hasCustomPrompt="1"/>
          </p:nvPr>
        </p:nvSpPr>
        <p:spPr>
          <a:xfrm>
            <a:off x="334961" y="2377124"/>
            <a:ext cx="5158113" cy="3788726"/>
          </a:xfrm>
          <a:prstGeom prst="rect">
            <a:avLst/>
          </a:prstGeom>
        </p:spPr>
        <p:txBody>
          <a:bodyPr/>
          <a:lstStyle>
            <a:lvl1pPr marL="0" indent="0">
              <a:lnSpc>
                <a:spcPct val="150000"/>
              </a:lnSpc>
              <a:buNone/>
              <a:defRPr sz="1600">
                <a:latin typeface="+mn-ea"/>
                <a:ea typeface="+mn-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128787082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04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封面頁面－兩行標題">
    <p:spTree>
      <p:nvGrpSpPr>
        <p:cNvPr id="1" name=""/>
        <p:cNvGrpSpPr/>
        <p:nvPr/>
      </p:nvGrpSpPr>
      <p:grpSpPr>
        <a:xfrm>
          <a:off x="0" y="0"/>
          <a:ext cx="0" cy="0"/>
          <a:chOff x="0" y="0"/>
          <a:chExt cx="0" cy="0"/>
        </a:xfrm>
      </p:grpSpPr>
      <p:sp>
        <p:nvSpPr>
          <p:cNvPr id="4" name="標題版面配置區 9"/>
          <p:cNvSpPr>
            <a:spLocks noGrp="1"/>
          </p:cNvSpPr>
          <p:nvPr>
            <p:ph type="title" hasCustomPrompt="1"/>
          </p:nvPr>
        </p:nvSpPr>
        <p:spPr>
          <a:xfrm>
            <a:off x="2424112" y="2545492"/>
            <a:ext cx="7380287" cy="1363980"/>
          </a:xfrm>
          <a:prstGeom prst="rect">
            <a:avLst/>
          </a:prstGeom>
        </p:spPr>
        <p:txBody>
          <a:bodyPr vert="horz" lIns="91440" tIns="45720" rIns="91440" bIns="45720" rtlCol="0" anchor="ctr">
            <a:normAutofit/>
          </a:bodyPr>
          <a:lstStyle/>
          <a:p>
            <a:r>
              <a:rPr lang="zh-TW" altLang="en-US" dirty="0"/>
              <a:t>按一下以編輯標題</a:t>
            </a:r>
            <a:br>
              <a:rPr lang="en-US" altLang="zh-TW" dirty="0"/>
            </a:br>
            <a:r>
              <a:rPr lang="zh-TW" altLang="en-US" dirty="0"/>
              <a:t>按一下以編輯標題</a:t>
            </a:r>
          </a:p>
        </p:txBody>
      </p:sp>
      <p:sp>
        <p:nvSpPr>
          <p:cNvPr id="10" name="文字版面配置區 9"/>
          <p:cNvSpPr>
            <a:spLocks noGrp="1"/>
          </p:cNvSpPr>
          <p:nvPr>
            <p:ph type="body" sz="quarter" idx="10" hasCustomPrompt="1"/>
          </p:nvPr>
        </p:nvSpPr>
        <p:spPr>
          <a:xfrm>
            <a:off x="2424113" y="3925689"/>
            <a:ext cx="7380287" cy="473075"/>
          </a:xfrm>
          <a:prstGeom prst="rect">
            <a:avLst/>
          </a:prstGeom>
        </p:spPr>
        <p:txBody>
          <a:bodyPr/>
          <a:lstStyle/>
          <a:p>
            <a:pPr lvl="0"/>
            <a:r>
              <a:rPr lang="zh-TW" altLang="en-US" dirty="0"/>
              <a:t>按一下以編輯副標題</a:t>
            </a:r>
          </a:p>
        </p:txBody>
      </p:sp>
    </p:spTree>
    <p:extLst>
      <p:ext uri="{BB962C8B-B14F-4D97-AF65-F5344CB8AC3E}">
        <p14:creationId xmlns:p14="http://schemas.microsoft.com/office/powerpoint/2010/main" val="3109302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153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版 - 01">
    <p:spTree>
      <p:nvGrpSpPr>
        <p:cNvPr id="1" name=""/>
        <p:cNvGrpSpPr/>
        <p:nvPr/>
      </p:nvGrpSpPr>
      <p:grpSpPr>
        <a:xfrm>
          <a:off x="0" y="0"/>
          <a:ext cx="0" cy="0"/>
          <a:chOff x="0" y="0"/>
          <a:chExt cx="0" cy="0"/>
        </a:xfrm>
      </p:grpSpPr>
      <p:sp>
        <p:nvSpPr>
          <p:cNvPr id="6" name="日期版面配置區 5"/>
          <p:cNvSpPr>
            <a:spLocks noGrp="1"/>
          </p:cNvSpPr>
          <p:nvPr>
            <p:ph type="dt" sz="half" idx="10"/>
          </p:nvPr>
        </p:nvSpPr>
        <p:spPr/>
        <p:txBody>
          <a:bodyPr/>
          <a:lstStyle/>
          <a:p>
            <a:fld id="{0EEDE61A-8D7A-40C4-9264-8DF240BDBD7D}" type="datetime1">
              <a:rPr lang="zh-TW" altLang="en-US" smtClean="0">
                <a:solidFill>
                  <a:prstClr val="black">
                    <a:tint val="75000"/>
                  </a:prstClr>
                </a:solidFill>
              </a:rPr>
              <a:pPr/>
              <a:t>2023/9/4</a:t>
            </a:fld>
            <a:endParaRPr lang="zh-TW" altLang="en-US">
              <a:solidFill>
                <a:prstClr val="black">
                  <a:tint val="75000"/>
                </a:prstClr>
              </a:solidFill>
            </a:endParaRPr>
          </a:p>
        </p:txBody>
      </p:sp>
      <p:sp>
        <p:nvSpPr>
          <p:cNvPr id="7" name="頁尾版面配置區 6"/>
          <p:cNvSpPr>
            <a:spLocks noGrp="1"/>
          </p:cNvSpPr>
          <p:nvPr>
            <p:ph type="ftr" sz="quarter" idx="11"/>
          </p:nvPr>
        </p:nvSpPr>
        <p:spPr/>
        <p:txBody>
          <a:bodyPr/>
          <a:lstStyle/>
          <a:p>
            <a:endParaRPr lang="zh-TW" altLang="en-US" dirty="0">
              <a:solidFill>
                <a:prstClr val="black">
                  <a:tint val="75000"/>
                </a:prstClr>
              </a:solidFill>
            </a:endParaRPr>
          </a:p>
        </p:txBody>
      </p:sp>
      <p:sp>
        <p:nvSpPr>
          <p:cNvPr id="8" name="投影片編號版面配置區 7"/>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dirty="0">
              <a:solidFill>
                <a:prstClr val="black">
                  <a:tint val="75000"/>
                </a:prstClr>
              </a:solidFill>
            </a:endParaRPr>
          </a:p>
        </p:txBody>
      </p:sp>
      <p:sp>
        <p:nvSpPr>
          <p:cNvPr id="14" name="文字版面配置區 13"/>
          <p:cNvSpPr>
            <a:spLocks noGrp="1"/>
          </p:cNvSpPr>
          <p:nvPr>
            <p:ph type="body" sz="quarter" idx="13" hasCustomPrompt="1"/>
          </p:nvPr>
        </p:nvSpPr>
        <p:spPr>
          <a:xfrm>
            <a:off x="334963" y="1592263"/>
            <a:ext cx="11522075" cy="4573587"/>
          </a:xfrm>
          <a:prstGeom prst="rect">
            <a:avLst/>
          </a:prstGeom>
        </p:spPr>
        <p:txBody>
          <a:bodyPr/>
          <a:lstStyle>
            <a:lvl1pPr marL="0" indent="0">
              <a:lnSpc>
                <a:spcPct val="15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271775525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版 - 02">
    <p:spTree>
      <p:nvGrpSpPr>
        <p:cNvPr id="1" name=""/>
        <p:cNvGrpSpPr/>
        <p:nvPr/>
      </p:nvGrpSpPr>
      <p:grpSpPr>
        <a:xfrm>
          <a:off x="0" y="0"/>
          <a:ext cx="0" cy="0"/>
          <a:chOff x="0" y="0"/>
          <a:chExt cx="0" cy="0"/>
        </a:xfrm>
      </p:grpSpPr>
      <p:sp>
        <p:nvSpPr>
          <p:cNvPr id="17" name="日期版面配置區 16"/>
          <p:cNvSpPr>
            <a:spLocks noGrp="1"/>
          </p:cNvSpPr>
          <p:nvPr>
            <p:ph type="dt" sz="half" idx="10"/>
          </p:nvPr>
        </p:nvSpPr>
        <p:spPr/>
        <p:txBody>
          <a:bodyPr/>
          <a:lstStyle/>
          <a:p>
            <a:fld id="{0EEDE61A-8D7A-40C4-9264-8DF240BDBD7D}" type="datetime1">
              <a:rPr lang="zh-TW" altLang="en-US" smtClean="0">
                <a:solidFill>
                  <a:prstClr val="black">
                    <a:tint val="75000"/>
                  </a:prstClr>
                </a:solidFill>
              </a:rPr>
              <a:pPr/>
              <a:t>2023/9/4</a:t>
            </a:fld>
            <a:endParaRPr lang="zh-TW" altLang="en-US">
              <a:solidFill>
                <a:prstClr val="black">
                  <a:tint val="75000"/>
                </a:prstClr>
              </a:solidFill>
            </a:endParaRPr>
          </a:p>
        </p:txBody>
      </p:sp>
      <p:sp>
        <p:nvSpPr>
          <p:cNvPr id="18" name="頁尾版面配置區 17"/>
          <p:cNvSpPr>
            <a:spLocks noGrp="1"/>
          </p:cNvSpPr>
          <p:nvPr>
            <p:ph type="ftr" sz="quarter" idx="11"/>
          </p:nvPr>
        </p:nvSpPr>
        <p:spPr/>
        <p:txBody>
          <a:bodyPr/>
          <a:lstStyle/>
          <a:p>
            <a:endParaRPr lang="zh-TW" altLang="en-US" dirty="0">
              <a:solidFill>
                <a:prstClr val="black">
                  <a:tint val="75000"/>
                </a:prstClr>
              </a:solidFill>
            </a:endParaRPr>
          </a:p>
        </p:txBody>
      </p:sp>
      <p:sp>
        <p:nvSpPr>
          <p:cNvPr id="19" name="投影片編號版面配置區 18"/>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圖片版面配置區 3"/>
          <p:cNvSpPr>
            <a:spLocks noGrp="1"/>
          </p:cNvSpPr>
          <p:nvPr>
            <p:ph type="pic" sz="quarter" idx="13"/>
          </p:nvPr>
        </p:nvSpPr>
        <p:spPr>
          <a:xfrm>
            <a:off x="5659936" y="1592263"/>
            <a:ext cx="6197102" cy="4573587"/>
          </a:xfrm>
          <a:prstGeom prst="rect">
            <a:avLst/>
          </a:prstGeom>
        </p:spPr>
        <p:txBody>
          <a:bodyPr/>
          <a:lstStyle>
            <a:lvl1pPr marL="0" indent="0">
              <a:buNone/>
              <a:defRPr/>
            </a:lvl1pPr>
          </a:lstStyle>
          <a:p>
            <a:endParaRPr lang="zh-TW" altLang="en-US" dirty="0"/>
          </a:p>
        </p:txBody>
      </p:sp>
      <p:sp>
        <p:nvSpPr>
          <p:cNvPr id="14" name="內容版面配置區 2"/>
          <p:cNvSpPr>
            <a:spLocks noGrp="1"/>
          </p:cNvSpPr>
          <p:nvPr>
            <p:ph idx="1" hasCustomPrompt="1"/>
          </p:nvPr>
        </p:nvSpPr>
        <p:spPr>
          <a:xfrm>
            <a:off x="334961" y="1592264"/>
            <a:ext cx="5158113" cy="625156"/>
          </a:xfrm>
          <a:prstGeom prst="rect">
            <a:avLst/>
          </a:prstGeom>
        </p:spPr>
        <p:txBody>
          <a:bodyPr/>
          <a:lstStyle>
            <a:lvl1pPr marL="0" indent="0">
              <a:buNone/>
              <a:defRPr>
                <a:latin typeface="+mj-ea"/>
                <a:ea typeface="+mj-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編輯副標題</a:t>
            </a:r>
          </a:p>
        </p:txBody>
      </p:sp>
      <p:sp>
        <p:nvSpPr>
          <p:cNvPr id="15" name="內容版面配置區 2"/>
          <p:cNvSpPr>
            <a:spLocks noGrp="1"/>
          </p:cNvSpPr>
          <p:nvPr>
            <p:ph idx="14" hasCustomPrompt="1"/>
          </p:nvPr>
        </p:nvSpPr>
        <p:spPr>
          <a:xfrm>
            <a:off x="334961" y="2377124"/>
            <a:ext cx="5158113" cy="3788726"/>
          </a:xfrm>
          <a:prstGeom prst="rect">
            <a:avLst/>
          </a:prstGeom>
        </p:spPr>
        <p:txBody>
          <a:bodyPr/>
          <a:lstStyle>
            <a:lvl1pPr marL="0" indent="0">
              <a:lnSpc>
                <a:spcPct val="150000"/>
              </a:lnSpc>
              <a:buNone/>
              <a:defRPr sz="1600">
                <a:latin typeface="+mn-ea"/>
                <a:ea typeface="+mn-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349680857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535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499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版 - 01">
    <p:spTree>
      <p:nvGrpSpPr>
        <p:cNvPr id="1" name=""/>
        <p:cNvGrpSpPr/>
        <p:nvPr/>
      </p:nvGrpSpPr>
      <p:grpSpPr>
        <a:xfrm>
          <a:off x="0" y="0"/>
          <a:ext cx="0" cy="0"/>
          <a:chOff x="0" y="0"/>
          <a:chExt cx="0" cy="0"/>
        </a:xfrm>
      </p:grpSpPr>
      <p:sp>
        <p:nvSpPr>
          <p:cNvPr id="6" name="日期版面配置區 5"/>
          <p:cNvSpPr>
            <a:spLocks noGrp="1"/>
          </p:cNvSpPr>
          <p:nvPr>
            <p:ph type="dt" sz="half" idx="10"/>
          </p:nvPr>
        </p:nvSpPr>
        <p:spPr/>
        <p:txBody>
          <a:bodyPr/>
          <a:lstStyle/>
          <a:p>
            <a:endParaRPr lang="zh-TW" altLang="en-US">
              <a:solidFill>
                <a:prstClr val="black">
                  <a:tint val="75000"/>
                </a:prstClr>
              </a:solidFill>
            </a:endParaRPr>
          </a:p>
        </p:txBody>
      </p:sp>
      <p:sp>
        <p:nvSpPr>
          <p:cNvPr id="7" name="頁尾版面配置區 6"/>
          <p:cNvSpPr>
            <a:spLocks noGrp="1"/>
          </p:cNvSpPr>
          <p:nvPr>
            <p:ph type="ftr" sz="quarter" idx="11"/>
          </p:nvPr>
        </p:nvSpPr>
        <p:spPr/>
        <p:txBody>
          <a:bodyPr/>
          <a:lstStyle/>
          <a:p>
            <a:endParaRPr lang="zh-TW" altLang="en-US" dirty="0">
              <a:solidFill>
                <a:prstClr val="black">
                  <a:tint val="75000"/>
                </a:prstClr>
              </a:solidFill>
            </a:endParaRPr>
          </a:p>
        </p:txBody>
      </p:sp>
      <p:sp>
        <p:nvSpPr>
          <p:cNvPr id="8" name="投影片編號版面配置區 7"/>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dirty="0">
              <a:solidFill>
                <a:prstClr val="black">
                  <a:tint val="75000"/>
                </a:prstClr>
              </a:solidFill>
            </a:endParaRPr>
          </a:p>
        </p:txBody>
      </p:sp>
      <p:sp>
        <p:nvSpPr>
          <p:cNvPr id="14" name="文字版面配置區 13"/>
          <p:cNvSpPr>
            <a:spLocks noGrp="1"/>
          </p:cNvSpPr>
          <p:nvPr>
            <p:ph type="body" sz="quarter" idx="13" hasCustomPrompt="1"/>
          </p:nvPr>
        </p:nvSpPr>
        <p:spPr>
          <a:xfrm>
            <a:off x="334963" y="1592263"/>
            <a:ext cx="11522075" cy="4573587"/>
          </a:xfrm>
          <a:prstGeom prst="rect">
            <a:avLst/>
          </a:prstGeom>
        </p:spPr>
        <p:txBody>
          <a:bodyPr/>
          <a:lstStyle>
            <a:lvl1pPr marL="0" indent="0">
              <a:lnSpc>
                <a:spcPct val="15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395734279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版 - 02">
    <p:spTree>
      <p:nvGrpSpPr>
        <p:cNvPr id="1" name=""/>
        <p:cNvGrpSpPr/>
        <p:nvPr/>
      </p:nvGrpSpPr>
      <p:grpSpPr>
        <a:xfrm>
          <a:off x="0" y="0"/>
          <a:ext cx="0" cy="0"/>
          <a:chOff x="0" y="0"/>
          <a:chExt cx="0" cy="0"/>
        </a:xfrm>
      </p:grpSpPr>
      <p:sp>
        <p:nvSpPr>
          <p:cNvPr id="17" name="日期版面配置區 16"/>
          <p:cNvSpPr>
            <a:spLocks noGrp="1"/>
          </p:cNvSpPr>
          <p:nvPr>
            <p:ph type="dt" sz="half" idx="10"/>
          </p:nvPr>
        </p:nvSpPr>
        <p:spPr/>
        <p:txBody>
          <a:bodyPr/>
          <a:lstStyle/>
          <a:p>
            <a:endParaRPr lang="zh-TW" altLang="en-US">
              <a:solidFill>
                <a:prstClr val="black">
                  <a:tint val="75000"/>
                </a:prstClr>
              </a:solidFill>
            </a:endParaRPr>
          </a:p>
        </p:txBody>
      </p:sp>
      <p:sp>
        <p:nvSpPr>
          <p:cNvPr id="18" name="頁尾版面配置區 17"/>
          <p:cNvSpPr>
            <a:spLocks noGrp="1"/>
          </p:cNvSpPr>
          <p:nvPr>
            <p:ph type="ftr" sz="quarter" idx="11"/>
          </p:nvPr>
        </p:nvSpPr>
        <p:spPr/>
        <p:txBody>
          <a:bodyPr/>
          <a:lstStyle/>
          <a:p>
            <a:endParaRPr lang="zh-TW" altLang="en-US" dirty="0">
              <a:solidFill>
                <a:prstClr val="black">
                  <a:tint val="75000"/>
                </a:prstClr>
              </a:solidFill>
            </a:endParaRPr>
          </a:p>
        </p:txBody>
      </p:sp>
      <p:sp>
        <p:nvSpPr>
          <p:cNvPr id="19" name="投影片編號版面配置區 18"/>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圖片版面配置區 3"/>
          <p:cNvSpPr>
            <a:spLocks noGrp="1"/>
          </p:cNvSpPr>
          <p:nvPr>
            <p:ph type="pic" sz="quarter" idx="13"/>
          </p:nvPr>
        </p:nvSpPr>
        <p:spPr>
          <a:xfrm>
            <a:off x="5659936" y="1592263"/>
            <a:ext cx="6197102" cy="4573587"/>
          </a:xfrm>
          <a:prstGeom prst="rect">
            <a:avLst/>
          </a:prstGeom>
        </p:spPr>
        <p:txBody>
          <a:bodyPr/>
          <a:lstStyle>
            <a:lvl1pPr marL="0" indent="0">
              <a:buNone/>
              <a:defRPr/>
            </a:lvl1pPr>
          </a:lstStyle>
          <a:p>
            <a:endParaRPr lang="zh-TW" altLang="en-US" dirty="0"/>
          </a:p>
        </p:txBody>
      </p:sp>
      <p:sp>
        <p:nvSpPr>
          <p:cNvPr id="14" name="內容版面配置區 2"/>
          <p:cNvSpPr>
            <a:spLocks noGrp="1"/>
          </p:cNvSpPr>
          <p:nvPr>
            <p:ph idx="1" hasCustomPrompt="1"/>
          </p:nvPr>
        </p:nvSpPr>
        <p:spPr>
          <a:xfrm>
            <a:off x="334961" y="1592264"/>
            <a:ext cx="5158113" cy="625156"/>
          </a:xfrm>
          <a:prstGeom prst="rect">
            <a:avLst/>
          </a:prstGeom>
        </p:spPr>
        <p:txBody>
          <a:bodyPr/>
          <a:lstStyle>
            <a:lvl1pPr marL="0" indent="0">
              <a:buNone/>
              <a:defRPr>
                <a:latin typeface="+mj-ea"/>
                <a:ea typeface="+mj-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編輯副標題</a:t>
            </a:r>
          </a:p>
        </p:txBody>
      </p:sp>
      <p:sp>
        <p:nvSpPr>
          <p:cNvPr id="15" name="內容版面配置區 2"/>
          <p:cNvSpPr>
            <a:spLocks noGrp="1"/>
          </p:cNvSpPr>
          <p:nvPr>
            <p:ph idx="14" hasCustomPrompt="1"/>
          </p:nvPr>
        </p:nvSpPr>
        <p:spPr>
          <a:xfrm>
            <a:off x="334961" y="2377124"/>
            <a:ext cx="5158113" cy="3788726"/>
          </a:xfrm>
          <a:prstGeom prst="rect">
            <a:avLst/>
          </a:prstGeom>
        </p:spPr>
        <p:txBody>
          <a:bodyPr/>
          <a:lstStyle>
            <a:lvl1pPr marL="0" indent="0">
              <a:lnSpc>
                <a:spcPct val="150000"/>
              </a:lnSpc>
              <a:buNone/>
              <a:defRPr sz="1600">
                <a:latin typeface="+mn-ea"/>
                <a:ea typeface="+mn-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345237967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版 - 01">
    <p:spTree>
      <p:nvGrpSpPr>
        <p:cNvPr id="1" name=""/>
        <p:cNvGrpSpPr/>
        <p:nvPr/>
      </p:nvGrpSpPr>
      <p:grpSpPr>
        <a:xfrm>
          <a:off x="0" y="0"/>
          <a:ext cx="0" cy="0"/>
          <a:chOff x="0" y="0"/>
          <a:chExt cx="0" cy="0"/>
        </a:xfrm>
      </p:grpSpPr>
      <p:sp>
        <p:nvSpPr>
          <p:cNvPr id="6" name="日期版面配置區 5"/>
          <p:cNvSpPr>
            <a:spLocks noGrp="1"/>
          </p:cNvSpPr>
          <p:nvPr>
            <p:ph type="dt" sz="half" idx="10"/>
          </p:nvPr>
        </p:nvSpPr>
        <p:spPr/>
        <p:txBody>
          <a:bodyPr/>
          <a:lstStyle/>
          <a:p>
            <a:fld id="{0EEDE61A-8D7A-40C4-9264-8DF240BDBD7D}" type="datetime1">
              <a:rPr lang="zh-TW" altLang="en-US" smtClean="0">
                <a:solidFill>
                  <a:prstClr val="black">
                    <a:tint val="75000"/>
                  </a:prstClr>
                </a:solidFill>
              </a:rPr>
              <a:pPr/>
              <a:t>2023/9/4</a:t>
            </a:fld>
            <a:endParaRPr lang="zh-TW" altLang="en-US">
              <a:solidFill>
                <a:prstClr val="black">
                  <a:tint val="75000"/>
                </a:prstClr>
              </a:solidFill>
            </a:endParaRPr>
          </a:p>
        </p:txBody>
      </p:sp>
      <p:sp>
        <p:nvSpPr>
          <p:cNvPr id="7" name="頁尾版面配置區 6"/>
          <p:cNvSpPr>
            <a:spLocks noGrp="1"/>
          </p:cNvSpPr>
          <p:nvPr>
            <p:ph type="ftr" sz="quarter" idx="11"/>
          </p:nvPr>
        </p:nvSpPr>
        <p:spPr/>
        <p:txBody>
          <a:bodyPr/>
          <a:lstStyle/>
          <a:p>
            <a:endParaRPr lang="zh-TW" altLang="en-US" dirty="0">
              <a:solidFill>
                <a:prstClr val="black">
                  <a:tint val="75000"/>
                </a:prstClr>
              </a:solidFill>
            </a:endParaRPr>
          </a:p>
        </p:txBody>
      </p:sp>
      <p:sp>
        <p:nvSpPr>
          <p:cNvPr id="8" name="投影片編號版面配置區 7"/>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dirty="0">
              <a:solidFill>
                <a:prstClr val="black">
                  <a:tint val="75000"/>
                </a:prstClr>
              </a:solidFill>
            </a:endParaRPr>
          </a:p>
        </p:txBody>
      </p:sp>
      <p:sp>
        <p:nvSpPr>
          <p:cNvPr id="14" name="文字版面配置區 13"/>
          <p:cNvSpPr>
            <a:spLocks noGrp="1"/>
          </p:cNvSpPr>
          <p:nvPr>
            <p:ph type="body" sz="quarter" idx="13" hasCustomPrompt="1"/>
          </p:nvPr>
        </p:nvSpPr>
        <p:spPr>
          <a:xfrm>
            <a:off x="334963" y="1592263"/>
            <a:ext cx="11522075" cy="4573587"/>
          </a:xfrm>
          <a:prstGeom prst="rect">
            <a:avLst/>
          </a:prstGeom>
        </p:spPr>
        <p:txBody>
          <a:bodyPr/>
          <a:lstStyle>
            <a:lvl1pPr marL="0" indent="0">
              <a:lnSpc>
                <a:spcPct val="15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292867428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版 - 02">
    <p:spTree>
      <p:nvGrpSpPr>
        <p:cNvPr id="1" name=""/>
        <p:cNvGrpSpPr/>
        <p:nvPr/>
      </p:nvGrpSpPr>
      <p:grpSpPr>
        <a:xfrm>
          <a:off x="0" y="0"/>
          <a:ext cx="0" cy="0"/>
          <a:chOff x="0" y="0"/>
          <a:chExt cx="0" cy="0"/>
        </a:xfrm>
      </p:grpSpPr>
      <p:sp>
        <p:nvSpPr>
          <p:cNvPr id="17" name="日期版面配置區 16"/>
          <p:cNvSpPr>
            <a:spLocks noGrp="1"/>
          </p:cNvSpPr>
          <p:nvPr>
            <p:ph type="dt" sz="half" idx="10"/>
          </p:nvPr>
        </p:nvSpPr>
        <p:spPr/>
        <p:txBody>
          <a:bodyPr/>
          <a:lstStyle/>
          <a:p>
            <a:fld id="{0EEDE61A-8D7A-40C4-9264-8DF240BDBD7D}" type="datetime1">
              <a:rPr lang="zh-TW" altLang="en-US" smtClean="0">
                <a:solidFill>
                  <a:prstClr val="black">
                    <a:tint val="75000"/>
                  </a:prstClr>
                </a:solidFill>
              </a:rPr>
              <a:pPr/>
              <a:t>2023/9/4</a:t>
            </a:fld>
            <a:endParaRPr lang="zh-TW" altLang="en-US">
              <a:solidFill>
                <a:prstClr val="black">
                  <a:tint val="75000"/>
                </a:prstClr>
              </a:solidFill>
            </a:endParaRPr>
          </a:p>
        </p:txBody>
      </p:sp>
      <p:sp>
        <p:nvSpPr>
          <p:cNvPr id="18" name="頁尾版面配置區 17"/>
          <p:cNvSpPr>
            <a:spLocks noGrp="1"/>
          </p:cNvSpPr>
          <p:nvPr>
            <p:ph type="ftr" sz="quarter" idx="11"/>
          </p:nvPr>
        </p:nvSpPr>
        <p:spPr/>
        <p:txBody>
          <a:bodyPr/>
          <a:lstStyle/>
          <a:p>
            <a:endParaRPr lang="zh-TW" altLang="en-US" dirty="0">
              <a:solidFill>
                <a:prstClr val="black">
                  <a:tint val="75000"/>
                </a:prstClr>
              </a:solidFill>
            </a:endParaRPr>
          </a:p>
        </p:txBody>
      </p:sp>
      <p:sp>
        <p:nvSpPr>
          <p:cNvPr id="19" name="投影片編號版面配置區 18"/>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圖片版面配置區 3"/>
          <p:cNvSpPr>
            <a:spLocks noGrp="1"/>
          </p:cNvSpPr>
          <p:nvPr>
            <p:ph type="pic" sz="quarter" idx="13"/>
          </p:nvPr>
        </p:nvSpPr>
        <p:spPr>
          <a:xfrm>
            <a:off x="5659936" y="1592263"/>
            <a:ext cx="6197102" cy="4573587"/>
          </a:xfrm>
          <a:prstGeom prst="rect">
            <a:avLst/>
          </a:prstGeom>
        </p:spPr>
        <p:txBody>
          <a:bodyPr/>
          <a:lstStyle>
            <a:lvl1pPr marL="0" indent="0">
              <a:buNone/>
              <a:defRPr/>
            </a:lvl1pPr>
          </a:lstStyle>
          <a:p>
            <a:endParaRPr lang="zh-TW" altLang="en-US" dirty="0"/>
          </a:p>
        </p:txBody>
      </p:sp>
      <p:sp>
        <p:nvSpPr>
          <p:cNvPr id="14" name="內容版面配置區 2"/>
          <p:cNvSpPr>
            <a:spLocks noGrp="1"/>
          </p:cNvSpPr>
          <p:nvPr>
            <p:ph idx="1" hasCustomPrompt="1"/>
          </p:nvPr>
        </p:nvSpPr>
        <p:spPr>
          <a:xfrm>
            <a:off x="334961" y="1592264"/>
            <a:ext cx="5158113" cy="625156"/>
          </a:xfrm>
          <a:prstGeom prst="rect">
            <a:avLst/>
          </a:prstGeom>
        </p:spPr>
        <p:txBody>
          <a:bodyPr/>
          <a:lstStyle>
            <a:lvl1pPr marL="0" indent="0">
              <a:buNone/>
              <a:defRPr>
                <a:latin typeface="+mj-ea"/>
                <a:ea typeface="+mj-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編輯副標題</a:t>
            </a:r>
          </a:p>
        </p:txBody>
      </p:sp>
      <p:sp>
        <p:nvSpPr>
          <p:cNvPr id="15" name="內容版面配置區 2"/>
          <p:cNvSpPr>
            <a:spLocks noGrp="1"/>
          </p:cNvSpPr>
          <p:nvPr>
            <p:ph idx="14" hasCustomPrompt="1"/>
          </p:nvPr>
        </p:nvSpPr>
        <p:spPr>
          <a:xfrm>
            <a:off x="334961" y="2377124"/>
            <a:ext cx="5158113" cy="3788726"/>
          </a:xfrm>
          <a:prstGeom prst="rect">
            <a:avLst/>
          </a:prstGeom>
        </p:spPr>
        <p:txBody>
          <a:bodyPr/>
          <a:lstStyle>
            <a:lvl1pPr marL="0" indent="0">
              <a:lnSpc>
                <a:spcPct val="150000"/>
              </a:lnSpc>
              <a:buNone/>
              <a:defRPr sz="1600">
                <a:latin typeface="+mn-ea"/>
                <a:ea typeface="+mn-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237254937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61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版 - 01">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334962" y="908051"/>
            <a:ext cx="11522075" cy="492124"/>
          </a:xfrm>
          <a:prstGeom prst="rect">
            <a:avLst/>
          </a:prstGeom>
        </p:spPr>
        <p:txBody>
          <a:bodyPr/>
          <a:lstStyle>
            <a:lvl1pPr>
              <a:defRPr sz="3600"/>
            </a:lvl1pPr>
          </a:lstStyle>
          <a:p>
            <a:r>
              <a:rPr lang="zh-TW" altLang="en-US" dirty="0"/>
              <a:t>按一下以編輯章節標題</a:t>
            </a:r>
          </a:p>
        </p:txBody>
      </p:sp>
      <p:sp>
        <p:nvSpPr>
          <p:cNvPr id="3" name="內容版面配置區 2"/>
          <p:cNvSpPr>
            <a:spLocks noGrp="1"/>
          </p:cNvSpPr>
          <p:nvPr>
            <p:ph idx="1" hasCustomPrompt="1"/>
          </p:nvPr>
        </p:nvSpPr>
        <p:spPr>
          <a:xfrm>
            <a:off x="334961" y="1583529"/>
            <a:ext cx="11522077" cy="4545810"/>
          </a:xfrm>
          <a:prstGeom prst="rect">
            <a:avLst/>
          </a:prstGeom>
        </p:spPr>
        <p:txBody>
          <a:bodyPr/>
          <a:lstStyle>
            <a:lvl1pPr marL="0" indent="0">
              <a:lnSpc>
                <a:spcPct val="15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zh-TW" altLang="en-US" dirty="0"/>
              <a:t>按一下以編輯內文</a:t>
            </a:r>
          </a:p>
        </p:txBody>
      </p:sp>
      <p:sp>
        <p:nvSpPr>
          <p:cNvPr id="7" name="日期版面配置區 6"/>
          <p:cNvSpPr>
            <a:spLocks noGrp="1"/>
          </p:cNvSpPr>
          <p:nvPr>
            <p:ph type="dt" sz="half" idx="10"/>
          </p:nvPr>
        </p:nvSpPr>
        <p:spPr/>
        <p:txBody>
          <a:bodyPr/>
          <a:lstStyle/>
          <a:p>
            <a:fld id="{0EEDE61A-8D7A-40C4-9264-8DF240BDBD7D}" type="datetime1">
              <a:rPr lang="zh-TW" altLang="en-US" smtClean="0"/>
              <a:pPr/>
              <a:t>2023/9/4</a:t>
            </a:fld>
            <a:endParaRPr lang="zh-TW" altLang="en-US"/>
          </a:p>
        </p:txBody>
      </p:sp>
      <p:sp>
        <p:nvSpPr>
          <p:cNvPr id="8" name="頁尾版面配置區 7"/>
          <p:cNvSpPr>
            <a:spLocks noGrp="1"/>
          </p:cNvSpPr>
          <p:nvPr>
            <p:ph type="ftr" sz="quarter" idx="11"/>
          </p:nvPr>
        </p:nvSpPr>
        <p:spPr/>
        <p:txBody>
          <a:bodyPr/>
          <a:lstStyle/>
          <a:p>
            <a:endParaRPr lang="zh-TW" altLang="en-US" dirty="0"/>
          </a:p>
        </p:txBody>
      </p:sp>
      <p:sp>
        <p:nvSpPr>
          <p:cNvPr id="9" name="投影片編號版面配置區 8"/>
          <p:cNvSpPr>
            <a:spLocks noGrp="1"/>
          </p:cNvSpPr>
          <p:nvPr>
            <p:ph type="sldNum" sz="quarter" idx="12"/>
          </p:nvPr>
        </p:nvSpPr>
        <p:spPr/>
        <p:txBody>
          <a:bodyPr/>
          <a:lstStyle/>
          <a:p>
            <a:fld id="{4C002972-A12B-410C-BD04-EF6D20C80266}" type="slidenum">
              <a:rPr lang="zh-TW" altLang="en-US" smtClean="0"/>
              <a:pPr/>
              <a:t>‹#›</a:t>
            </a:fld>
            <a:endParaRPr lang="zh-TW" altLang="en-US"/>
          </a:p>
        </p:txBody>
      </p:sp>
    </p:spTree>
    <p:extLst>
      <p:ext uri="{BB962C8B-B14F-4D97-AF65-F5344CB8AC3E}">
        <p14:creationId xmlns:p14="http://schemas.microsoft.com/office/powerpoint/2010/main" val="400966089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621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版 - 01">
    <p:spTree>
      <p:nvGrpSpPr>
        <p:cNvPr id="1" name=""/>
        <p:cNvGrpSpPr/>
        <p:nvPr/>
      </p:nvGrpSpPr>
      <p:grpSpPr>
        <a:xfrm>
          <a:off x="0" y="0"/>
          <a:ext cx="0" cy="0"/>
          <a:chOff x="0" y="0"/>
          <a:chExt cx="0" cy="0"/>
        </a:xfrm>
      </p:grpSpPr>
      <p:sp>
        <p:nvSpPr>
          <p:cNvPr id="6" name="日期版面配置區 5"/>
          <p:cNvSpPr>
            <a:spLocks noGrp="1"/>
          </p:cNvSpPr>
          <p:nvPr>
            <p:ph type="dt" sz="half" idx="10"/>
          </p:nvPr>
        </p:nvSpPr>
        <p:spPr/>
        <p:txBody>
          <a:bodyPr/>
          <a:lstStyle/>
          <a:p>
            <a:pPr>
              <a:defRPr/>
            </a:pPr>
            <a:fld id="{0E2E6CE0-F4BB-4E8E-8E31-C6F37738AEC8}" type="datetime1">
              <a:rPr lang="zh-TW" altLang="en-US" smtClean="0">
                <a:solidFill>
                  <a:prstClr val="black">
                    <a:tint val="75000"/>
                  </a:prstClr>
                </a:solidFill>
              </a:rPr>
              <a:pPr>
                <a:defRPr/>
              </a:pPr>
              <a:t>2023/9/4</a:t>
            </a:fld>
            <a:endParaRPr lang="zh-TW" altLang="en-US">
              <a:solidFill>
                <a:prstClr val="black">
                  <a:tint val="75000"/>
                </a:prstClr>
              </a:solidFill>
            </a:endParaRPr>
          </a:p>
        </p:txBody>
      </p:sp>
      <p:sp>
        <p:nvSpPr>
          <p:cNvPr id="7" name="頁尾版面配置區 6"/>
          <p:cNvSpPr>
            <a:spLocks noGrp="1"/>
          </p:cNvSpPr>
          <p:nvPr>
            <p:ph type="ftr" sz="quarter" idx="11"/>
          </p:nvPr>
        </p:nvSpPr>
        <p:spPr/>
        <p:txBody>
          <a:bodyPr/>
          <a:lstStyle/>
          <a:p>
            <a:pPr>
              <a:defRPr/>
            </a:pPr>
            <a:endParaRPr lang="zh-TW" altLang="en-US" dirty="0">
              <a:solidFill>
                <a:prstClr val="black">
                  <a:tint val="75000"/>
                </a:prstClr>
              </a:solidFill>
            </a:endParaRPr>
          </a:p>
        </p:txBody>
      </p:sp>
      <p:sp>
        <p:nvSpPr>
          <p:cNvPr id="8" name="投影片編號版面配置區 7"/>
          <p:cNvSpPr>
            <a:spLocks noGrp="1"/>
          </p:cNvSpPr>
          <p:nvPr>
            <p:ph type="sldNum" sz="quarter" idx="12"/>
          </p:nvPr>
        </p:nvSpPr>
        <p:spPr/>
        <p:txBody>
          <a:bodyPr/>
          <a:lstStyle/>
          <a:p>
            <a:pPr>
              <a:defRPr/>
            </a:pPr>
            <a:fld id="{4C002972-A12B-410C-BD04-EF6D20C80266}" type="slidenum">
              <a:rPr lang="zh-TW" altLang="en-US" smtClean="0">
                <a:solidFill>
                  <a:prstClr val="black">
                    <a:tint val="75000"/>
                  </a:prstClr>
                </a:solidFill>
              </a:rPr>
              <a:pPr>
                <a:defRPr/>
              </a:pPr>
              <a:t>‹#›</a:t>
            </a:fld>
            <a:endParaRPr lang="zh-TW" altLang="en-US" dirty="0">
              <a:solidFill>
                <a:prstClr val="black">
                  <a:tint val="75000"/>
                </a:prstClr>
              </a:solidFill>
            </a:endParaRPr>
          </a:p>
        </p:txBody>
      </p:sp>
      <p:sp>
        <p:nvSpPr>
          <p:cNvPr id="14" name="文字版面配置區 13"/>
          <p:cNvSpPr>
            <a:spLocks noGrp="1"/>
          </p:cNvSpPr>
          <p:nvPr>
            <p:ph type="body" sz="quarter" idx="13" hasCustomPrompt="1"/>
          </p:nvPr>
        </p:nvSpPr>
        <p:spPr>
          <a:xfrm>
            <a:off x="334963" y="1592263"/>
            <a:ext cx="11522075" cy="4573587"/>
          </a:xfrm>
          <a:prstGeom prst="rect">
            <a:avLst/>
          </a:prstGeom>
        </p:spPr>
        <p:txBody>
          <a:bodyPr/>
          <a:lstStyle>
            <a:lvl1pPr marL="0" indent="0">
              <a:lnSpc>
                <a:spcPct val="15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264306605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版 - 02">
    <p:spTree>
      <p:nvGrpSpPr>
        <p:cNvPr id="1" name=""/>
        <p:cNvGrpSpPr/>
        <p:nvPr/>
      </p:nvGrpSpPr>
      <p:grpSpPr>
        <a:xfrm>
          <a:off x="0" y="0"/>
          <a:ext cx="0" cy="0"/>
          <a:chOff x="0" y="0"/>
          <a:chExt cx="0" cy="0"/>
        </a:xfrm>
      </p:grpSpPr>
      <p:sp>
        <p:nvSpPr>
          <p:cNvPr id="17" name="日期版面配置區 16"/>
          <p:cNvSpPr>
            <a:spLocks noGrp="1"/>
          </p:cNvSpPr>
          <p:nvPr>
            <p:ph type="dt" sz="half" idx="10"/>
          </p:nvPr>
        </p:nvSpPr>
        <p:spPr/>
        <p:txBody>
          <a:bodyPr/>
          <a:lstStyle/>
          <a:p>
            <a:pPr>
              <a:defRPr/>
            </a:pPr>
            <a:fld id="{E474894F-40A6-45DE-8DB7-A242128357BD}" type="datetime1">
              <a:rPr lang="zh-TW" altLang="en-US" smtClean="0">
                <a:solidFill>
                  <a:prstClr val="black">
                    <a:tint val="75000"/>
                  </a:prstClr>
                </a:solidFill>
              </a:rPr>
              <a:pPr>
                <a:defRPr/>
              </a:pPr>
              <a:t>2023/9/4</a:t>
            </a:fld>
            <a:endParaRPr lang="zh-TW" altLang="en-US">
              <a:solidFill>
                <a:prstClr val="black">
                  <a:tint val="75000"/>
                </a:prstClr>
              </a:solidFill>
            </a:endParaRPr>
          </a:p>
        </p:txBody>
      </p:sp>
      <p:sp>
        <p:nvSpPr>
          <p:cNvPr id="18" name="頁尾版面配置區 17"/>
          <p:cNvSpPr>
            <a:spLocks noGrp="1"/>
          </p:cNvSpPr>
          <p:nvPr>
            <p:ph type="ftr" sz="quarter" idx="11"/>
          </p:nvPr>
        </p:nvSpPr>
        <p:spPr/>
        <p:txBody>
          <a:bodyPr/>
          <a:lstStyle/>
          <a:p>
            <a:pPr>
              <a:defRPr/>
            </a:pPr>
            <a:endParaRPr lang="zh-TW" altLang="en-US" dirty="0">
              <a:solidFill>
                <a:prstClr val="black">
                  <a:tint val="75000"/>
                </a:prstClr>
              </a:solidFill>
            </a:endParaRPr>
          </a:p>
        </p:txBody>
      </p:sp>
      <p:sp>
        <p:nvSpPr>
          <p:cNvPr id="19" name="投影片編號版面配置區 18"/>
          <p:cNvSpPr>
            <a:spLocks noGrp="1"/>
          </p:cNvSpPr>
          <p:nvPr>
            <p:ph type="sldNum" sz="quarter" idx="12"/>
          </p:nvPr>
        </p:nvSpPr>
        <p:spPr/>
        <p:txBody>
          <a:bodyPr/>
          <a:lstStyle/>
          <a:p>
            <a:pPr>
              <a:defRPr/>
            </a:pPr>
            <a:fld id="{4C002972-A12B-410C-BD04-EF6D20C80266}" type="slidenum">
              <a:rPr lang="zh-TW" altLang="en-US" smtClean="0">
                <a:solidFill>
                  <a:prstClr val="black">
                    <a:tint val="75000"/>
                  </a:prstClr>
                </a:solidFill>
              </a:rPr>
              <a:pPr>
                <a:defRPr/>
              </a:pPr>
              <a:t>‹#›</a:t>
            </a:fld>
            <a:endParaRPr lang="zh-TW" altLang="en-US">
              <a:solidFill>
                <a:prstClr val="black">
                  <a:tint val="75000"/>
                </a:prstClr>
              </a:solidFill>
            </a:endParaRPr>
          </a:p>
        </p:txBody>
      </p:sp>
      <p:sp>
        <p:nvSpPr>
          <p:cNvPr id="4" name="圖片版面配置區 3"/>
          <p:cNvSpPr>
            <a:spLocks noGrp="1"/>
          </p:cNvSpPr>
          <p:nvPr>
            <p:ph type="pic" sz="quarter" idx="13"/>
          </p:nvPr>
        </p:nvSpPr>
        <p:spPr>
          <a:xfrm>
            <a:off x="5659936" y="1592263"/>
            <a:ext cx="6197102" cy="4573587"/>
          </a:xfrm>
          <a:prstGeom prst="rect">
            <a:avLst/>
          </a:prstGeom>
        </p:spPr>
        <p:txBody>
          <a:bodyPr/>
          <a:lstStyle>
            <a:lvl1pPr marL="0" indent="0">
              <a:buNone/>
              <a:defRPr/>
            </a:lvl1pPr>
          </a:lstStyle>
          <a:p>
            <a:endParaRPr lang="zh-TW" altLang="en-US" dirty="0"/>
          </a:p>
        </p:txBody>
      </p:sp>
      <p:sp>
        <p:nvSpPr>
          <p:cNvPr id="14" name="內容版面配置區 2"/>
          <p:cNvSpPr>
            <a:spLocks noGrp="1"/>
          </p:cNvSpPr>
          <p:nvPr>
            <p:ph idx="1" hasCustomPrompt="1"/>
          </p:nvPr>
        </p:nvSpPr>
        <p:spPr>
          <a:xfrm>
            <a:off x="334961" y="1592264"/>
            <a:ext cx="5158113" cy="625156"/>
          </a:xfrm>
          <a:prstGeom prst="rect">
            <a:avLst/>
          </a:prstGeom>
        </p:spPr>
        <p:txBody>
          <a:bodyPr/>
          <a:lstStyle>
            <a:lvl1pPr marL="0" indent="0">
              <a:buNone/>
              <a:defRPr>
                <a:latin typeface="+mj-ea"/>
                <a:ea typeface="+mj-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編輯副標題</a:t>
            </a:r>
          </a:p>
        </p:txBody>
      </p:sp>
      <p:sp>
        <p:nvSpPr>
          <p:cNvPr id="15" name="內容版面配置區 2"/>
          <p:cNvSpPr>
            <a:spLocks noGrp="1"/>
          </p:cNvSpPr>
          <p:nvPr>
            <p:ph idx="14" hasCustomPrompt="1"/>
          </p:nvPr>
        </p:nvSpPr>
        <p:spPr>
          <a:xfrm>
            <a:off x="334961" y="2377124"/>
            <a:ext cx="5158113" cy="3788726"/>
          </a:xfrm>
          <a:prstGeom prst="rect">
            <a:avLst/>
          </a:prstGeom>
        </p:spPr>
        <p:txBody>
          <a:bodyPr/>
          <a:lstStyle>
            <a:lvl1pPr marL="0" indent="0">
              <a:lnSpc>
                <a:spcPct val="150000"/>
              </a:lnSpc>
              <a:buNone/>
              <a:defRPr sz="1600">
                <a:latin typeface="+mn-ea"/>
                <a:ea typeface="+mn-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388286049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版 - 01">
    <p:spTree>
      <p:nvGrpSpPr>
        <p:cNvPr id="1" name=""/>
        <p:cNvGrpSpPr/>
        <p:nvPr/>
      </p:nvGrpSpPr>
      <p:grpSpPr>
        <a:xfrm>
          <a:off x="0" y="0"/>
          <a:ext cx="0" cy="0"/>
          <a:chOff x="0" y="0"/>
          <a:chExt cx="0" cy="0"/>
        </a:xfrm>
      </p:grpSpPr>
      <p:sp>
        <p:nvSpPr>
          <p:cNvPr id="6" name="日期版面配置區 5"/>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7FE55-9084-4A74-BDE7-D345FA99748E}" type="datetime1">
              <a:rPr kumimoji="0" lang="zh-TW" altLang="en-US" sz="1200" b="0" i="0" u="none" strike="noStrike" kern="1200" cap="none" spc="0" normalizeH="0" baseline="0" noProof="0" smtClean="0">
                <a:ln>
                  <a:noFill/>
                </a:ln>
                <a:solidFill>
                  <a:prstClr val="black">
                    <a:tint val="75000"/>
                  </a:prstClr>
                </a:solidFill>
                <a:effectLst/>
                <a:uLnTx/>
                <a:uFillTx/>
                <a:latin typeface="Source Sans Pro"/>
                <a:ea typeface="源樣黑體 N"/>
                <a:cs typeface="+mn-cs"/>
              </a:rPr>
              <a:pPr marL="0" marR="0" lvl="0" indent="0" algn="r" defTabSz="914400" rtl="0" eaLnBrk="1" fontAlgn="auto" latinLnBrk="0" hangingPunct="1">
                <a:lnSpc>
                  <a:spcPct val="100000"/>
                </a:lnSpc>
                <a:spcBef>
                  <a:spcPts val="0"/>
                </a:spcBef>
                <a:spcAft>
                  <a:spcPts val="0"/>
                </a:spcAft>
                <a:buClrTx/>
                <a:buSzTx/>
                <a:buFontTx/>
                <a:buNone/>
                <a:tabLst/>
                <a:defRPr/>
              </a:pPr>
              <a:t>2023/9/4</a:t>
            </a:fld>
            <a:endParaRPr kumimoji="0" lang="zh-TW" altLang="en-US" sz="1200" b="0" i="0" u="none" strike="noStrike" kern="1200" cap="none" spc="0" normalizeH="0" baseline="0" noProof="0">
              <a:ln>
                <a:noFill/>
              </a:ln>
              <a:solidFill>
                <a:prstClr val="black">
                  <a:tint val="75000"/>
                </a:prstClr>
              </a:solidFill>
              <a:effectLst/>
              <a:uLnTx/>
              <a:uFillTx/>
              <a:latin typeface="Source Sans Pro"/>
              <a:ea typeface="源樣黑體 N"/>
              <a:cs typeface="+mn-cs"/>
            </a:endParaRPr>
          </a:p>
        </p:txBody>
      </p:sp>
      <p:sp>
        <p:nvSpPr>
          <p:cNvPr id="7" name="頁尾版面配置區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prstClr val="black">
                  <a:tint val="75000"/>
                </a:prstClr>
              </a:solidFill>
              <a:effectLst/>
              <a:uLnTx/>
              <a:uFillTx/>
              <a:latin typeface="Source Sans Pro"/>
              <a:ea typeface="源樣黑體 N"/>
              <a:cs typeface="+mn-cs"/>
            </a:endParaRPr>
          </a:p>
        </p:txBody>
      </p:sp>
      <p:sp>
        <p:nvSpPr>
          <p:cNvPr id="8" name="投影片編號版面配置區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2000" b="1" i="0" u="none" strike="noStrike" kern="1200" cap="none" spc="0" normalizeH="0" baseline="0" noProof="0" smtClean="0">
                <a:ln>
                  <a:noFill/>
                </a:ln>
                <a:solidFill>
                  <a:prstClr val="black"/>
                </a:solidFill>
                <a:effectLst/>
                <a:uLnTx/>
                <a:uFillTx/>
                <a:latin typeface="Arial Narrow" panose="020B0606020202030204" pitchFamily="34" charset="0"/>
                <a:ea typeface="源樣黑體 N"/>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2000" b="1" i="0" u="none" strike="noStrike" kern="1200" cap="none" spc="0" normalizeH="0" baseline="0" noProof="0" dirty="0">
              <a:ln>
                <a:noFill/>
              </a:ln>
              <a:solidFill>
                <a:prstClr val="black"/>
              </a:solidFill>
              <a:effectLst/>
              <a:uLnTx/>
              <a:uFillTx/>
              <a:latin typeface="Arial Narrow" panose="020B0606020202030204" pitchFamily="34" charset="0"/>
              <a:ea typeface="源樣黑體 N"/>
              <a:cs typeface="+mn-cs"/>
            </a:endParaRPr>
          </a:p>
        </p:txBody>
      </p:sp>
      <p:sp>
        <p:nvSpPr>
          <p:cNvPr id="14" name="文字版面配置區 13"/>
          <p:cNvSpPr>
            <a:spLocks noGrp="1"/>
          </p:cNvSpPr>
          <p:nvPr>
            <p:ph type="body" sz="quarter" idx="13" hasCustomPrompt="1"/>
          </p:nvPr>
        </p:nvSpPr>
        <p:spPr>
          <a:xfrm>
            <a:off x="334963" y="1592263"/>
            <a:ext cx="11522075" cy="4573587"/>
          </a:xfrm>
          <a:prstGeom prst="rect">
            <a:avLst/>
          </a:prstGeom>
        </p:spPr>
        <p:txBody>
          <a:bodyPr/>
          <a:lstStyle>
            <a:lvl1pPr marL="271463" indent="-271463">
              <a:lnSpc>
                <a:spcPct val="100000"/>
              </a:lnSpc>
              <a:spcBef>
                <a:spcPts val="600"/>
              </a:spcBef>
              <a:buFont typeface="Wingdings" panose="05000000000000000000" pitchFamily="2" charset="2"/>
              <a:buChar char="l"/>
              <a:defRPr sz="2400" b="1">
                <a:latin typeface="Arial Narrow" panose="020B0606020202030204" pitchFamily="34" charset="0"/>
                <a:ea typeface="微軟正黑體" panose="020B0604030504040204" pitchFamily="34" charset="-120"/>
              </a:defRPr>
            </a:lvl1pPr>
            <a:lvl2pPr marL="542925" indent="-271463">
              <a:lnSpc>
                <a:spcPct val="100000"/>
              </a:lnSpc>
              <a:spcBef>
                <a:spcPts val="600"/>
              </a:spcBef>
              <a:buFontTx/>
              <a:buChar char="‒"/>
              <a:defRPr sz="2400" b="0">
                <a:solidFill>
                  <a:schemeClr val="accent1">
                    <a:lumMod val="75000"/>
                  </a:schemeClr>
                </a:solidFill>
                <a:latin typeface="Arial Narrow" panose="020B0606020202030204" pitchFamily="34" charset="0"/>
                <a:ea typeface="微軟正黑體" panose="020B0604030504040204" pitchFamily="34" charset="-120"/>
              </a:defRPr>
            </a:lvl2pPr>
            <a:lvl3pPr marL="712788" indent="-173038">
              <a:buFont typeface="Arial" panose="020B0604020202020204" pitchFamily="34" charset="0"/>
              <a:buChar char="•"/>
              <a:defRPr>
                <a:solidFill>
                  <a:schemeClr val="tx1">
                    <a:lumMod val="75000"/>
                    <a:lumOff val="25000"/>
                  </a:schemeClr>
                </a:solidFill>
                <a:latin typeface="Arial Narrow" panose="020B0606020202030204" pitchFamily="34" charset="0"/>
                <a:ea typeface="微軟正黑體" panose="020B0604030504040204" pitchFamily="34" charset="-120"/>
              </a:defRPr>
            </a:lvl3pPr>
            <a:lvl4pPr marL="1371600" indent="0">
              <a:buNone/>
              <a:defRPr/>
            </a:lvl4pPr>
            <a:lvl5pPr marL="1828800" indent="0">
              <a:buNone/>
              <a:defRPr/>
            </a:lvl5pPr>
          </a:lstStyle>
          <a:p>
            <a:pPr lvl="0"/>
            <a:r>
              <a:rPr lang="zh-TW" altLang="en-US" dirty="0"/>
              <a:t>編輯內文文字</a:t>
            </a:r>
            <a:endParaRPr lang="en-US" altLang="zh-TW" dirty="0"/>
          </a:p>
          <a:p>
            <a:pPr lvl="1"/>
            <a:r>
              <a:rPr lang="en-US" altLang="zh-TW" dirty="0"/>
              <a:t>…</a:t>
            </a:r>
          </a:p>
          <a:p>
            <a:pPr lvl="2"/>
            <a:endParaRPr lang="zh-TW" altLang="en-US" dirty="0"/>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b="1">
                <a:latin typeface="Microsoft YaHei" panose="020B0503020204020204" pitchFamily="34" charset="-122"/>
                <a:ea typeface="Microsoft YaHei" panose="020B0503020204020204" pitchFamily="34" charset="-122"/>
              </a:defRPr>
            </a:lvl1pPr>
          </a:lstStyle>
          <a:p>
            <a:r>
              <a:rPr lang="zh-TW" altLang="en-US" dirty="0"/>
              <a:t>按一下以編輯章節標題</a:t>
            </a:r>
          </a:p>
        </p:txBody>
      </p:sp>
    </p:spTree>
    <p:extLst>
      <p:ext uri="{BB962C8B-B14F-4D97-AF65-F5344CB8AC3E}">
        <p14:creationId xmlns:p14="http://schemas.microsoft.com/office/powerpoint/2010/main" val="116867504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版 - 02">
    <p:spTree>
      <p:nvGrpSpPr>
        <p:cNvPr id="1" name=""/>
        <p:cNvGrpSpPr/>
        <p:nvPr/>
      </p:nvGrpSpPr>
      <p:grpSpPr>
        <a:xfrm>
          <a:off x="0" y="0"/>
          <a:ext cx="0" cy="0"/>
          <a:chOff x="0" y="0"/>
          <a:chExt cx="0" cy="0"/>
        </a:xfrm>
      </p:grpSpPr>
      <p:sp>
        <p:nvSpPr>
          <p:cNvPr id="17" name="日期版面配置區 1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871E2E-2154-4364-A8F0-0C5F3D3F7429}" type="datetime1">
              <a:rPr kumimoji="0" lang="zh-TW" altLang="en-US" sz="1200" b="0" i="0" u="none" strike="noStrike" kern="1200" cap="none" spc="0" normalizeH="0" baseline="0" noProof="0" smtClean="0">
                <a:ln>
                  <a:noFill/>
                </a:ln>
                <a:solidFill>
                  <a:prstClr val="black">
                    <a:tint val="75000"/>
                  </a:prstClr>
                </a:solidFill>
                <a:effectLst/>
                <a:uLnTx/>
                <a:uFillTx/>
                <a:latin typeface="Source Sans Pro"/>
                <a:ea typeface="源樣黑體 N"/>
                <a:cs typeface="+mn-cs"/>
              </a:rPr>
              <a:pPr marL="0" marR="0" lvl="0" indent="0" algn="r" defTabSz="914400" rtl="0" eaLnBrk="1" fontAlgn="auto" latinLnBrk="0" hangingPunct="1">
                <a:lnSpc>
                  <a:spcPct val="100000"/>
                </a:lnSpc>
                <a:spcBef>
                  <a:spcPts val="0"/>
                </a:spcBef>
                <a:spcAft>
                  <a:spcPts val="0"/>
                </a:spcAft>
                <a:buClrTx/>
                <a:buSzTx/>
                <a:buFontTx/>
                <a:buNone/>
                <a:tabLst/>
                <a:defRPr/>
              </a:pPr>
              <a:t>2023/9/4</a:t>
            </a:fld>
            <a:endParaRPr kumimoji="0" lang="zh-TW" altLang="en-US" sz="1200" b="0" i="0" u="none" strike="noStrike" kern="1200" cap="none" spc="0" normalizeH="0" baseline="0" noProof="0">
              <a:ln>
                <a:noFill/>
              </a:ln>
              <a:solidFill>
                <a:prstClr val="black">
                  <a:tint val="75000"/>
                </a:prstClr>
              </a:solidFill>
              <a:effectLst/>
              <a:uLnTx/>
              <a:uFillTx/>
              <a:latin typeface="Source Sans Pro"/>
              <a:ea typeface="源樣黑體 N"/>
              <a:cs typeface="+mn-cs"/>
            </a:endParaRPr>
          </a:p>
        </p:txBody>
      </p:sp>
      <p:sp>
        <p:nvSpPr>
          <p:cNvPr id="18" name="頁尾版面配置區 1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prstClr val="black">
                  <a:tint val="75000"/>
                </a:prstClr>
              </a:solidFill>
              <a:effectLst/>
              <a:uLnTx/>
              <a:uFillTx/>
              <a:latin typeface="Source Sans Pro"/>
              <a:ea typeface="源樣黑體 N"/>
              <a:cs typeface="+mn-cs"/>
            </a:endParaRPr>
          </a:p>
        </p:txBody>
      </p:sp>
      <p:sp>
        <p:nvSpPr>
          <p:cNvPr id="19" name="投影片編號版面配置區 1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2000" b="1" i="0" u="none" strike="noStrike" kern="1200" cap="none" spc="0" normalizeH="0" baseline="0" noProof="0" smtClean="0">
                <a:ln>
                  <a:noFill/>
                </a:ln>
                <a:solidFill>
                  <a:prstClr val="black"/>
                </a:solidFill>
                <a:effectLst/>
                <a:uLnTx/>
                <a:uFillTx/>
                <a:latin typeface="Arial Narrow" panose="020B0606020202030204" pitchFamily="34" charset="0"/>
                <a:ea typeface="源樣黑體 N"/>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2000" b="1" i="0" u="none" strike="noStrike" kern="1200" cap="none" spc="0" normalizeH="0" baseline="0" noProof="0">
              <a:ln>
                <a:noFill/>
              </a:ln>
              <a:solidFill>
                <a:prstClr val="black"/>
              </a:solidFill>
              <a:effectLst/>
              <a:uLnTx/>
              <a:uFillTx/>
              <a:latin typeface="Arial Narrow" panose="020B0606020202030204" pitchFamily="34" charset="0"/>
              <a:ea typeface="源樣黑體 N"/>
              <a:cs typeface="+mn-cs"/>
            </a:endParaRPr>
          </a:p>
        </p:txBody>
      </p:sp>
      <p:sp>
        <p:nvSpPr>
          <p:cNvPr id="4" name="圖片版面配置區 3"/>
          <p:cNvSpPr>
            <a:spLocks noGrp="1"/>
          </p:cNvSpPr>
          <p:nvPr>
            <p:ph type="pic" sz="quarter" idx="13"/>
          </p:nvPr>
        </p:nvSpPr>
        <p:spPr>
          <a:xfrm>
            <a:off x="5659936" y="1592263"/>
            <a:ext cx="6197102" cy="4573587"/>
          </a:xfrm>
          <a:prstGeom prst="rect">
            <a:avLst/>
          </a:prstGeom>
        </p:spPr>
        <p:txBody>
          <a:bodyPr/>
          <a:lstStyle>
            <a:lvl1pPr marL="0" indent="0">
              <a:buNone/>
              <a:defRPr/>
            </a:lvl1pPr>
          </a:lstStyle>
          <a:p>
            <a:endParaRPr lang="zh-TW" altLang="en-US" dirty="0"/>
          </a:p>
        </p:txBody>
      </p:sp>
      <p:sp>
        <p:nvSpPr>
          <p:cNvPr id="14" name="內容版面配置區 2"/>
          <p:cNvSpPr>
            <a:spLocks noGrp="1"/>
          </p:cNvSpPr>
          <p:nvPr>
            <p:ph idx="1" hasCustomPrompt="1"/>
          </p:nvPr>
        </p:nvSpPr>
        <p:spPr>
          <a:xfrm>
            <a:off x="334961" y="1592264"/>
            <a:ext cx="5158113" cy="625156"/>
          </a:xfrm>
          <a:prstGeom prst="rect">
            <a:avLst/>
          </a:prstGeom>
        </p:spPr>
        <p:txBody>
          <a:bodyPr/>
          <a:lstStyle>
            <a:lvl1pPr marL="0" indent="0">
              <a:buNone/>
              <a:defRPr>
                <a:latin typeface="Arial Narrow" panose="020B0606020202030204" pitchFamily="34" charset="0"/>
                <a:ea typeface="微軟正黑體" panose="020B0604030504040204" pitchFamily="34" charset="-120"/>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編輯副標題</a:t>
            </a:r>
          </a:p>
        </p:txBody>
      </p:sp>
      <p:sp>
        <p:nvSpPr>
          <p:cNvPr id="15" name="內容版面配置區 2"/>
          <p:cNvSpPr>
            <a:spLocks noGrp="1"/>
          </p:cNvSpPr>
          <p:nvPr>
            <p:ph idx="14" hasCustomPrompt="1"/>
          </p:nvPr>
        </p:nvSpPr>
        <p:spPr>
          <a:xfrm>
            <a:off x="334961" y="2377124"/>
            <a:ext cx="5158113" cy="3788726"/>
          </a:xfrm>
          <a:prstGeom prst="rect">
            <a:avLst/>
          </a:prstGeom>
        </p:spPr>
        <p:txBody>
          <a:bodyPr/>
          <a:lstStyle>
            <a:lvl1pPr marL="0" indent="0">
              <a:lnSpc>
                <a:spcPct val="150000"/>
              </a:lnSpc>
              <a:buNone/>
              <a:defRPr sz="1600">
                <a:latin typeface="Arial Narrow" panose="020B0606020202030204" pitchFamily="34" charset="0"/>
                <a:ea typeface="微軟正黑體" panose="020B0604030504040204" pitchFamily="34" charset="-120"/>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b="1">
                <a:latin typeface="Microsoft YaHei" panose="020B0503020204020204" pitchFamily="34" charset="-122"/>
                <a:ea typeface="Microsoft YaHei" panose="020B0503020204020204" pitchFamily="34" charset="-122"/>
              </a:defRPr>
            </a:lvl1pPr>
          </a:lstStyle>
          <a:p>
            <a:r>
              <a:rPr lang="zh-TW" altLang="en-US" dirty="0"/>
              <a:t>按一下以編輯章節標題</a:t>
            </a:r>
          </a:p>
        </p:txBody>
      </p:sp>
    </p:spTree>
    <p:extLst>
      <p:ext uri="{BB962C8B-B14F-4D97-AF65-F5344CB8AC3E}">
        <p14:creationId xmlns:p14="http://schemas.microsoft.com/office/powerpoint/2010/main" val="379325560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標題及物件">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9072331" y="6356351"/>
            <a:ext cx="2844800" cy="365125"/>
          </a:xfrm>
        </p:spPr>
        <p:txBody>
          <a:bodyPr/>
          <a:lstStyle>
            <a:lvl1pPr>
              <a:defRPr sz="1600">
                <a:latin typeface="微軟正黑體" panose="020B0604030504040204" pitchFamily="34" charset="-120"/>
                <a:ea typeface="微軟正黑體" panose="020B0604030504040204" pitchFamily="34" charset="-120"/>
                <a:cs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D92E99-E3F0-40F6-9EDF-0E46F10C2017}" type="slidenum">
              <a:rPr kumimoji="1" lang="zh-TW" altLang="en-US" sz="1600" b="1" i="0" u="none" strike="noStrike" kern="1200" cap="none" spc="0" normalizeH="0" baseline="0" noProof="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zh-TW" altLang="en-US" sz="1600" b="1"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41699091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封面頁面－一行標題">
    <p:spTree>
      <p:nvGrpSpPr>
        <p:cNvPr id="1" name=""/>
        <p:cNvGrpSpPr/>
        <p:nvPr/>
      </p:nvGrpSpPr>
      <p:grpSpPr>
        <a:xfrm>
          <a:off x="0" y="0"/>
          <a:ext cx="0" cy="0"/>
          <a:chOff x="0" y="0"/>
          <a:chExt cx="0" cy="0"/>
        </a:xfrm>
      </p:grpSpPr>
      <p:sp>
        <p:nvSpPr>
          <p:cNvPr id="4" name="標題版面配置區 9"/>
          <p:cNvSpPr>
            <a:spLocks noGrp="1"/>
          </p:cNvSpPr>
          <p:nvPr>
            <p:ph type="title" hasCustomPrompt="1"/>
          </p:nvPr>
        </p:nvSpPr>
        <p:spPr>
          <a:xfrm>
            <a:off x="2424112" y="2241549"/>
            <a:ext cx="7380287" cy="1362711"/>
          </a:xfrm>
          <a:prstGeom prst="rect">
            <a:avLst/>
          </a:prstGeom>
        </p:spPr>
        <p:txBody>
          <a:bodyPr vert="horz" lIns="91440" tIns="45720" rIns="91440" bIns="45720" rtlCol="0" anchor="b">
            <a:normAutofit/>
          </a:bodyPr>
          <a:lstStyle>
            <a:lvl1pPr>
              <a:lnSpc>
                <a:spcPct val="100000"/>
              </a:lnSpc>
              <a:defRPr sz="4800" b="1">
                <a:latin typeface="Microsoft YaHei" panose="020B0503020204020204" pitchFamily="34" charset="-122"/>
                <a:ea typeface="Microsoft YaHei" panose="020B0503020204020204" pitchFamily="34" charset="-122"/>
              </a:defRPr>
            </a:lvl1pPr>
          </a:lstStyle>
          <a:p>
            <a:r>
              <a:rPr lang="zh-TW" altLang="en-US" dirty="0"/>
              <a:t>按一下以編輯標題</a:t>
            </a:r>
          </a:p>
        </p:txBody>
      </p:sp>
      <p:sp>
        <p:nvSpPr>
          <p:cNvPr id="10" name="文字版面配置區 9"/>
          <p:cNvSpPr>
            <a:spLocks noGrp="1"/>
          </p:cNvSpPr>
          <p:nvPr>
            <p:ph type="body" sz="quarter" idx="10" hasCustomPrompt="1"/>
          </p:nvPr>
        </p:nvSpPr>
        <p:spPr>
          <a:xfrm>
            <a:off x="2424113" y="3703319"/>
            <a:ext cx="7380287" cy="913129"/>
          </a:xfrm>
          <a:prstGeom prst="rect">
            <a:avLst/>
          </a:prstGeom>
        </p:spPr>
        <p:txBody>
          <a:bodyPr/>
          <a:lstStyle>
            <a:lvl1pPr>
              <a:lnSpc>
                <a:spcPct val="100000"/>
              </a:lnSpc>
              <a:defRPr>
                <a:latin typeface="Arial Narrow" panose="020B0606020202030204" pitchFamily="34" charset="0"/>
                <a:ea typeface="微軟正黑體" panose="020B0604030504040204" pitchFamily="34" charset="-120"/>
              </a:defRPr>
            </a:lvl1pPr>
          </a:lstStyle>
          <a:p>
            <a:pPr lvl="0"/>
            <a:r>
              <a:rPr lang="zh-TW" altLang="en-US" dirty="0"/>
              <a:t>按一下以編輯副標題</a:t>
            </a:r>
          </a:p>
        </p:txBody>
      </p:sp>
    </p:spTree>
    <p:extLst>
      <p:ext uri="{BB962C8B-B14F-4D97-AF65-F5344CB8AC3E}">
        <p14:creationId xmlns:p14="http://schemas.microsoft.com/office/powerpoint/2010/main" val="38584990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封面頁面－兩行標題">
    <p:spTree>
      <p:nvGrpSpPr>
        <p:cNvPr id="1" name=""/>
        <p:cNvGrpSpPr/>
        <p:nvPr/>
      </p:nvGrpSpPr>
      <p:grpSpPr>
        <a:xfrm>
          <a:off x="0" y="0"/>
          <a:ext cx="0" cy="0"/>
          <a:chOff x="0" y="0"/>
          <a:chExt cx="0" cy="0"/>
        </a:xfrm>
      </p:grpSpPr>
      <p:sp>
        <p:nvSpPr>
          <p:cNvPr id="4" name="標題版面配置區 9"/>
          <p:cNvSpPr>
            <a:spLocks noGrp="1"/>
          </p:cNvSpPr>
          <p:nvPr>
            <p:ph type="title" hasCustomPrompt="1"/>
          </p:nvPr>
        </p:nvSpPr>
        <p:spPr>
          <a:xfrm>
            <a:off x="2424112" y="2545492"/>
            <a:ext cx="7380287" cy="1363980"/>
          </a:xfrm>
          <a:prstGeom prst="rect">
            <a:avLst/>
          </a:prstGeom>
        </p:spPr>
        <p:txBody>
          <a:bodyPr vert="horz" lIns="91440" tIns="45720" rIns="91440" bIns="45720" rtlCol="0" anchor="ctr">
            <a:normAutofit/>
          </a:bodyPr>
          <a:lstStyle>
            <a:lvl1pPr>
              <a:lnSpc>
                <a:spcPct val="100000"/>
              </a:lnSpc>
              <a:spcBef>
                <a:spcPts val="0"/>
              </a:spcBef>
              <a:defRPr b="1">
                <a:latin typeface="Microsoft YaHei" panose="020B0503020204020204" pitchFamily="34" charset="-122"/>
                <a:ea typeface="Microsoft YaHei" panose="020B0503020204020204" pitchFamily="34" charset="-122"/>
              </a:defRPr>
            </a:lvl1pPr>
          </a:lstStyle>
          <a:p>
            <a:r>
              <a:rPr lang="zh-TW" altLang="en-US" dirty="0"/>
              <a:t>按一下以編輯標題</a:t>
            </a:r>
            <a:br>
              <a:rPr lang="en-US" altLang="zh-TW" dirty="0"/>
            </a:br>
            <a:r>
              <a:rPr lang="zh-TW" altLang="en-US" dirty="0"/>
              <a:t>按一下以編輯標題</a:t>
            </a:r>
          </a:p>
        </p:txBody>
      </p:sp>
      <p:sp>
        <p:nvSpPr>
          <p:cNvPr id="10" name="文字版面配置區 9"/>
          <p:cNvSpPr>
            <a:spLocks noGrp="1"/>
          </p:cNvSpPr>
          <p:nvPr>
            <p:ph type="body" sz="quarter" idx="10" hasCustomPrompt="1"/>
          </p:nvPr>
        </p:nvSpPr>
        <p:spPr>
          <a:xfrm>
            <a:off x="2424113" y="3925689"/>
            <a:ext cx="7380287" cy="473075"/>
          </a:xfrm>
          <a:prstGeom prst="rect">
            <a:avLst/>
          </a:prstGeom>
        </p:spPr>
        <p:txBody>
          <a:bodyPr/>
          <a:lstStyle>
            <a:lvl1pPr>
              <a:lnSpc>
                <a:spcPct val="100000"/>
              </a:lnSpc>
              <a:spcBef>
                <a:spcPts val="0"/>
              </a:spcBef>
              <a:defRPr>
                <a:latin typeface="Arial Narrow" panose="020B0606020202030204" pitchFamily="34" charset="0"/>
                <a:ea typeface="微軟正黑體" panose="020B0604030504040204" pitchFamily="34" charset="-120"/>
              </a:defRPr>
            </a:lvl1pPr>
          </a:lstStyle>
          <a:p>
            <a:pPr lvl="0"/>
            <a:r>
              <a:rPr lang="zh-TW" altLang="en-US" dirty="0"/>
              <a:t>按一下以編輯副標題</a:t>
            </a:r>
          </a:p>
        </p:txBody>
      </p:sp>
    </p:spTree>
    <p:extLst>
      <p:ext uri="{BB962C8B-B14F-4D97-AF65-F5344CB8AC3E}">
        <p14:creationId xmlns:p14="http://schemas.microsoft.com/office/powerpoint/2010/main" val="41962405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評鑑 - 01">
    <p:spTree>
      <p:nvGrpSpPr>
        <p:cNvPr id="1" name=""/>
        <p:cNvGrpSpPr/>
        <p:nvPr/>
      </p:nvGrpSpPr>
      <p:grpSpPr>
        <a:xfrm>
          <a:off x="0" y="0"/>
          <a:ext cx="0" cy="0"/>
          <a:chOff x="0" y="0"/>
          <a:chExt cx="0" cy="0"/>
        </a:xfrm>
      </p:grpSpPr>
      <p:sp>
        <p:nvSpPr>
          <p:cNvPr id="6" name="日期版面配置區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7" name="頁尾版面配置區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8" name="投影片編號版面配置區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14" name="文字版面配置區 13"/>
          <p:cNvSpPr>
            <a:spLocks noGrp="1"/>
          </p:cNvSpPr>
          <p:nvPr>
            <p:ph type="body" sz="quarter" idx="13" hasCustomPrompt="1"/>
          </p:nvPr>
        </p:nvSpPr>
        <p:spPr>
          <a:xfrm>
            <a:off x="334963" y="1246909"/>
            <a:ext cx="11522075" cy="4882430"/>
          </a:xfrm>
          <a:prstGeom prst="rect">
            <a:avLst/>
          </a:prstGeom>
        </p:spPr>
        <p:txBody>
          <a:bodyPr/>
          <a:lstStyle>
            <a:lvl1pPr marL="0" indent="0">
              <a:lnSpc>
                <a:spcPct val="15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zh-TW" altLang="en-US" dirty="0"/>
              <a:t>編輯內文文字</a:t>
            </a:r>
          </a:p>
        </p:txBody>
      </p:sp>
      <p:sp>
        <p:nvSpPr>
          <p:cNvPr id="16" name="標題版面配置區 1"/>
          <p:cNvSpPr>
            <a:spLocks noGrp="1"/>
          </p:cNvSpPr>
          <p:nvPr>
            <p:ph type="title"/>
          </p:nvPr>
        </p:nvSpPr>
        <p:spPr>
          <a:xfrm>
            <a:off x="637309" y="368300"/>
            <a:ext cx="11219729" cy="691573"/>
          </a:xfrm>
          <a:prstGeom prst="rect">
            <a:avLst/>
          </a:prstGeom>
        </p:spPr>
        <p:txBody>
          <a:bodyPr vert="horz" lIns="91440" tIns="45720" rIns="91440" bIns="45720" rtlCol="0" anchor="ctr">
            <a:normAutofit/>
          </a:bodyPr>
          <a:lstStyle>
            <a:lvl1pPr>
              <a:defRPr sz="3600" b="1">
                <a:solidFill>
                  <a:schemeClr val="tx1"/>
                </a:solidFill>
              </a:defRPr>
            </a:lvl1pPr>
          </a:lstStyle>
          <a:p>
            <a:r>
              <a:rPr lang="zh-TW" altLang="en-US" dirty="0"/>
              <a:t>按一下以編輯章節標題</a:t>
            </a:r>
          </a:p>
        </p:txBody>
      </p:sp>
    </p:spTree>
    <p:extLst>
      <p:ext uri="{BB962C8B-B14F-4D97-AF65-F5344CB8AC3E}">
        <p14:creationId xmlns:p14="http://schemas.microsoft.com/office/powerpoint/2010/main" val="285376658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A版 - 02">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334963" y="908050"/>
            <a:ext cx="4265612" cy="1074737"/>
          </a:xfrm>
          <a:prstGeom prst="rect">
            <a:avLst/>
          </a:prstGeom>
        </p:spPr>
        <p:txBody>
          <a:bodyPr anchor="t"/>
          <a:lstStyle>
            <a:lvl1pPr>
              <a:defRPr sz="3600"/>
            </a:lvl1pPr>
          </a:lstStyle>
          <a:p>
            <a:r>
              <a:rPr lang="zh-TW" altLang="en-US" dirty="0"/>
              <a:t>按一下以編輯章節標題</a:t>
            </a:r>
          </a:p>
        </p:txBody>
      </p:sp>
      <p:sp>
        <p:nvSpPr>
          <p:cNvPr id="3" name="圖片版面配置區 2"/>
          <p:cNvSpPr>
            <a:spLocks noGrp="1"/>
          </p:cNvSpPr>
          <p:nvPr>
            <p:ph type="pic" idx="1"/>
          </p:nvPr>
        </p:nvSpPr>
        <p:spPr>
          <a:xfrm>
            <a:off x="4819650" y="908050"/>
            <a:ext cx="7037388" cy="52212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
        <p:nvSpPr>
          <p:cNvPr id="4" name="文字版面配置區 3"/>
          <p:cNvSpPr>
            <a:spLocks noGrp="1"/>
          </p:cNvSpPr>
          <p:nvPr>
            <p:ph type="body" sz="half" idx="2" hasCustomPrompt="1"/>
          </p:nvPr>
        </p:nvSpPr>
        <p:spPr>
          <a:xfrm>
            <a:off x="334963" y="1982787"/>
            <a:ext cx="4265612" cy="4154014"/>
          </a:xfrm>
          <a:prstGeom prst="rect">
            <a:avLst/>
          </a:prstGeom>
        </p:spPr>
        <p:txBody>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dirty="0"/>
              <a:t>按一下以編輯內文</a:t>
            </a:r>
          </a:p>
        </p:txBody>
      </p:sp>
      <p:sp>
        <p:nvSpPr>
          <p:cNvPr id="8" name="日期版面配置區 7"/>
          <p:cNvSpPr>
            <a:spLocks noGrp="1"/>
          </p:cNvSpPr>
          <p:nvPr>
            <p:ph type="dt" sz="half" idx="10"/>
          </p:nvPr>
        </p:nvSpPr>
        <p:spPr/>
        <p:txBody>
          <a:bodyPr/>
          <a:lstStyle/>
          <a:p>
            <a:fld id="{0EEDE61A-8D7A-40C4-9264-8DF240BDBD7D}" type="datetime1">
              <a:rPr lang="zh-TW" altLang="en-US" smtClean="0"/>
              <a:pPr/>
              <a:t>2023/9/4</a:t>
            </a:fld>
            <a:endParaRPr lang="zh-TW" altLang="en-US"/>
          </a:p>
        </p:txBody>
      </p:sp>
      <p:sp>
        <p:nvSpPr>
          <p:cNvPr id="9" name="頁尾版面配置區 8"/>
          <p:cNvSpPr>
            <a:spLocks noGrp="1"/>
          </p:cNvSpPr>
          <p:nvPr>
            <p:ph type="ftr" sz="quarter" idx="11"/>
          </p:nvPr>
        </p:nvSpPr>
        <p:spPr/>
        <p:txBody>
          <a:bodyPr/>
          <a:lstStyle/>
          <a:p>
            <a:endParaRPr lang="zh-TW" altLang="en-US" dirty="0"/>
          </a:p>
        </p:txBody>
      </p:sp>
      <p:sp>
        <p:nvSpPr>
          <p:cNvPr id="10" name="投影片編號版面配置區 9"/>
          <p:cNvSpPr>
            <a:spLocks noGrp="1"/>
          </p:cNvSpPr>
          <p:nvPr>
            <p:ph type="sldNum" sz="quarter" idx="12"/>
          </p:nvPr>
        </p:nvSpPr>
        <p:spPr/>
        <p:txBody>
          <a:bodyPr/>
          <a:lstStyle/>
          <a:p>
            <a:fld id="{4C002972-A12B-410C-BD04-EF6D20C80266}" type="slidenum">
              <a:rPr lang="zh-TW" altLang="en-US" smtClean="0"/>
              <a:pPr/>
              <a:t>‹#›</a:t>
            </a:fld>
            <a:endParaRPr lang="zh-TW" altLang="en-US"/>
          </a:p>
        </p:txBody>
      </p:sp>
    </p:spTree>
    <p:extLst>
      <p:ext uri="{BB962C8B-B14F-4D97-AF65-F5344CB8AC3E}">
        <p14:creationId xmlns:p14="http://schemas.microsoft.com/office/powerpoint/2010/main" val="621149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版 - 01">
    <p:spTree>
      <p:nvGrpSpPr>
        <p:cNvPr id="1" name=""/>
        <p:cNvGrpSpPr/>
        <p:nvPr/>
      </p:nvGrpSpPr>
      <p:grpSpPr>
        <a:xfrm>
          <a:off x="0" y="0"/>
          <a:ext cx="0" cy="0"/>
          <a:chOff x="0" y="0"/>
          <a:chExt cx="0" cy="0"/>
        </a:xfrm>
      </p:grpSpPr>
      <p:sp>
        <p:nvSpPr>
          <p:cNvPr id="6" name="日期版面配置區 5"/>
          <p:cNvSpPr>
            <a:spLocks noGrp="1"/>
          </p:cNvSpPr>
          <p:nvPr>
            <p:ph type="dt" sz="half" idx="10"/>
          </p:nvPr>
        </p:nvSpPr>
        <p:spPr/>
        <p:txBody>
          <a:bodyPr/>
          <a:lstStyle/>
          <a:p>
            <a:fld id="{0EEDE61A-8D7A-40C4-9264-8DF240BDBD7D}" type="datetime1">
              <a:rPr lang="zh-TW" altLang="en-US" smtClean="0"/>
              <a:pPr/>
              <a:t>2023/9/4</a:t>
            </a:fld>
            <a:endParaRPr lang="zh-TW" altLang="en-US"/>
          </a:p>
        </p:txBody>
      </p:sp>
      <p:sp>
        <p:nvSpPr>
          <p:cNvPr id="7" name="頁尾版面配置區 6"/>
          <p:cNvSpPr>
            <a:spLocks noGrp="1"/>
          </p:cNvSpPr>
          <p:nvPr>
            <p:ph type="ftr" sz="quarter" idx="11"/>
          </p:nvPr>
        </p:nvSpPr>
        <p:spPr/>
        <p:txBody>
          <a:bodyPr/>
          <a:lstStyle/>
          <a:p>
            <a:endParaRPr lang="zh-TW" altLang="en-US" dirty="0"/>
          </a:p>
        </p:txBody>
      </p:sp>
      <p:sp>
        <p:nvSpPr>
          <p:cNvPr id="8" name="投影片編號版面配置區 7"/>
          <p:cNvSpPr>
            <a:spLocks noGrp="1"/>
          </p:cNvSpPr>
          <p:nvPr>
            <p:ph type="sldNum" sz="quarter" idx="12"/>
          </p:nvPr>
        </p:nvSpPr>
        <p:spPr/>
        <p:txBody>
          <a:bodyPr/>
          <a:lstStyle/>
          <a:p>
            <a:fld id="{4C002972-A12B-410C-BD04-EF6D20C80266}" type="slidenum">
              <a:rPr lang="zh-TW" altLang="en-US" smtClean="0"/>
              <a:pPr/>
              <a:t>‹#›</a:t>
            </a:fld>
            <a:endParaRPr lang="zh-TW" altLang="en-US" dirty="0"/>
          </a:p>
        </p:txBody>
      </p:sp>
      <p:sp>
        <p:nvSpPr>
          <p:cNvPr id="14" name="文字版面配置區 13"/>
          <p:cNvSpPr>
            <a:spLocks noGrp="1"/>
          </p:cNvSpPr>
          <p:nvPr>
            <p:ph type="body" sz="quarter" idx="13" hasCustomPrompt="1"/>
          </p:nvPr>
        </p:nvSpPr>
        <p:spPr>
          <a:xfrm>
            <a:off x="334963" y="1592263"/>
            <a:ext cx="11522075" cy="4573587"/>
          </a:xfrm>
          <a:prstGeom prst="rect">
            <a:avLst/>
          </a:prstGeom>
        </p:spPr>
        <p:txBody>
          <a:bodyPr/>
          <a:lstStyle>
            <a:lvl1pPr marL="0" indent="0">
              <a:lnSpc>
                <a:spcPct val="15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195797701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版 - 02">
    <p:spTree>
      <p:nvGrpSpPr>
        <p:cNvPr id="1" name=""/>
        <p:cNvGrpSpPr/>
        <p:nvPr/>
      </p:nvGrpSpPr>
      <p:grpSpPr>
        <a:xfrm>
          <a:off x="0" y="0"/>
          <a:ext cx="0" cy="0"/>
          <a:chOff x="0" y="0"/>
          <a:chExt cx="0" cy="0"/>
        </a:xfrm>
      </p:grpSpPr>
      <p:sp>
        <p:nvSpPr>
          <p:cNvPr id="17" name="日期版面配置區 16"/>
          <p:cNvSpPr>
            <a:spLocks noGrp="1"/>
          </p:cNvSpPr>
          <p:nvPr>
            <p:ph type="dt" sz="half" idx="10"/>
          </p:nvPr>
        </p:nvSpPr>
        <p:spPr/>
        <p:txBody>
          <a:bodyPr/>
          <a:lstStyle/>
          <a:p>
            <a:fld id="{0EEDE61A-8D7A-40C4-9264-8DF240BDBD7D}" type="datetime1">
              <a:rPr lang="zh-TW" altLang="en-US" smtClean="0"/>
              <a:pPr/>
              <a:t>2023/9/4</a:t>
            </a:fld>
            <a:endParaRPr lang="zh-TW" altLang="en-US"/>
          </a:p>
        </p:txBody>
      </p:sp>
      <p:sp>
        <p:nvSpPr>
          <p:cNvPr id="18" name="頁尾版面配置區 17"/>
          <p:cNvSpPr>
            <a:spLocks noGrp="1"/>
          </p:cNvSpPr>
          <p:nvPr>
            <p:ph type="ftr" sz="quarter" idx="11"/>
          </p:nvPr>
        </p:nvSpPr>
        <p:spPr/>
        <p:txBody>
          <a:bodyPr/>
          <a:lstStyle/>
          <a:p>
            <a:endParaRPr lang="zh-TW" altLang="en-US" dirty="0"/>
          </a:p>
        </p:txBody>
      </p:sp>
      <p:sp>
        <p:nvSpPr>
          <p:cNvPr id="19" name="投影片編號版面配置區 18"/>
          <p:cNvSpPr>
            <a:spLocks noGrp="1"/>
          </p:cNvSpPr>
          <p:nvPr>
            <p:ph type="sldNum" sz="quarter" idx="12"/>
          </p:nvPr>
        </p:nvSpPr>
        <p:spPr/>
        <p:txBody>
          <a:bodyPr/>
          <a:lstStyle/>
          <a:p>
            <a:fld id="{4C002972-A12B-410C-BD04-EF6D20C80266}" type="slidenum">
              <a:rPr lang="zh-TW" altLang="en-US" smtClean="0"/>
              <a:pPr/>
              <a:t>‹#›</a:t>
            </a:fld>
            <a:endParaRPr lang="zh-TW" altLang="en-US"/>
          </a:p>
        </p:txBody>
      </p:sp>
      <p:sp>
        <p:nvSpPr>
          <p:cNvPr id="4" name="圖片版面配置區 3"/>
          <p:cNvSpPr>
            <a:spLocks noGrp="1"/>
          </p:cNvSpPr>
          <p:nvPr>
            <p:ph type="pic" sz="quarter" idx="13"/>
          </p:nvPr>
        </p:nvSpPr>
        <p:spPr>
          <a:xfrm>
            <a:off x="5659936" y="1592263"/>
            <a:ext cx="6197102" cy="4573587"/>
          </a:xfrm>
          <a:prstGeom prst="rect">
            <a:avLst/>
          </a:prstGeom>
        </p:spPr>
        <p:txBody>
          <a:bodyPr/>
          <a:lstStyle>
            <a:lvl1pPr marL="0" indent="0">
              <a:buNone/>
              <a:defRPr/>
            </a:lvl1pPr>
          </a:lstStyle>
          <a:p>
            <a:endParaRPr lang="zh-TW" altLang="en-US" dirty="0"/>
          </a:p>
        </p:txBody>
      </p:sp>
      <p:sp>
        <p:nvSpPr>
          <p:cNvPr id="14" name="內容版面配置區 2"/>
          <p:cNvSpPr>
            <a:spLocks noGrp="1"/>
          </p:cNvSpPr>
          <p:nvPr>
            <p:ph idx="1" hasCustomPrompt="1"/>
          </p:nvPr>
        </p:nvSpPr>
        <p:spPr>
          <a:xfrm>
            <a:off x="334961" y="1592264"/>
            <a:ext cx="5158113" cy="625156"/>
          </a:xfrm>
          <a:prstGeom prst="rect">
            <a:avLst/>
          </a:prstGeom>
        </p:spPr>
        <p:txBody>
          <a:bodyPr/>
          <a:lstStyle>
            <a:lvl1pPr marL="0" indent="0">
              <a:buNone/>
              <a:defRPr>
                <a:latin typeface="+mj-ea"/>
                <a:ea typeface="+mj-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編輯副標題</a:t>
            </a:r>
          </a:p>
        </p:txBody>
      </p:sp>
      <p:sp>
        <p:nvSpPr>
          <p:cNvPr id="15" name="內容版面配置區 2"/>
          <p:cNvSpPr>
            <a:spLocks noGrp="1"/>
          </p:cNvSpPr>
          <p:nvPr>
            <p:ph idx="14" hasCustomPrompt="1"/>
          </p:nvPr>
        </p:nvSpPr>
        <p:spPr>
          <a:xfrm>
            <a:off x="334961" y="2377124"/>
            <a:ext cx="5158113" cy="3788726"/>
          </a:xfrm>
          <a:prstGeom prst="rect">
            <a:avLst/>
          </a:prstGeom>
        </p:spPr>
        <p:txBody>
          <a:bodyPr/>
          <a:lstStyle>
            <a:lvl1pPr marL="0" indent="0">
              <a:lnSpc>
                <a:spcPct val="150000"/>
              </a:lnSpc>
              <a:buNone/>
              <a:defRPr sz="1600">
                <a:latin typeface="+mn-ea"/>
                <a:ea typeface="+mn-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73659371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版 - 01">
    <p:spTree>
      <p:nvGrpSpPr>
        <p:cNvPr id="1" name=""/>
        <p:cNvGrpSpPr/>
        <p:nvPr/>
      </p:nvGrpSpPr>
      <p:grpSpPr>
        <a:xfrm>
          <a:off x="0" y="0"/>
          <a:ext cx="0" cy="0"/>
          <a:chOff x="0" y="0"/>
          <a:chExt cx="0" cy="0"/>
        </a:xfrm>
      </p:grpSpPr>
      <p:sp>
        <p:nvSpPr>
          <p:cNvPr id="6" name="日期版面配置區 5"/>
          <p:cNvSpPr>
            <a:spLocks noGrp="1"/>
          </p:cNvSpPr>
          <p:nvPr>
            <p:ph type="dt" sz="half" idx="10"/>
          </p:nvPr>
        </p:nvSpPr>
        <p:spPr/>
        <p:txBody>
          <a:bodyPr/>
          <a:lstStyle/>
          <a:p>
            <a:fld id="{0E2E6CE0-F4BB-4E8E-8E31-C6F37738AEC8}" type="datetime1">
              <a:rPr lang="zh-TW" altLang="en-US" smtClean="0">
                <a:solidFill>
                  <a:prstClr val="black">
                    <a:tint val="75000"/>
                  </a:prstClr>
                </a:solidFill>
              </a:rPr>
              <a:pPr/>
              <a:t>2023/9/4</a:t>
            </a:fld>
            <a:endParaRPr lang="zh-TW" altLang="en-US">
              <a:solidFill>
                <a:prstClr val="black">
                  <a:tint val="75000"/>
                </a:prstClr>
              </a:solidFill>
            </a:endParaRPr>
          </a:p>
        </p:txBody>
      </p:sp>
      <p:sp>
        <p:nvSpPr>
          <p:cNvPr id="7" name="頁尾版面配置區 6"/>
          <p:cNvSpPr>
            <a:spLocks noGrp="1"/>
          </p:cNvSpPr>
          <p:nvPr>
            <p:ph type="ftr" sz="quarter" idx="11"/>
          </p:nvPr>
        </p:nvSpPr>
        <p:spPr/>
        <p:txBody>
          <a:bodyPr/>
          <a:lstStyle/>
          <a:p>
            <a:endParaRPr lang="zh-TW" altLang="en-US" dirty="0">
              <a:solidFill>
                <a:prstClr val="black">
                  <a:tint val="75000"/>
                </a:prstClr>
              </a:solidFill>
            </a:endParaRPr>
          </a:p>
        </p:txBody>
      </p:sp>
      <p:sp>
        <p:nvSpPr>
          <p:cNvPr id="8" name="投影片編號版面配置區 7"/>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dirty="0">
              <a:solidFill>
                <a:prstClr val="black">
                  <a:tint val="75000"/>
                </a:prstClr>
              </a:solidFill>
            </a:endParaRPr>
          </a:p>
        </p:txBody>
      </p:sp>
      <p:sp>
        <p:nvSpPr>
          <p:cNvPr id="14" name="文字版面配置區 13"/>
          <p:cNvSpPr>
            <a:spLocks noGrp="1"/>
          </p:cNvSpPr>
          <p:nvPr>
            <p:ph type="body" sz="quarter" idx="13" hasCustomPrompt="1"/>
          </p:nvPr>
        </p:nvSpPr>
        <p:spPr>
          <a:xfrm>
            <a:off x="334963" y="1592263"/>
            <a:ext cx="11522075" cy="4573587"/>
          </a:xfrm>
          <a:prstGeom prst="rect">
            <a:avLst/>
          </a:prstGeom>
        </p:spPr>
        <p:txBody>
          <a:bodyPr/>
          <a:lstStyle>
            <a:lvl1pPr marL="0" indent="0">
              <a:lnSpc>
                <a:spcPct val="15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218274915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版 - 02">
    <p:spTree>
      <p:nvGrpSpPr>
        <p:cNvPr id="1" name=""/>
        <p:cNvGrpSpPr/>
        <p:nvPr/>
      </p:nvGrpSpPr>
      <p:grpSpPr>
        <a:xfrm>
          <a:off x="0" y="0"/>
          <a:ext cx="0" cy="0"/>
          <a:chOff x="0" y="0"/>
          <a:chExt cx="0" cy="0"/>
        </a:xfrm>
      </p:grpSpPr>
      <p:sp>
        <p:nvSpPr>
          <p:cNvPr id="17" name="日期版面配置區 16"/>
          <p:cNvSpPr>
            <a:spLocks noGrp="1"/>
          </p:cNvSpPr>
          <p:nvPr>
            <p:ph type="dt" sz="half" idx="10"/>
          </p:nvPr>
        </p:nvSpPr>
        <p:spPr/>
        <p:txBody>
          <a:bodyPr/>
          <a:lstStyle/>
          <a:p>
            <a:fld id="{E474894F-40A6-45DE-8DB7-A242128357BD}" type="datetime1">
              <a:rPr lang="zh-TW" altLang="en-US" smtClean="0">
                <a:solidFill>
                  <a:prstClr val="black">
                    <a:tint val="75000"/>
                  </a:prstClr>
                </a:solidFill>
              </a:rPr>
              <a:pPr/>
              <a:t>2023/9/4</a:t>
            </a:fld>
            <a:endParaRPr lang="zh-TW" altLang="en-US">
              <a:solidFill>
                <a:prstClr val="black">
                  <a:tint val="75000"/>
                </a:prstClr>
              </a:solidFill>
            </a:endParaRPr>
          </a:p>
        </p:txBody>
      </p:sp>
      <p:sp>
        <p:nvSpPr>
          <p:cNvPr id="18" name="頁尾版面配置區 17"/>
          <p:cNvSpPr>
            <a:spLocks noGrp="1"/>
          </p:cNvSpPr>
          <p:nvPr>
            <p:ph type="ftr" sz="quarter" idx="11"/>
          </p:nvPr>
        </p:nvSpPr>
        <p:spPr/>
        <p:txBody>
          <a:bodyPr/>
          <a:lstStyle/>
          <a:p>
            <a:endParaRPr lang="zh-TW" altLang="en-US" dirty="0">
              <a:solidFill>
                <a:prstClr val="black">
                  <a:tint val="75000"/>
                </a:prstClr>
              </a:solidFill>
            </a:endParaRPr>
          </a:p>
        </p:txBody>
      </p:sp>
      <p:sp>
        <p:nvSpPr>
          <p:cNvPr id="19" name="投影片編號版面配置區 18"/>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圖片版面配置區 3"/>
          <p:cNvSpPr>
            <a:spLocks noGrp="1"/>
          </p:cNvSpPr>
          <p:nvPr>
            <p:ph type="pic" sz="quarter" idx="13"/>
          </p:nvPr>
        </p:nvSpPr>
        <p:spPr>
          <a:xfrm>
            <a:off x="5659936" y="1592263"/>
            <a:ext cx="6197102" cy="4573587"/>
          </a:xfrm>
          <a:prstGeom prst="rect">
            <a:avLst/>
          </a:prstGeom>
        </p:spPr>
        <p:txBody>
          <a:bodyPr/>
          <a:lstStyle>
            <a:lvl1pPr marL="0" indent="0">
              <a:buNone/>
              <a:defRPr/>
            </a:lvl1pPr>
          </a:lstStyle>
          <a:p>
            <a:endParaRPr lang="zh-TW" altLang="en-US" dirty="0"/>
          </a:p>
        </p:txBody>
      </p:sp>
      <p:sp>
        <p:nvSpPr>
          <p:cNvPr id="14" name="內容版面配置區 2"/>
          <p:cNvSpPr>
            <a:spLocks noGrp="1"/>
          </p:cNvSpPr>
          <p:nvPr>
            <p:ph idx="1" hasCustomPrompt="1"/>
          </p:nvPr>
        </p:nvSpPr>
        <p:spPr>
          <a:xfrm>
            <a:off x="334961" y="1592264"/>
            <a:ext cx="5158113" cy="625156"/>
          </a:xfrm>
          <a:prstGeom prst="rect">
            <a:avLst/>
          </a:prstGeom>
        </p:spPr>
        <p:txBody>
          <a:bodyPr/>
          <a:lstStyle>
            <a:lvl1pPr marL="0" indent="0">
              <a:buNone/>
              <a:defRPr>
                <a:latin typeface="+mj-ea"/>
                <a:ea typeface="+mj-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編輯副標題</a:t>
            </a:r>
          </a:p>
        </p:txBody>
      </p:sp>
      <p:sp>
        <p:nvSpPr>
          <p:cNvPr id="15" name="內容版面配置區 2"/>
          <p:cNvSpPr>
            <a:spLocks noGrp="1"/>
          </p:cNvSpPr>
          <p:nvPr>
            <p:ph idx="14" hasCustomPrompt="1"/>
          </p:nvPr>
        </p:nvSpPr>
        <p:spPr>
          <a:xfrm>
            <a:off x="334961" y="2377124"/>
            <a:ext cx="5158113" cy="3788726"/>
          </a:xfrm>
          <a:prstGeom prst="rect">
            <a:avLst/>
          </a:prstGeom>
        </p:spPr>
        <p:txBody>
          <a:bodyPr/>
          <a:lstStyle>
            <a:lvl1pPr marL="0" indent="0">
              <a:lnSpc>
                <a:spcPct val="150000"/>
              </a:lnSpc>
              <a:buNone/>
              <a:defRPr sz="1600">
                <a:latin typeface="+mn-ea"/>
                <a:ea typeface="+mn-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358450699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版 - 01">
    <p:spTree>
      <p:nvGrpSpPr>
        <p:cNvPr id="1" name=""/>
        <p:cNvGrpSpPr/>
        <p:nvPr/>
      </p:nvGrpSpPr>
      <p:grpSpPr>
        <a:xfrm>
          <a:off x="0" y="0"/>
          <a:ext cx="0" cy="0"/>
          <a:chOff x="0" y="0"/>
          <a:chExt cx="0" cy="0"/>
        </a:xfrm>
      </p:grpSpPr>
      <p:sp>
        <p:nvSpPr>
          <p:cNvPr id="6" name="日期版面配置區 5"/>
          <p:cNvSpPr>
            <a:spLocks noGrp="1"/>
          </p:cNvSpPr>
          <p:nvPr>
            <p:ph type="dt" sz="half" idx="10"/>
          </p:nvPr>
        </p:nvSpPr>
        <p:spPr/>
        <p:txBody>
          <a:bodyPr/>
          <a:lstStyle/>
          <a:p>
            <a:fld id="{0E2E6CE0-F4BB-4E8E-8E31-C6F37738AEC8}" type="datetime1">
              <a:rPr lang="zh-TW" altLang="en-US" smtClean="0">
                <a:solidFill>
                  <a:prstClr val="black">
                    <a:tint val="75000"/>
                  </a:prstClr>
                </a:solidFill>
              </a:rPr>
              <a:pPr/>
              <a:t>2023/9/4</a:t>
            </a:fld>
            <a:endParaRPr lang="zh-TW" altLang="en-US">
              <a:solidFill>
                <a:prstClr val="black">
                  <a:tint val="75000"/>
                </a:prstClr>
              </a:solidFill>
            </a:endParaRPr>
          </a:p>
        </p:txBody>
      </p:sp>
      <p:sp>
        <p:nvSpPr>
          <p:cNvPr id="7" name="頁尾版面配置區 6"/>
          <p:cNvSpPr>
            <a:spLocks noGrp="1"/>
          </p:cNvSpPr>
          <p:nvPr>
            <p:ph type="ftr" sz="quarter" idx="11"/>
          </p:nvPr>
        </p:nvSpPr>
        <p:spPr/>
        <p:txBody>
          <a:bodyPr/>
          <a:lstStyle/>
          <a:p>
            <a:endParaRPr lang="zh-TW" altLang="en-US" dirty="0">
              <a:solidFill>
                <a:prstClr val="black">
                  <a:tint val="75000"/>
                </a:prstClr>
              </a:solidFill>
            </a:endParaRPr>
          </a:p>
        </p:txBody>
      </p:sp>
      <p:sp>
        <p:nvSpPr>
          <p:cNvPr id="8" name="投影片編號版面配置區 7"/>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dirty="0">
              <a:solidFill>
                <a:prstClr val="black">
                  <a:tint val="75000"/>
                </a:prstClr>
              </a:solidFill>
            </a:endParaRPr>
          </a:p>
        </p:txBody>
      </p:sp>
      <p:sp>
        <p:nvSpPr>
          <p:cNvPr id="14" name="文字版面配置區 13"/>
          <p:cNvSpPr>
            <a:spLocks noGrp="1"/>
          </p:cNvSpPr>
          <p:nvPr>
            <p:ph type="body" sz="quarter" idx="13" hasCustomPrompt="1"/>
          </p:nvPr>
        </p:nvSpPr>
        <p:spPr>
          <a:xfrm>
            <a:off x="334963" y="1592263"/>
            <a:ext cx="11522075" cy="4573587"/>
          </a:xfrm>
          <a:prstGeom prst="rect">
            <a:avLst/>
          </a:prstGeom>
        </p:spPr>
        <p:txBody>
          <a:bodyPr/>
          <a:lstStyle>
            <a:lvl1pPr marL="0" indent="0">
              <a:lnSpc>
                <a:spcPct val="15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101541054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3.png"/><Relationship Id="rId5" Type="http://schemas.openxmlformats.org/officeDocument/2006/relationships/theme" Target="../theme/theme10.xml"/><Relationship Id="rId4" Type="http://schemas.openxmlformats.org/officeDocument/2006/relationships/slideLayout" Target="../slideLayouts/slideLayout24.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3.png"/><Relationship Id="rId5" Type="http://schemas.openxmlformats.org/officeDocument/2006/relationships/theme" Target="../theme/theme12.xml"/><Relationship Id="rId4" Type="http://schemas.openxmlformats.org/officeDocument/2006/relationships/slideLayout" Target="../slideLayouts/slideLayout30.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3.pn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6.xml"/><Relationship Id="rId1"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theme" Target="../theme/theme9.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692083"/>
      </p:ext>
    </p:extLst>
  </p:cSld>
  <p:clrMap bg1="lt1" tx1="dk1" bg2="lt2" tx2="dk2" accent1="accent1" accent2="accent2" accent3="accent3" accent4="accent4" accent5="accent5" accent6="accent6" hlink="hlink" folHlink="folHlink"/>
  <p:sldLayoutIdLst>
    <p:sldLayoutId id="2147483692" r:id="rId1"/>
    <p:sldLayoutId id="2147483691" r:id="rId2"/>
  </p:sldLayoutIdLst>
  <p:txStyles>
    <p:titleStyle>
      <a:lvl1pPr algn="ctr"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12">
          <p15:clr>
            <a:srgbClr val="F26B43"/>
          </p15:clr>
        </p15:guide>
        <p15:guide id="2" orient="horz" pos="2908">
          <p15:clr>
            <a:srgbClr val="F26B43"/>
          </p15:clr>
        </p15:guide>
        <p15:guide id="3" pos="1527">
          <p15:clr>
            <a:srgbClr val="F26B43"/>
          </p15:clr>
        </p15:guide>
        <p15:guide id="4" pos="6176">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7" name="日期版面配置區 3"/>
          <p:cNvSpPr>
            <a:spLocks noGrp="1"/>
          </p:cNvSpPr>
          <p:nvPr>
            <p:ph type="dt" sz="half" idx="2"/>
          </p:nvPr>
        </p:nvSpPr>
        <p:spPr>
          <a:xfrm>
            <a:off x="9084945" y="649287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DE61A-8D7A-40C4-9264-8DF240BDBD7D}" type="datetime1">
              <a:rPr lang="zh-TW" altLang="en-US" smtClean="0">
                <a:solidFill>
                  <a:prstClr val="black">
                    <a:tint val="75000"/>
                  </a:prstClr>
                </a:solidFill>
              </a:rPr>
              <a:pPr/>
              <a:t>2023/9/4</a:t>
            </a:fld>
            <a:endParaRPr lang="zh-TW" altLang="en-US">
              <a:solidFill>
                <a:prstClr val="black">
                  <a:tint val="75000"/>
                </a:prstClr>
              </a:solidFill>
            </a:endParaRPr>
          </a:p>
        </p:txBody>
      </p:sp>
      <p:sp>
        <p:nvSpPr>
          <p:cNvPr id="8" name="頁尾版面配置區 4"/>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solidFill>
                <a:prstClr val="black">
                  <a:tint val="75000"/>
                </a:prstClr>
              </a:solidFill>
            </a:endParaRPr>
          </a:p>
        </p:txBody>
      </p:sp>
      <p:sp>
        <p:nvSpPr>
          <p:cNvPr id="9" name="投影片編號版面配置區 5"/>
          <p:cNvSpPr>
            <a:spLocks noGrp="1"/>
          </p:cNvSpPr>
          <p:nvPr>
            <p:ph type="sldNum" sz="quarter" idx="4"/>
          </p:nvPr>
        </p:nvSpPr>
        <p:spPr>
          <a:xfrm>
            <a:off x="363855"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6142501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2" r:id="rId3"/>
    <p:sldLayoutId id="2147483723" r:id="rId4"/>
  </p:sldLayoutIdLst>
  <p:txStyles>
    <p:title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pos="7469">
          <p15:clr>
            <a:srgbClr val="F26B43"/>
          </p15:clr>
        </p15:guide>
        <p15:guide id="3" orient="horz" pos="1003">
          <p15:clr>
            <a:srgbClr val="F26B43"/>
          </p15:clr>
        </p15:guide>
        <p15:guide id="4" orient="horz" pos="3884">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日期版面配置區 3"/>
          <p:cNvSpPr>
            <a:spLocks noGrp="1"/>
          </p:cNvSpPr>
          <p:nvPr>
            <p:ph type="dt" sz="half" idx="2"/>
          </p:nvPr>
        </p:nvSpPr>
        <p:spPr>
          <a:xfrm>
            <a:off x="9084945" y="649287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zh-TW" altLang="en-US">
              <a:solidFill>
                <a:prstClr val="black">
                  <a:tint val="75000"/>
                </a:prstClr>
              </a:solidFill>
            </a:endParaRPr>
          </a:p>
        </p:txBody>
      </p:sp>
      <p:sp>
        <p:nvSpPr>
          <p:cNvPr id="8" name="頁尾版面配置區 4"/>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solidFill>
                <a:prstClr val="black">
                  <a:tint val="75000"/>
                </a:prstClr>
              </a:solidFill>
            </a:endParaRPr>
          </a:p>
        </p:txBody>
      </p:sp>
      <p:sp>
        <p:nvSpPr>
          <p:cNvPr id="9" name="投影片編號版面配置區 5"/>
          <p:cNvSpPr>
            <a:spLocks noGrp="1"/>
          </p:cNvSpPr>
          <p:nvPr>
            <p:ph type="sldNum" sz="quarter" idx="4"/>
          </p:nvPr>
        </p:nvSpPr>
        <p:spPr>
          <a:xfrm>
            <a:off x="363855"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6470683"/>
      </p:ext>
    </p:extLst>
  </p:cSld>
  <p:clrMap bg1="lt1" tx1="dk1" bg2="lt2" tx2="dk2" accent1="accent1" accent2="accent2" accent3="accent3" accent4="accent4" accent5="accent5" accent6="accent6" hlink="hlink" folHlink="folHlink"/>
  <p:sldLayoutIdLst>
    <p:sldLayoutId id="2147483725" r:id="rId1"/>
    <p:sldLayoutId id="2147483726" r:id="rId2"/>
  </p:sldLayoutIdLst>
  <p:hf hdr="0" ftr="0" dt="0"/>
  <p:txStyles>
    <p:title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pos="7469">
          <p15:clr>
            <a:srgbClr val="F26B43"/>
          </p15:clr>
        </p15:guide>
        <p15:guide id="3" orient="horz" pos="1003">
          <p15:clr>
            <a:srgbClr val="F26B43"/>
          </p15:clr>
        </p15:guide>
        <p15:guide id="4" orient="horz" pos="3884">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7" name="日期版面配置區 3"/>
          <p:cNvSpPr>
            <a:spLocks noGrp="1"/>
          </p:cNvSpPr>
          <p:nvPr>
            <p:ph type="dt" sz="half" idx="2"/>
          </p:nvPr>
        </p:nvSpPr>
        <p:spPr>
          <a:xfrm>
            <a:off x="9084945" y="649287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DE61A-8D7A-40C4-9264-8DF240BDBD7D}" type="datetime1">
              <a:rPr lang="zh-TW" altLang="en-US" smtClean="0">
                <a:solidFill>
                  <a:prstClr val="black">
                    <a:tint val="75000"/>
                  </a:prstClr>
                </a:solidFill>
              </a:rPr>
              <a:pPr/>
              <a:t>2023/9/4</a:t>
            </a:fld>
            <a:endParaRPr lang="zh-TW" altLang="en-US">
              <a:solidFill>
                <a:prstClr val="black">
                  <a:tint val="75000"/>
                </a:prstClr>
              </a:solidFill>
            </a:endParaRPr>
          </a:p>
        </p:txBody>
      </p:sp>
      <p:sp>
        <p:nvSpPr>
          <p:cNvPr id="8" name="頁尾版面配置區 4"/>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solidFill>
                <a:prstClr val="black">
                  <a:tint val="75000"/>
                </a:prstClr>
              </a:solidFill>
            </a:endParaRPr>
          </a:p>
        </p:txBody>
      </p:sp>
      <p:sp>
        <p:nvSpPr>
          <p:cNvPr id="9" name="投影片編號版面配置區 5"/>
          <p:cNvSpPr>
            <a:spLocks noGrp="1"/>
          </p:cNvSpPr>
          <p:nvPr>
            <p:ph type="sldNum" sz="quarter" idx="4"/>
          </p:nvPr>
        </p:nvSpPr>
        <p:spPr>
          <a:xfrm>
            <a:off x="363855"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4413206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2" r:id="rId3"/>
    <p:sldLayoutId id="2147483733" r:id="rId4"/>
  </p:sldLayoutIdLst>
  <p:txStyles>
    <p:title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pos="7469">
          <p15:clr>
            <a:srgbClr val="F26B43"/>
          </p15:clr>
        </p15:guide>
        <p15:guide id="3" orient="horz" pos="1003">
          <p15:clr>
            <a:srgbClr val="F26B43"/>
          </p15:clr>
        </p15:guide>
        <p15:guide id="4" orient="horz" pos="3884">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日期版面配置區 3"/>
          <p:cNvSpPr>
            <a:spLocks noGrp="1"/>
          </p:cNvSpPr>
          <p:nvPr>
            <p:ph type="dt" sz="half" idx="2"/>
          </p:nvPr>
        </p:nvSpPr>
        <p:spPr>
          <a:xfrm>
            <a:off x="9084945" y="649287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F6E3DB6-DEB1-4D23-B559-9EF59A052885}" type="datetime1">
              <a:rPr lang="zh-TW" altLang="en-US" smtClean="0">
                <a:solidFill>
                  <a:prstClr val="black">
                    <a:tint val="75000"/>
                  </a:prstClr>
                </a:solidFill>
              </a:rPr>
              <a:pPr>
                <a:defRPr/>
              </a:pPr>
              <a:t>2023/9/4</a:t>
            </a:fld>
            <a:endParaRPr lang="zh-TW" altLang="en-US">
              <a:solidFill>
                <a:prstClr val="black">
                  <a:tint val="75000"/>
                </a:prstClr>
              </a:solidFill>
            </a:endParaRPr>
          </a:p>
        </p:txBody>
      </p:sp>
      <p:sp>
        <p:nvSpPr>
          <p:cNvPr id="8" name="頁尾版面配置區 4"/>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TW" altLang="en-US" dirty="0">
              <a:solidFill>
                <a:prstClr val="black">
                  <a:tint val="75000"/>
                </a:prstClr>
              </a:solidFill>
            </a:endParaRPr>
          </a:p>
        </p:txBody>
      </p:sp>
      <p:sp>
        <p:nvSpPr>
          <p:cNvPr id="9" name="投影片編號版面配置區 5"/>
          <p:cNvSpPr>
            <a:spLocks noGrp="1"/>
          </p:cNvSpPr>
          <p:nvPr>
            <p:ph type="sldNum" sz="quarter" idx="4"/>
          </p:nvPr>
        </p:nvSpPr>
        <p:spPr>
          <a:xfrm>
            <a:off x="363855"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C002972-A12B-410C-BD04-EF6D20C80266}" type="slidenum">
              <a:rPr lang="zh-TW" altLang="en-US" smtClean="0">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36230078"/>
      </p:ext>
    </p:extLst>
  </p:cSld>
  <p:clrMap bg1="lt1" tx1="dk1" bg2="lt2" tx2="dk2" accent1="accent1" accent2="accent2" accent3="accent3" accent4="accent4" accent5="accent5" accent6="accent6" hlink="hlink" folHlink="folHlink"/>
  <p:sldLayoutIdLst>
    <p:sldLayoutId id="2147483736" r:id="rId1"/>
    <p:sldLayoutId id="2147483737" r:id="rId2"/>
  </p:sldLayoutIdLst>
  <p:hf hdr="0" ftr="0" dt="0"/>
  <p:txStyles>
    <p:title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pos="7469">
          <p15:clr>
            <a:srgbClr val="F26B43"/>
          </p15:clr>
        </p15:guide>
        <p15:guide id="3" orient="horz" pos="1003">
          <p15:clr>
            <a:srgbClr val="F26B43"/>
          </p15:clr>
        </p15:guide>
        <p15:guide id="4" orient="horz" pos="3884">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7" name="日期版面配置區 3"/>
          <p:cNvSpPr>
            <a:spLocks noGrp="1"/>
          </p:cNvSpPr>
          <p:nvPr>
            <p:ph type="dt" sz="half" idx="2"/>
          </p:nvPr>
        </p:nvSpPr>
        <p:spPr>
          <a:xfrm>
            <a:off x="334963" y="649287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60FB039-A221-4C35-BE82-CE36973D91DA}" type="datetime1">
              <a:rPr kumimoji="0" lang="zh-TW" altLang="en-US" sz="1200" b="0" i="0" u="none" strike="noStrike" kern="1200" cap="none" spc="0" normalizeH="0" baseline="0" noProof="0" smtClean="0">
                <a:ln>
                  <a:noFill/>
                </a:ln>
                <a:solidFill>
                  <a:prstClr val="black">
                    <a:tint val="75000"/>
                  </a:prstClr>
                </a:solidFill>
                <a:effectLst/>
                <a:uLnTx/>
                <a:uFillTx/>
                <a:latin typeface="Source Sans Pro"/>
                <a:ea typeface="源樣黑體 N"/>
                <a:cs typeface="+mn-cs"/>
              </a:rPr>
              <a:pPr marL="0" marR="0" lvl="0" indent="0" algn="r" defTabSz="914400" rtl="0" eaLnBrk="1" fontAlgn="auto" latinLnBrk="0" hangingPunct="1">
                <a:lnSpc>
                  <a:spcPct val="100000"/>
                </a:lnSpc>
                <a:spcBef>
                  <a:spcPts val="0"/>
                </a:spcBef>
                <a:spcAft>
                  <a:spcPts val="0"/>
                </a:spcAft>
                <a:buClrTx/>
                <a:buSzTx/>
                <a:buFontTx/>
                <a:buNone/>
                <a:tabLst/>
                <a:defRPr/>
              </a:pPr>
              <a:t>2023/9/4</a:t>
            </a:fld>
            <a:endParaRPr kumimoji="0" lang="zh-TW" altLang="en-US" sz="1200" b="0" i="0" u="none" strike="noStrike" kern="1200" cap="none" spc="0" normalizeH="0" baseline="0" noProof="0">
              <a:ln>
                <a:noFill/>
              </a:ln>
              <a:solidFill>
                <a:prstClr val="black">
                  <a:tint val="75000"/>
                </a:prstClr>
              </a:solidFill>
              <a:effectLst/>
              <a:uLnTx/>
              <a:uFillTx/>
              <a:latin typeface="Source Sans Pro"/>
              <a:ea typeface="源樣黑體 N"/>
              <a:cs typeface="+mn-cs"/>
            </a:endParaRPr>
          </a:p>
        </p:txBody>
      </p:sp>
      <p:sp>
        <p:nvSpPr>
          <p:cNvPr id="8" name="頁尾版面配置區 4"/>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prstClr val="black">
                  <a:tint val="75000"/>
                </a:prstClr>
              </a:solidFill>
              <a:effectLst/>
              <a:uLnTx/>
              <a:uFillTx/>
              <a:latin typeface="Source Sans Pro"/>
              <a:ea typeface="源樣黑體 N"/>
              <a:cs typeface="+mn-cs"/>
            </a:endParaRPr>
          </a:p>
        </p:txBody>
      </p:sp>
      <p:sp>
        <p:nvSpPr>
          <p:cNvPr id="9" name="投影片編號版面配置區 5"/>
          <p:cNvSpPr>
            <a:spLocks noGrp="1"/>
          </p:cNvSpPr>
          <p:nvPr>
            <p:ph type="sldNum" sz="quarter" idx="4"/>
          </p:nvPr>
        </p:nvSpPr>
        <p:spPr>
          <a:xfrm>
            <a:off x="9113838" y="6492872"/>
            <a:ext cx="2743200" cy="365125"/>
          </a:xfrm>
          <a:prstGeom prst="rect">
            <a:avLst/>
          </a:prstGeom>
        </p:spPr>
        <p:txBody>
          <a:bodyPr vert="horz" lIns="91440" tIns="45720" rIns="91440" bIns="45720" rtlCol="0" anchor="ctr"/>
          <a:lstStyle>
            <a:lvl1pPr algn="r">
              <a:defRPr sz="2000" b="1">
                <a:solidFill>
                  <a:schemeClr val="tx1"/>
                </a:solidFill>
                <a:latin typeface="Arial Narrow" panose="020B0606020202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2000" b="1" i="0" u="none" strike="noStrike" kern="1200" cap="none" spc="0" normalizeH="0" baseline="0" noProof="0" smtClean="0">
                <a:ln>
                  <a:noFill/>
                </a:ln>
                <a:solidFill>
                  <a:prstClr val="black"/>
                </a:solidFill>
                <a:effectLst/>
                <a:uLnTx/>
                <a:uFillTx/>
                <a:latin typeface="Arial Narrow" panose="020B0606020202030204" pitchFamily="34" charset="0"/>
                <a:ea typeface="源樣黑體 N"/>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2000" b="1" i="0" u="none" strike="noStrike" kern="1200" cap="none" spc="0" normalizeH="0" baseline="0" noProof="0">
              <a:ln>
                <a:noFill/>
              </a:ln>
              <a:solidFill>
                <a:prstClr val="black"/>
              </a:solidFill>
              <a:effectLst/>
              <a:uLnTx/>
              <a:uFillTx/>
              <a:latin typeface="Arial Narrow" panose="020B0606020202030204" pitchFamily="34" charset="0"/>
              <a:ea typeface="源樣黑體 N"/>
              <a:cs typeface="+mn-cs"/>
            </a:endParaRPr>
          </a:p>
        </p:txBody>
      </p:sp>
    </p:spTree>
    <p:extLst>
      <p:ext uri="{BB962C8B-B14F-4D97-AF65-F5344CB8AC3E}">
        <p14:creationId xmlns:p14="http://schemas.microsoft.com/office/powerpoint/2010/main" val="391344386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Lst>
  <p:hf hdr="0" ftr="0" dt="0"/>
  <p:txStyles>
    <p:title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pos="7469">
          <p15:clr>
            <a:srgbClr val="F26B43"/>
          </p15:clr>
        </p15:guide>
        <p15:guide id="3" orient="horz" pos="1003">
          <p15:clr>
            <a:srgbClr val="F26B43"/>
          </p15:clr>
        </p15:guide>
        <p15:guide id="4" orient="horz" pos="3884">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705413"/>
      </p:ext>
    </p:extLst>
  </p:cSld>
  <p:clrMap bg1="lt1" tx1="dk1" bg2="lt2" tx2="dk2" accent1="accent1" accent2="accent2" accent3="accent3" accent4="accent4" accent5="accent5" accent6="accent6" hlink="hlink" folHlink="folHlink"/>
  <p:sldLayoutIdLst>
    <p:sldLayoutId id="2147483744" r:id="rId1"/>
    <p:sldLayoutId id="2147483745" r:id="rId2"/>
  </p:sldLayoutIdLst>
  <p:hf hdr="0" ftr="0" dt="0"/>
  <p:txStyles>
    <p:titleStyle>
      <a:lvl1pPr algn="ctr"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12">
          <p15:clr>
            <a:srgbClr val="F26B43"/>
          </p15:clr>
        </p15:guide>
        <p15:guide id="2" orient="horz" pos="2908">
          <p15:clr>
            <a:srgbClr val="F26B43"/>
          </p15:clr>
        </p15:guide>
        <p15:guide id="3" pos="1527">
          <p15:clr>
            <a:srgbClr val="F26B43"/>
          </p15:clr>
        </p15:guide>
        <p15:guide id="4" pos="6176">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日期版面配置區 3"/>
          <p:cNvSpPr>
            <a:spLocks noGrp="1"/>
          </p:cNvSpPr>
          <p:nvPr>
            <p:ph type="dt" sz="half" idx="2"/>
          </p:nvPr>
        </p:nvSpPr>
        <p:spPr>
          <a:xfrm>
            <a:off x="2543175" y="6492873"/>
            <a:ext cx="22479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8" name="頁尾版面配置區 4"/>
          <p:cNvSpPr>
            <a:spLocks noGrp="1"/>
          </p:cNvSpPr>
          <p:nvPr>
            <p:ph type="ftr" sz="quarter" idx="3"/>
          </p:nvPr>
        </p:nvSpPr>
        <p:spPr>
          <a:xfrm>
            <a:off x="5400675" y="6492874"/>
            <a:ext cx="457596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9" name="投影片編號版面配置區 5"/>
          <p:cNvSpPr>
            <a:spLocks noGrp="1"/>
          </p:cNvSpPr>
          <p:nvPr>
            <p:ph type="sldNum" sz="quarter" idx="4"/>
          </p:nvPr>
        </p:nvSpPr>
        <p:spPr>
          <a:xfrm>
            <a:off x="10609263" y="6492872"/>
            <a:ext cx="12477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2" name="標題版面配置區 1">
            <a:extLst>
              <a:ext uri="{FF2B5EF4-FFF2-40B4-BE49-F238E27FC236}">
                <a16:creationId xmlns:a16="http://schemas.microsoft.com/office/drawing/2014/main" id="{4ED30A0A-B576-3CB1-DEC4-C96DBA785979}"/>
              </a:ext>
            </a:extLst>
          </p:cNvPr>
          <p:cNvSpPr txBox="1">
            <a:spLocks/>
          </p:cNvSpPr>
          <p:nvPr userDrawn="1"/>
        </p:nvSpPr>
        <p:spPr>
          <a:xfrm>
            <a:off x="637309" y="368300"/>
            <a:ext cx="11219729" cy="69157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3600" b="1"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j-cs"/>
            </a:endParaRPr>
          </a:p>
        </p:txBody>
      </p:sp>
    </p:spTree>
    <p:extLst>
      <p:ext uri="{BB962C8B-B14F-4D97-AF65-F5344CB8AC3E}">
        <p14:creationId xmlns:p14="http://schemas.microsoft.com/office/powerpoint/2010/main" val="2266997736"/>
      </p:ext>
    </p:extLst>
  </p:cSld>
  <p:clrMap bg1="lt1" tx1="dk1" bg2="lt2" tx2="dk2" accent1="accent1" accent2="accent2" accent3="accent3" accent4="accent4" accent5="accent5" accent6="accent6" hlink="hlink" folHlink="folHlink"/>
  <p:sldLayoutIdLst>
    <p:sldLayoutId id="2147483772" r:id="rId1"/>
  </p:sldLayoutIdLst>
  <p:hf hdr="0" ftr="0" dt="0"/>
  <p:txStyles>
    <p:title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pos="7469">
          <p15:clr>
            <a:srgbClr val="F26B43"/>
          </p15:clr>
        </p15:guide>
        <p15:guide id="3" orient="horz" pos="232">
          <p15:clr>
            <a:srgbClr val="F26B43"/>
          </p15:clr>
        </p15:guide>
        <p15:guide id="4" orient="horz" pos="386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日期版面配置區 3"/>
          <p:cNvSpPr>
            <a:spLocks noGrp="1"/>
          </p:cNvSpPr>
          <p:nvPr>
            <p:ph type="dt" sz="half" idx="2"/>
          </p:nvPr>
        </p:nvSpPr>
        <p:spPr>
          <a:xfrm>
            <a:off x="9084945" y="649287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DE61A-8D7A-40C4-9264-8DF240BDBD7D}" type="datetime1">
              <a:rPr lang="zh-TW" altLang="en-US" smtClean="0"/>
              <a:pPr/>
              <a:t>2023/9/4</a:t>
            </a:fld>
            <a:endParaRPr lang="zh-TW" altLang="en-US"/>
          </a:p>
        </p:txBody>
      </p:sp>
      <p:sp>
        <p:nvSpPr>
          <p:cNvPr id="8" name="頁尾版面配置區 4"/>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p>
        </p:txBody>
      </p:sp>
      <p:sp>
        <p:nvSpPr>
          <p:cNvPr id="9" name="投影片編號版面配置區 5"/>
          <p:cNvSpPr>
            <a:spLocks noGrp="1"/>
          </p:cNvSpPr>
          <p:nvPr>
            <p:ph type="sldNum" sz="quarter" idx="4"/>
          </p:nvPr>
        </p:nvSpPr>
        <p:spPr>
          <a:xfrm>
            <a:off x="363855"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02972-A12B-410C-BD04-EF6D20C80266}" type="slidenum">
              <a:rPr lang="zh-TW" altLang="en-US" smtClean="0"/>
              <a:pPr/>
              <a:t>‹#›</a:t>
            </a:fld>
            <a:endParaRPr lang="zh-TW" altLang="en-US"/>
          </a:p>
        </p:txBody>
      </p:sp>
    </p:spTree>
    <p:extLst>
      <p:ext uri="{BB962C8B-B14F-4D97-AF65-F5344CB8AC3E}">
        <p14:creationId xmlns:p14="http://schemas.microsoft.com/office/powerpoint/2010/main" val="2713865913"/>
      </p:ext>
    </p:extLst>
  </p:cSld>
  <p:clrMap bg1="lt1" tx1="dk1" bg2="lt2" tx2="dk2" accent1="accent1" accent2="accent2" accent3="accent3" accent4="accent4" accent5="accent5" accent6="accent6" hlink="hlink" folHlink="folHlink"/>
  <p:sldLayoutIdLst>
    <p:sldLayoutId id="2147483662"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211">
          <p15:clr>
            <a:srgbClr val="F26B43"/>
          </p15:clr>
        </p15:guide>
        <p15:guide id="3" pos="7469">
          <p15:clr>
            <a:srgbClr val="F26B43"/>
          </p15:clr>
        </p15:guide>
        <p15:guide id="4" orient="horz" pos="386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日期版面配置區 3"/>
          <p:cNvSpPr>
            <a:spLocks noGrp="1"/>
          </p:cNvSpPr>
          <p:nvPr>
            <p:ph type="dt" sz="half" idx="2"/>
          </p:nvPr>
        </p:nvSpPr>
        <p:spPr>
          <a:xfrm>
            <a:off x="9084945" y="649287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DE61A-8D7A-40C4-9264-8DF240BDBD7D}" type="datetime1">
              <a:rPr lang="zh-TW" altLang="en-US" smtClean="0"/>
              <a:pPr/>
              <a:t>2023/9/4</a:t>
            </a:fld>
            <a:endParaRPr lang="zh-TW" altLang="en-US"/>
          </a:p>
        </p:txBody>
      </p:sp>
      <p:sp>
        <p:nvSpPr>
          <p:cNvPr id="8" name="頁尾版面配置區 4"/>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p>
        </p:txBody>
      </p:sp>
      <p:sp>
        <p:nvSpPr>
          <p:cNvPr id="9" name="投影片編號版面配置區 5"/>
          <p:cNvSpPr>
            <a:spLocks noGrp="1"/>
          </p:cNvSpPr>
          <p:nvPr>
            <p:ph type="sldNum" sz="quarter" idx="4"/>
          </p:nvPr>
        </p:nvSpPr>
        <p:spPr>
          <a:xfrm>
            <a:off x="363855"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02972-A12B-410C-BD04-EF6D20C80266}" type="slidenum">
              <a:rPr lang="zh-TW" altLang="en-US" smtClean="0"/>
              <a:pPr/>
              <a:t>‹#›</a:t>
            </a:fld>
            <a:endParaRPr lang="zh-TW" altLang="en-US"/>
          </a:p>
        </p:txBody>
      </p:sp>
    </p:spTree>
    <p:extLst>
      <p:ext uri="{BB962C8B-B14F-4D97-AF65-F5344CB8AC3E}">
        <p14:creationId xmlns:p14="http://schemas.microsoft.com/office/powerpoint/2010/main" val="1165437910"/>
      </p:ext>
    </p:extLst>
  </p:cSld>
  <p:clrMap bg1="lt1" tx1="dk1" bg2="lt2" tx2="dk2" accent1="accent1" accent2="accent2" accent3="accent3" accent4="accent4" accent5="accent5" accent6="accent6" hlink="hlink" folHlink="folHlink"/>
  <p:sldLayoutIdLst>
    <p:sldLayoutId id="2147483687" r:id="rId1"/>
    <p:sldLayoutId id="2147483673" r:id="rId2"/>
  </p:sldLayoutIdLst>
  <p:txStyles>
    <p:title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pos="7469">
          <p15:clr>
            <a:srgbClr val="F26B43"/>
          </p15:clr>
        </p15:guide>
        <p15:guide id="3" orient="horz" pos="1003">
          <p15:clr>
            <a:srgbClr val="F26B43"/>
          </p15:clr>
        </p15:guide>
        <p15:guide id="4" orient="horz" pos="388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日期版面配置區 3"/>
          <p:cNvSpPr>
            <a:spLocks noGrp="1"/>
          </p:cNvSpPr>
          <p:nvPr>
            <p:ph type="dt" sz="half" idx="2"/>
          </p:nvPr>
        </p:nvSpPr>
        <p:spPr>
          <a:xfrm>
            <a:off x="9084945" y="649287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E3DB6-DEB1-4D23-B559-9EF59A052885}" type="datetime1">
              <a:rPr lang="zh-TW" altLang="en-US" smtClean="0">
                <a:solidFill>
                  <a:prstClr val="black">
                    <a:tint val="75000"/>
                  </a:prstClr>
                </a:solidFill>
              </a:rPr>
              <a:pPr/>
              <a:t>2023/9/4</a:t>
            </a:fld>
            <a:endParaRPr lang="zh-TW" altLang="en-US">
              <a:solidFill>
                <a:prstClr val="black">
                  <a:tint val="75000"/>
                </a:prstClr>
              </a:solidFill>
            </a:endParaRPr>
          </a:p>
        </p:txBody>
      </p:sp>
      <p:sp>
        <p:nvSpPr>
          <p:cNvPr id="8" name="頁尾版面配置區 4"/>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solidFill>
                <a:prstClr val="black">
                  <a:tint val="75000"/>
                </a:prstClr>
              </a:solidFill>
            </a:endParaRPr>
          </a:p>
        </p:txBody>
      </p:sp>
      <p:sp>
        <p:nvSpPr>
          <p:cNvPr id="9" name="投影片編號版面配置區 5"/>
          <p:cNvSpPr>
            <a:spLocks noGrp="1"/>
          </p:cNvSpPr>
          <p:nvPr>
            <p:ph type="sldNum" sz="quarter" idx="4"/>
          </p:nvPr>
        </p:nvSpPr>
        <p:spPr>
          <a:xfrm>
            <a:off x="363855"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37706481"/>
      </p:ext>
    </p:extLst>
  </p:cSld>
  <p:clrMap bg1="lt1" tx1="dk1" bg2="lt2" tx2="dk2" accent1="accent1" accent2="accent2" accent3="accent3" accent4="accent4" accent5="accent5" accent6="accent6" hlink="hlink" folHlink="folHlink"/>
  <p:sldLayoutIdLst>
    <p:sldLayoutId id="2147483695" r:id="rId1"/>
    <p:sldLayoutId id="2147483696" r:id="rId2"/>
  </p:sldLayoutIdLst>
  <p:hf hdr="0" ftr="0" dt="0"/>
  <p:txStyles>
    <p:title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pos="7469">
          <p15:clr>
            <a:srgbClr val="F26B43"/>
          </p15:clr>
        </p15:guide>
        <p15:guide id="3" orient="horz" pos="1003">
          <p15:clr>
            <a:srgbClr val="F26B43"/>
          </p15:clr>
        </p15:guide>
        <p15:guide id="4" orient="horz" pos="388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日期版面配置區 3"/>
          <p:cNvSpPr>
            <a:spLocks noGrp="1"/>
          </p:cNvSpPr>
          <p:nvPr>
            <p:ph type="dt" sz="half" idx="2"/>
          </p:nvPr>
        </p:nvSpPr>
        <p:spPr>
          <a:xfrm>
            <a:off x="9084945" y="649287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E3DB6-DEB1-4D23-B559-9EF59A052885}" type="datetime1">
              <a:rPr lang="zh-TW" altLang="en-US" smtClean="0">
                <a:solidFill>
                  <a:prstClr val="black">
                    <a:tint val="75000"/>
                  </a:prstClr>
                </a:solidFill>
              </a:rPr>
              <a:pPr/>
              <a:t>2023/9/4</a:t>
            </a:fld>
            <a:endParaRPr lang="zh-TW" altLang="en-US">
              <a:solidFill>
                <a:prstClr val="black">
                  <a:tint val="75000"/>
                </a:prstClr>
              </a:solidFill>
            </a:endParaRPr>
          </a:p>
        </p:txBody>
      </p:sp>
      <p:sp>
        <p:nvSpPr>
          <p:cNvPr id="8" name="頁尾版面配置區 4"/>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solidFill>
                <a:prstClr val="black">
                  <a:tint val="75000"/>
                </a:prstClr>
              </a:solidFill>
            </a:endParaRPr>
          </a:p>
        </p:txBody>
      </p:sp>
      <p:sp>
        <p:nvSpPr>
          <p:cNvPr id="9" name="投影片編號版面配置區 5"/>
          <p:cNvSpPr>
            <a:spLocks noGrp="1"/>
          </p:cNvSpPr>
          <p:nvPr>
            <p:ph type="sldNum" sz="quarter" idx="4"/>
          </p:nvPr>
        </p:nvSpPr>
        <p:spPr>
          <a:xfrm>
            <a:off x="363855"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83866847"/>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pos="7469">
          <p15:clr>
            <a:srgbClr val="F26B43"/>
          </p15:clr>
        </p15:guide>
        <p15:guide id="3" orient="horz" pos="1003">
          <p15:clr>
            <a:srgbClr val="F26B43"/>
          </p15:clr>
        </p15:guide>
        <p15:guide id="4" orient="horz" pos="388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日期版面配置區 3"/>
          <p:cNvSpPr>
            <a:spLocks noGrp="1"/>
          </p:cNvSpPr>
          <p:nvPr>
            <p:ph type="dt" sz="half" idx="2"/>
          </p:nvPr>
        </p:nvSpPr>
        <p:spPr>
          <a:xfrm>
            <a:off x="9084945" y="649287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E3DB6-DEB1-4D23-B559-9EF59A052885}" type="datetime1">
              <a:rPr lang="zh-TW" altLang="en-US" smtClean="0">
                <a:solidFill>
                  <a:prstClr val="black">
                    <a:tint val="75000"/>
                  </a:prstClr>
                </a:solidFill>
              </a:rPr>
              <a:pPr/>
              <a:t>2023/9/4</a:t>
            </a:fld>
            <a:endParaRPr lang="zh-TW" altLang="en-US">
              <a:solidFill>
                <a:prstClr val="black">
                  <a:tint val="75000"/>
                </a:prstClr>
              </a:solidFill>
            </a:endParaRPr>
          </a:p>
        </p:txBody>
      </p:sp>
      <p:sp>
        <p:nvSpPr>
          <p:cNvPr id="8" name="頁尾版面配置區 4"/>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solidFill>
                <a:prstClr val="black">
                  <a:tint val="75000"/>
                </a:prstClr>
              </a:solidFill>
            </a:endParaRPr>
          </a:p>
        </p:txBody>
      </p:sp>
      <p:sp>
        <p:nvSpPr>
          <p:cNvPr id="9" name="投影片編號版面配置區 5"/>
          <p:cNvSpPr>
            <a:spLocks noGrp="1"/>
          </p:cNvSpPr>
          <p:nvPr>
            <p:ph type="sldNum" sz="quarter" idx="4"/>
          </p:nvPr>
        </p:nvSpPr>
        <p:spPr>
          <a:xfrm>
            <a:off x="363855"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65981904"/>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ftr="0" dt="0"/>
  <p:txStyles>
    <p:title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pos="7469">
          <p15:clr>
            <a:srgbClr val="F26B43"/>
          </p15:clr>
        </p15:guide>
        <p15:guide id="3" orient="horz" pos="1003">
          <p15:clr>
            <a:srgbClr val="F26B43"/>
          </p15:clr>
        </p15:guide>
        <p15:guide id="4" orient="horz" pos="388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201732"/>
      </p:ext>
    </p:extLst>
  </p:cSld>
  <p:clrMap bg1="lt1" tx1="dk1" bg2="lt2" tx2="dk2" accent1="accent1" accent2="accent2" accent3="accent3" accent4="accent4" accent5="accent5" accent6="accent6" hlink="hlink" folHlink="folHlink"/>
  <p:sldLayoutIdLst>
    <p:sldLayoutId id="2147483707" r:id="rId1"/>
    <p:sldLayoutId id="2147483708" r:id="rId2"/>
  </p:sldLayoutIdLst>
  <p:hf hdr="0" ftr="0" dt="0"/>
  <p:txStyles>
    <p:titleStyle>
      <a:lvl1pPr algn="ctr"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12">
          <p15:clr>
            <a:srgbClr val="F26B43"/>
          </p15:clr>
        </p15:guide>
        <p15:guide id="2" orient="horz" pos="2908">
          <p15:clr>
            <a:srgbClr val="F26B43"/>
          </p15:clr>
        </p15:guide>
        <p15:guide id="3" pos="1527">
          <p15:clr>
            <a:srgbClr val="F26B43"/>
          </p15:clr>
        </p15:guide>
        <p15:guide id="4" pos="617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日期版面配置區 3"/>
          <p:cNvSpPr>
            <a:spLocks noGrp="1"/>
          </p:cNvSpPr>
          <p:nvPr>
            <p:ph type="dt" sz="half" idx="2"/>
          </p:nvPr>
        </p:nvSpPr>
        <p:spPr>
          <a:xfrm>
            <a:off x="9084945" y="649287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E3DB6-DEB1-4D23-B559-9EF59A052885}" type="datetime1">
              <a:rPr lang="zh-TW" altLang="en-US" smtClean="0">
                <a:solidFill>
                  <a:prstClr val="black">
                    <a:tint val="75000"/>
                  </a:prstClr>
                </a:solidFill>
              </a:rPr>
              <a:pPr/>
              <a:t>2023/9/4</a:t>
            </a:fld>
            <a:endParaRPr lang="zh-TW" altLang="en-US">
              <a:solidFill>
                <a:prstClr val="black">
                  <a:tint val="75000"/>
                </a:prstClr>
              </a:solidFill>
            </a:endParaRPr>
          </a:p>
        </p:txBody>
      </p:sp>
      <p:sp>
        <p:nvSpPr>
          <p:cNvPr id="8" name="頁尾版面配置區 4"/>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solidFill>
                <a:prstClr val="black">
                  <a:tint val="75000"/>
                </a:prstClr>
              </a:solidFill>
            </a:endParaRPr>
          </a:p>
        </p:txBody>
      </p:sp>
      <p:sp>
        <p:nvSpPr>
          <p:cNvPr id="9" name="投影片編號版面配置區 5"/>
          <p:cNvSpPr>
            <a:spLocks noGrp="1"/>
          </p:cNvSpPr>
          <p:nvPr>
            <p:ph type="sldNum" sz="quarter" idx="4"/>
          </p:nvPr>
        </p:nvSpPr>
        <p:spPr>
          <a:xfrm>
            <a:off x="363855"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79564494"/>
      </p:ext>
    </p:extLst>
  </p:cSld>
  <p:clrMap bg1="lt1" tx1="dk1" bg2="lt2" tx2="dk2" accent1="accent1" accent2="accent2" accent3="accent3" accent4="accent4" accent5="accent5" accent6="accent6" hlink="hlink" folHlink="folHlink"/>
  <p:sldLayoutIdLst>
    <p:sldLayoutId id="2147483710" r:id="rId1"/>
    <p:sldLayoutId id="2147483711" r:id="rId2"/>
  </p:sldLayoutIdLst>
  <p:hf hdr="0" ftr="0" dt="0"/>
  <p:txStyles>
    <p:title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pos="7469">
          <p15:clr>
            <a:srgbClr val="F26B43"/>
          </p15:clr>
        </p15:guide>
        <p15:guide id="3" orient="horz" pos="1003">
          <p15:clr>
            <a:srgbClr val="F26B43"/>
          </p15:clr>
        </p15:guide>
        <p15:guide id="4" orient="horz" pos="3884">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7" name="日期版面配置區 3"/>
          <p:cNvSpPr>
            <a:spLocks noGrp="1"/>
          </p:cNvSpPr>
          <p:nvPr>
            <p:ph type="dt" sz="half" idx="2"/>
          </p:nvPr>
        </p:nvSpPr>
        <p:spPr>
          <a:xfrm>
            <a:off x="9084945" y="649287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DE61A-8D7A-40C4-9264-8DF240BDBD7D}" type="datetime1">
              <a:rPr lang="zh-TW" altLang="en-US" smtClean="0">
                <a:solidFill>
                  <a:prstClr val="black">
                    <a:tint val="75000"/>
                  </a:prstClr>
                </a:solidFill>
              </a:rPr>
              <a:pPr/>
              <a:t>2023/9/4</a:t>
            </a:fld>
            <a:endParaRPr lang="zh-TW" altLang="en-US">
              <a:solidFill>
                <a:prstClr val="black">
                  <a:tint val="75000"/>
                </a:prstClr>
              </a:solidFill>
            </a:endParaRPr>
          </a:p>
        </p:txBody>
      </p:sp>
      <p:sp>
        <p:nvSpPr>
          <p:cNvPr id="8" name="頁尾版面配置區 4"/>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solidFill>
                <a:prstClr val="black">
                  <a:tint val="75000"/>
                </a:prstClr>
              </a:solidFill>
            </a:endParaRPr>
          </a:p>
        </p:txBody>
      </p:sp>
      <p:sp>
        <p:nvSpPr>
          <p:cNvPr id="9" name="投影片編號版面配置區 5"/>
          <p:cNvSpPr>
            <a:spLocks noGrp="1"/>
          </p:cNvSpPr>
          <p:nvPr>
            <p:ph type="sldNum" sz="quarter" idx="4"/>
          </p:nvPr>
        </p:nvSpPr>
        <p:spPr>
          <a:xfrm>
            <a:off x="363855"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161693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6" r:id="rId3"/>
    <p:sldLayoutId id="2147483717" r:id="rId4"/>
  </p:sldLayoutIdLst>
  <p:txStyles>
    <p:title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pos="7469">
          <p15:clr>
            <a:srgbClr val="F26B43"/>
          </p15:clr>
        </p15:guide>
        <p15:guide id="3" orient="horz" pos="1003">
          <p15:clr>
            <a:srgbClr val="F26B43"/>
          </p15:clr>
        </p15:guide>
        <p15:guide id="4" orient="horz" pos="38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9.png"/><Relationship Id="rId1" Type="http://schemas.openxmlformats.org/officeDocument/2006/relationships/slideLayout" Target="../slideLayouts/slideLayout3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9.png"/><Relationship Id="rId1" Type="http://schemas.openxmlformats.org/officeDocument/2006/relationships/slideLayout" Target="../slideLayouts/slideLayout3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2.png"/><Relationship Id="rId1" Type="http://schemas.openxmlformats.org/officeDocument/2006/relationships/slideLayout" Target="../slideLayouts/slideLayout3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8.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38.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txBox="1">
            <a:spLocks/>
          </p:cNvSpPr>
          <p:nvPr/>
        </p:nvSpPr>
        <p:spPr>
          <a:xfrm>
            <a:off x="1908313" y="1732643"/>
            <a:ext cx="8335617" cy="2974340"/>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zh-TW" altLang="en-US" b="1" dirty="0">
                <a:latin typeface="微軟正黑體" panose="020B0604030504040204" pitchFamily="34" charset="-120"/>
                <a:ea typeface="微軟正黑體" panose="020B0604030504040204" pitchFamily="34" charset="-120"/>
              </a:rPr>
              <a:t>第</a:t>
            </a:r>
            <a:r>
              <a:rPr lang="en-US" altLang="zh-TW" b="1" dirty="0">
                <a:latin typeface="微軟正黑體" panose="020B0604030504040204" pitchFamily="34" charset="-120"/>
                <a:ea typeface="微軟正黑體" panose="020B0604030504040204" pitchFamily="34" charset="-120"/>
              </a:rPr>
              <a:t>20</a:t>
            </a:r>
            <a:r>
              <a:rPr lang="zh-TW" altLang="en-US" b="1" dirty="0">
                <a:latin typeface="微軟正黑體" panose="020B0604030504040204" pitchFamily="34" charset="-120"/>
                <a:ea typeface="微軟正黑體" panose="020B0604030504040204" pitchFamily="34" charset="-120"/>
              </a:rPr>
              <a:t>屆國家新創獎複審會議</a:t>
            </a:r>
            <a:br>
              <a:rPr lang="en-US" altLang="zh-TW" b="1" dirty="0">
                <a:latin typeface="微軟正黑體" panose="020B0604030504040204" pitchFamily="34" charset="-120"/>
                <a:ea typeface="微軟正黑體" panose="020B0604030504040204" pitchFamily="34" charset="-120"/>
              </a:rPr>
            </a:br>
            <a:br>
              <a:rPr lang="en-US" altLang="zh-TW" sz="4400" b="1" dirty="0">
                <a:latin typeface="微軟正黑體" panose="020B0604030504040204" pitchFamily="34" charset="-120"/>
                <a:ea typeface="微軟正黑體" panose="020B0604030504040204" pitchFamily="34" charset="-120"/>
              </a:rPr>
            </a:br>
            <a:r>
              <a:rPr lang="zh-TW" altLang="en-US" sz="4400" b="1" u="sng" dirty="0">
                <a:latin typeface="微軟正黑體" panose="020B0604030504040204" pitchFamily="34" charset="-120"/>
                <a:ea typeface="微軟正黑體" panose="020B0604030504040204" pitchFamily="34" charset="-120"/>
              </a:rPr>
              <a:t>主題：使用光體積描記圖法</a:t>
            </a:r>
            <a:r>
              <a:rPr lang="en-US" altLang="zh-TW" sz="4400" b="1" u="sng" dirty="0">
                <a:latin typeface="微軟正黑體" panose="020B0604030504040204" pitchFamily="34" charset="-120"/>
                <a:ea typeface="微軟正黑體" panose="020B0604030504040204" pitchFamily="34" charset="-120"/>
              </a:rPr>
              <a:t>(Photoplethysmography</a:t>
            </a:r>
            <a:r>
              <a:rPr lang="zh-TW" altLang="en-US" sz="4400" b="1" u="sng" dirty="0">
                <a:latin typeface="微軟正黑體" panose="020B0604030504040204" pitchFamily="34" charset="-120"/>
                <a:ea typeface="微軟正黑體" panose="020B0604030504040204" pitchFamily="34" charset="-120"/>
              </a:rPr>
              <a:t>，</a:t>
            </a:r>
            <a:r>
              <a:rPr lang="en-US" altLang="zh-TW" sz="4400" b="1" u="sng" dirty="0">
                <a:latin typeface="微軟正黑體" panose="020B0604030504040204" pitchFamily="34" charset="-120"/>
                <a:ea typeface="微軟正黑體" panose="020B0604030504040204" pitchFamily="34" charset="-120"/>
              </a:rPr>
              <a:t>PPG)</a:t>
            </a:r>
            <a:r>
              <a:rPr lang="zh-TW" altLang="en-US" sz="4400" b="1" u="sng" dirty="0">
                <a:latin typeface="微軟正黑體" panose="020B0604030504040204" pitchFamily="34" charset="-120"/>
                <a:ea typeface="微軟正黑體" panose="020B0604030504040204" pitchFamily="34" charset="-120"/>
              </a:rPr>
              <a:t>於穿  戴裝置測量生化數值</a:t>
            </a:r>
          </a:p>
        </p:txBody>
      </p:sp>
      <p:sp>
        <p:nvSpPr>
          <p:cNvPr id="9" name="內容版面配置區 15"/>
          <p:cNvSpPr txBox="1">
            <a:spLocks/>
          </p:cNvSpPr>
          <p:nvPr/>
        </p:nvSpPr>
        <p:spPr>
          <a:xfrm>
            <a:off x="6123214" y="5144615"/>
            <a:ext cx="6068786" cy="125618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zh-TW" altLang="en-US" b="1" dirty="0">
                <a:latin typeface="微軟正黑體" panose="020B0604030504040204" pitchFamily="34" charset="-120"/>
                <a:ea typeface="微軟正黑體" panose="020B0604030504040204" pitchFamily="34" charset="-120"/>
              </a:rPr>
              <a:t>徵選獎項：臨床新創獎</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新創醫療技術</a:t>
            </a:r>
            <a:endParaRPr lang="en-US" altLang="zh-TW" b="1" dirty="0">
              <a:latin typeface="微軟正黑體" panose="020B0604030504040204" pitchFamily="34" charset="-120"/>
              <a:ea typeface="微軟正黑體" panose="020B0604030504040204" pitchFamily="34" charset="-120"/>
            </a:endParaRPr>
          </a:p>
          <a:p>
            <a:pPr algn="l"/>
            <a:r>
              <a:rPr lang="zh-TW" altLang="en-US" b="1" dirty="0">
                <a:latin typeface="微軟正黑體" panose="020B0604030504040204" pitchFamily="34" charset="-120"/>
                <a:ea typeface="微軟正黑體" panose="020B0604030504040204" pitchFamily="34" charset="-120"/>
              </a:rPr>
              <a:t>參賽團隊：雙和醫院</a:t>
            </a:r>
            <a:endParaRPr lang="en-US" altLang="zh-TW" b="1" dirty="0">
              <a:latin typeface="微軟正黑體" panose="020B0604030504040204" pitchFamily="34" charset="-120"/>
              <a:ea typeface="微軟正黑體" panose="020B0604030504040204" pitchFamily="34" charset="-120"/>
            </a:endParaRPr>
          </a:p>
          <a:p>
            <a:pPr algn="l"/>
            <a:r>
              <a:rPr lang="zh-TW" altLang="en-US" b="1" dirty="0">
                <a:latin typeface="微軟正黑體" panose="020B0604030504040204" pitchFamily="34" charset="-120"/>
                <a:ea typeface="微軟正黑體" panose="020B0604030504040204" pitchFamily="34" charset="-120"/>
              </a:rPr>
              <a:t>報  告  人：盧柏文醫師</a:t>
            </a:r>
            <a:endParaRPr lang="en-US" altLang="zh-TW"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5551504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4" name="標題 3"/>
          <p:cNvSpPr>
            <a:spLocks noGrp="1"/>
          </p:cNvSpPr>
          <p:nvPr>
            <p:ph type="title"/>
          </p:nvPr>
        </p:nvSpPr>
        <p:spPr/>
        <p:txBody>
          <a:bodyPr>
            <a:normAutofit/>
          </a:bodyPr>
          <a:lstStyle/>
          <a:p>
            <a:r>
              <a:rPr lang="zh-TW" altLang="en-US" dirty="0"/>
              <a:t>商化應用 </a:t>
            </a:r>
            <a:r>
              <a:rPr lang="en-US" altLang="zh-TW" dirty="0"/>
              <a:t>- </a:t>
            </a:r>
            <a:r>
              <a:rPr lang="en-US" altLang="zh-TW" sz="2800" dirty="0" err="1"/>
              <a:t>PartA</a:t>
            </a:r>
            <a:r>
              <a:rPr lang="en-US" altLang="zh-TW" sz="2800" dirty="0"/>
              <a:t> </a:t>
            </a:r>
            <a:r>
              <a:rPr lang="zh-TW" altLang="en-US" sz="2800" dirty="0"/>
              <a:t>一般消費產品智慧穿戴裝置</a:t>
            </a:r>
            <a:endParaRPr lang="zh-TW" altLang="en-US" dirty="0"/>
          </a:p>
        </p:txBody>
      </p:sp>
      <p:pic>
        <p:nvPicPr>
          <p:cNvPr id="2050" name="資料庫圖表 1">
            <a:extLst>
              <a:ext uri="{FF2B5EF4-FFF2-40B4-BE49-F238E27FC236}">
                <a16:creationId xmlns:a16="http://schemas.microsoft.com/office/drawing/2014/main" id="{84EF490F-D429-2BB5-8E80-3CB458765BD5}"/>
              </a:ext>
            </a:extLst>
          </p:cNvPr>
          <p:cNvPicPr>
            <a:picLocks noChangeArrowheads="1"/>
          </p:cNvPicPr>
          <p:nvPr/>
        </p:nvPicPr>
        <p:blipFill>
          <a:blip r:embed="rId2">
            <a:extLst>
              <a:ext uri="{28A0092B-C50C-407E-A947-70E740481C1C}">
                <a14:useLocalDpi xmlns:a14="http://schemas.microsoft.com/office/drawing/2010/main" val="0"/>
              </a:ext>
            </a:extLst>
          </a:blip>
          <a:srcRect l="-15588" r="-15276"/>
          <a:stretch>
            <a:fillRect/>
          </a:stretch>
        </p:blipFill>
        <p:spPr bwMode="auto">
          <a:xfrm>
            <a:off x="6572919" y="1334291"/>
            <a:ext cx="58293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資料庫圖表 7">
            <a:extLst>
              <a:ext uri="{FF2B5EF4-FFF2-40B4-BE49-F238E27FC236}">
                <a16:creationId xmlns:a16="http://schemas.microsoft.com/office/drawing/2014/main" id="{5172DBF3-0F3B-95DD-591C-B1C7DA11BCF3}"/>
              </a:ext>
            </a:extLst>
          </p:cNvPr>
          <p:cNvGraphicFramePr/>
          <p:nvPr>
            <p:extLst>
              <p:ext uri="{D42A27DB-BD31-4B8C-83A1-F6EECF244321}">
                <p14:modId xmlns:p14="http://schemas.microsoft.com/office/powerpoint/2010/main" val="2753715705"/>
              </p:ext>
            </p:extLst>
          </p:nvPr>
        </p:nvGraphicFramePr>
        <p:xfrm>
          <a:off x="365303" y="1823726"/>
          <a:ext cx="6429289" cy="4665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文字方塊 17">
            <a:extLst>
              <a:ext uri="{FF2B5EF4-FFF2-40B4-BE49-F238E27FC236}">
                <a16:creationId xmlns:a16="http://schemas.microsoft.com/office/drawing/2014/main" id="{B7F9A5A8-A360-5402-122B-C3A848307955}"/>
              </a:ext>
            </a:extLst>
          </p:cNvPr>
          <p:cNvSpPr txBox="1"/>
          <p:nvPr/>
        </p:nvSpPr>
        <p:spPr>
          <a:xfrm>
            <a:off x="365303" y="1334291"/>
            <a:ext cx="5401424" cy="646331"/>
          </a:xfrm>
          <a:prstGeom prst="rect">
            <a:avLst/>
          </a:prstGeom>
          <a:noFill/>
        </p:spPr>
        <p:txBody>
          <a:bodyPr wrap="square">
            <a:spAutoFit/>
          </a:bodyPr>
          <a:lstStyle/>
          <a:p>
            <a:r>
              <a:rPr lang="zh-TW" altLang="en-US" dirty="0"/>
              <a:t>為了成功擴散這項產品，我們需要聚焦於以下策略，以吸引更多早期用戶</a:t>
            </a:r>
          </a:p>
        </p:txBody>
      </p:sp>
      <p:sp>
        <p:nvSpPr>
          <p:cNvPr id="3" name="橢圓 2">
            <a:extLst>
              <a:ext uri="{FF2B5EF4-FFF2-40B4-BE49-F238E27FC236}">
                <a16:creationId xmlns:a16="http://schemas.microsoft.com/office/drawing/2014/main" id="{AC95F916-4176-A2FD-F5F1-6DB20A6CDB7A}"/>
              </a:ext>
            </a:extLst>
          </p:cNvPr>
          <p:cNvSpPr/>
          <p:nvPr/>
        </p:nvSpPr>
        <p:spPr>
          <a:xfrm>
            <a:off x="7038109" y="2033847"/>
            <a:ext cx="1191491" cy="5098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t>Part-A</a:t>
            </a:r>
            <a:endParaRPr lang="zh-TW" altLang="en-US" dirty="0"/>
          </a:p>
        </p:txBody>
      </p:sp>
      <p:sp>
        <p:nvSpPr>
          <p:cNvPr id="5" name="橢圓 4">
            <a:extLst>
              <a:ext uri="{FF2B5EF4-FFF2-40B4-BE49-F238E27FC236}">
                <a16:creationId xmlns:a16="http://schemas.microsoft.com/office/drawing/2014/main" id="{07DA2E76-5DAA-7614-6C5C-8FB434F4F698}"/>
              </a:ext>
            </a:extLst>
          </p:cNvPr>
          <p:cNvSpPr/>
          <p:nvPr/>
        </p:nvSpPr>
        <p:spPr>
          <a:xfrm>
            <a:off x="10712334" y="1994469"/>
            <a:ext cx="1191491" cy="5098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t>Part-B</a:t>
            </a:r>
            <a:endParaRPr lang="zh-TW" altLang="en-US" dirty="0"/>
          </a:p>
        </p:txBody>
      </p:sp>
    </p:spTree>
    <p:extLst>
      <p:ext uri="{BB962C8B-B14F-4D97-AF65-F5344CB8AC3E}">
        <p14:creationId xmlns:p14="http://schemas.microsoft.com/office/powerpoint/2010/main" val="137949334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pic>
        <p:nvPicPr>
          <p:cNvPr id="3075" name="圖片 1">
            <a:extLst>
              <a:ext uri="{FF2B5EF4-FFF2-40B4-BE49-F238E27FC236}">
                <a16:creationId xmlns:a16="http://schemas.microsoft.com/office/drawing/2014/main" id="{6CC6D202-8F92-05D4-5588-67C588E20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1503" y="981051"/>
            <a:ext cx="3935392" cy="26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8ED23B92-9761-EED5-3911-5F2DF98B9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7372" y="3645816"/>
            <a:ext cx="4128524" cy="2929063"/>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a:extLst>
              <a:ext uri="{FF2B5EF4-FFF2-40B4-BE49-F238E27FC236}">
                <a16:creationId xmlns:a16="http://schemas.microsoft.com/office/drawing/2014/main" id="{51241767-22E9-9978-0A12-54FF04F01F5E}"/>
              </a:ext>
            </a:extLst>
          </p:cNvPr>
          <p:cNvSpPr txBox="1"/>
          <p:nvPr/>
        </p:nvSpPr>
        <p:spPr>
          <a:xfrm>
            <a:off x="291153" y="1467396"/>
            <a:ext cx="5609865" cy="2308324"/>
          </a:xfrm>
          <a:prstGeom prst="rect">
            <a:avLst/>
          </a:prstGeom>
          <a:noFill/>
        </p:spPr>
        <p:txBody>
          <a:bodyPr wrap="square">
            <a:spAutoFit/>
          </a:bodyPr>
          <a:lstStyle/>
          <a:p>
            <a:r>
              <a:rPr lang="en-US" altLang="zh-TW" b="1" dirty="0">
                <a:solidFill>
                  <a:srgbClr val="FF0000"/>
                </a:solidFill>
              </a:rPr>
              <a:t>(</a:t>
            </a:r>
            <a:r>
              <a:rPr lang="zh-TW" altLang="en-US" b="1" dirty="0">
                <a:solidFill>
                  <a:srgbClr val="FF0000"/>
                </a:solidFill>
              </a:rPr>
              <a:t>要寫出多少人接受測試跟準確度</a:t>
            </a:r>
            <a:r>
              <a:rPr lang="en-US" altLang="zh-TW" b="1" dirty="0">
                <a:solidFill>
                  <a:srgbClr val="FF0000"/>
                </a:solidFill>
              </a:rPr>
              <a:t>)</a:t>
            </a:r>
          </a:p>
          <a:p>
            <a:pPr algn="just"/>
            <a:r>
              <a:rPr lang="zh-TW" altLang="en-US" sz="1400" dirty="0">
                <a:latin typeface="Times New Roman" panose="02020603050405020304" pitchFamily="18" charset="0"/>
              </a:rPr>
              <a:t>在一般消費產品方面，全台有</a:t>
            </a:r>
            <a:r>
              <a:rPr lang="zh-TW" altLang="en-US" sz="1400" b="1" dirty="0">
                <a:latin typeface="Times New Roman" panose="02020603050405020304" pitchFamily="18" charset="0"/>
              </a:rPr>
              <a:t>超過五成成年人過重</a:t>
            </a:r>
            <a:r>
              <a:rPr lang="zh-TW" altLang="en-US" sz="1400" dirty="0">
                <a:latin typeface="Times New Roman" panose="02020603050405020304" pitchFamily="18" charset="0"/>
              </a:rPr>
              <a:t>，也就是大約有超過</a:t>
            </a:r>
            <a:r>
              <a:rPr lang="en-US" altLang="zh-TW" sz="1400" b="1" dirty="0">
                <a:latin typeface="Times New Roman" panose="02020603050405020304" pitchFamily="18" charset="0"/>
              </a:rPr>
              <a:t>900</a:t>
            </a:r>
            <a:r>
              <a:rPr lang="zh-TW" altLang="en-US" sz="1400" b="1" dirty="0">
                <a:latin typeface="Times New Roman" panose="02020603050405020304" pitchFamily="18" charset="0"/>
              </a:rPr>
              <a:t>萬人</a:t>
            </a:r>
            <a:r>
              <a:rPr lang="en-US" altLang="zh-TW" sz="1400" dirty="0">
                <a:latin typeface="Times New Roman" panose="02020603050405020304" pitchFamily="18" charset="0"/>
              </a:rPr>
              <a:t>(</a:t>
            </a:r>
            <a:r>
              <a:rPr lang="zh-TW" altLang="en-US" sz="1400" dirty="0">
                <a:latin typeface="Times New Roman" panose="02020603050405020304" pitchFamily="18" charset="0"/>
              </a:rPr>
              <a:t>根據中華民國統計資訊網資料</a:t>
            </a:r>
            <a:r>
              <a:rPr lang="en-US" altLang="zh-TW" sz="1400" dirty="0">
                <a:latin typeface="Times New Roman" panose="02020603050405020304" pitchFamily="18" charset="0"/>
              </a:rPr>
              <a:t>,</a:t>
            </a:r>
            <a:r>
              <a:rPr lang="zh-TW" altLang="en-US" sz="1400" dirty="0">
                <a:latin typeface="Times New Roman" panose="02020603050405020304" pitchFamily="18" charset="0"/>
              </a:rPr>
              <a:t>將</a:t>
            </a:r>
            <a:r>
              <a:rPr lang="en-US" altLang="zh-TW" sz="1400" dirty="0">
                <a:latin typeface="Times New Roman" panose="02020603050405020304" pitchFamily="18" charset="0"/>
              </a:rPr>
              <a:t>2022</a:t>
            </a:r>
            <a:r>
              <a:rPr lang="zh-TW" altLang="en-US" sz="1400" dirty="0">
                <a:latin typeface="Times New Roman" panose="02020603050405020304" pitchFamily="18" charset="0"/>
              </a:rPr>
              <a:t>年全台</a:t>
            </a:r>
            <a:r>
              <a:rPr lang="en-US" altLang="zh-TW" sz="1400" dirty="0">
                <a:latin typeface="Times New Roman" panose="02020603050405020304" pitchFamily="18" charset="0"/>
              </a:rPr>
              <a:t>20</a:t>
            </a:r>
            <a:r>
              <a:rPr lang="zh-TW" altLang="en-US" sz="1400" dirty="0">
                <a:latin typeface="Times New Roman" panose="02020603050405020304" pitchFamily="18" charset="0"/>
              </a:rPr>
              <a:t>歲以上成年人口乘以</a:t>
            </a:r>
            <a:r>
              <a:rPr lang="en-US" altLang="zh-TW" sz="1400" dirty="0">
                <a:latin typeface="Times New Roman" panose="02020603050405020304" pitchFamily="18" charset="0"/>
              </a:rPr>
              <a:t>50%</a:t>
            </a:r>
            <a:r>
              <a:rPr lang="zh-TW" altLang="en-US" sz="1400" dirty="0">
                <a:latin typeface="Times New Roman" panose="02020603050405020304" pitchFamily="18" charset="0"/>
              </a:rPr>
              <a:t>後得出</a:t>
            </a:r>
            <a:r>
              <a:rPr lang="en-US" altLang="zh-TW" sz="1400" dirty="0">
                <a:latin typeface="Times New Roman" panose="02020603050405020304" pitchFamily="18" charset="0"/>
              </a:rPr>
              <a:t>)</a:t>
            </a:r>
            <a:r>
              <a:rPr lang="zh-TW" altLang="en-US" sz="1400" dirty="0">
                <a:latin typeface="Times New Roman" panose="02020603050405020304" pitchFamily="18" charset="0"/>
              </a:rPr>
              <a:t>過重的環境背景下，我們旨在研發藉由</a:t>
            </a:r>
            <a:r>
              <a:rPr lang="en-US" altLang="zh-TW" sz="1400" b="1" dirty="0">
                <a:latin typeface="Times New Roman" panose="02020603050405020304" pitchFamily="18" charset="0"/>
              </a:rPr>
              <a:t>MWPPG</a:t>
            </a:r>
            <a:r>
              <a:rPr lang="zh-TW" altLang="en-US" sz="1400" b="1" dirty="0">
                <a:latin typeface="Times New Roman" panose="02020603050405020304" pitchFamily="18" charset="0"/>
              </a:rPr>
              <a:t>技術</a:t>
            </a:r>
            <a:r>
              <a:rPr lang="zh-TW" altLang="en-US" sz="1400" dirty="0">
                <a:latin typeface="Times New Roman" panose="02020603050405020304" pitchFamily="18" charset="0"/>
              </a:rPr>
              <a:t>，結合</a:t>
            </a:r>
            <a:r>
              <a:rPr lang="en-US" altLang="zh-TW" sz="1400" b="1" dirty="0">
                <a:latin typeface="Times New Roman" panose="02020603050405020304" pitchFamily="18" charset="0"/>
              </a:rPr>
              <a:t>AI</a:t>
            </a:r>
            <a:r>
              <a:rPr lang="zh-TW" altLang="en-US" sz="1400" b="1" dirty="0">
                <a:latin typeface="Times New Roman" panose="02020603050405020304" pitchFamily="18" charset="0"/>
              </a:rPr>
              <a:t>演算法</a:t>
            </a:r>
            <a:r>
              <a:rPr lang="zh-TW" altLang="en-US" sz="1400" dirty="0">
                <a:latin typeface="Times New Roman" panose="02020603050405020304" pitchFamily="18" charset="0"/>
              </a:rPr>
              <a:t>、</a:t>
            </a:r>
            <a:r>
              <a:rPr lang="zh-TW" altLang="en-US" sz="1400" b="1" dirty="0">
                <a:latin typeface="Times New Roman" panose="02020603050405020304" pitchFamily="18" charset="0"/>
              </a:rPr>
              <a:t>穿戴式裝置</a:t>
            </a:r>
            <a:r>
              <a:rPr lang="zh-TW" altLang="en-US" sz="1400" dirty="0">
                <a:latin typeface="Times New Roman" panose="02020603050405020304" pitchFamily="18" charset="0"/>
              </a:rPr>
              <a:t>和</a:t>
            </a:r>
            <a:r>
              <a:rPr lang="zh-TW" altLang="en-US" sz="1400" b="1" dirty="0">
                <a:latin typeface="Times New Roman" panose="02020603050405020304" pitchFamily="18" charset="0"/>
              </a:rPr>
              <a:t>智慧型手機</a:t>
            </a:r>
            <a:r>
              <a:rPr lang="en-US" altLang="zh-TW" sz="1400" b="1" dirty="0">
                <a:latin typeface="Times New Roman" panose="02020603050405020304" pitchFamily="18" charset="0"/>
              </a:rPr>
              <a:t>App</a:t>
            </a:r>
            <a:r>
              <a:rPr lang="zh-TW" altLang="en-US" sz="1400" dirty="0">
                <a:latin typeface="Times New Roman" panose="02020603050405020304" pitchFamily="18" charset="0"/>
              </a:rPr>
              <a:t>，通過</a:t>
            </a:r>
            <a:r>
              <a:rPr lang="zh-TW" altLang="en-US" sz="1400" b="1" dirty="0">
                <a:latin typeface="Times New Roman" panose="02020603050405020304" pitchFamily="18" charset="0"/>
              </a:rPr>
              <a:t>非侵入性的方式監測人體血液數值</a:t>
            </a:r>
            <a:r>
              <a:rPr lang="zh-TW" altLang="en-US" sz="1400" dirty="0">
                <a:latin typeface="Times New Roman" panose="02020603050405020304" pitchFamily="18" charset="0"/>
              </a:rPr>
              <a:t>，以協助使用者更容易關注自身身體狀況</a:t>
            </a:r>
            <a:r>
              <a:rPr lang="zh-TW" altLang="zh-TW" sz="1400" kern="100" dirty="0">
                <a:effectLst/>
                <a:latin typeface="Times New Roman" panose="02020603050405020304" pitchFamily="18" charset="0"/>
                <a:cs typeface="Times New Roman" panose="02020603050405020304" pitchFamily="18" charset="0"/>
              </a:rPr>
              <a:t>。</a:t>
            </a:r>
            <a:endParaRPr lang="en-US" altLang="zh-TW" sz="1400" kern="100" dirty="0">
              <a:effectLst/>
              <a:latin typeface="Times New Roman" panose="02020603050405020304" pitchFamily="18" charset="0"/>
              <a:cs typeface="Times New Roman" panose="02020603050405020304" pitchFamily="18" charset="0"/>
            </a:endParaRPr>
          </a:p>
          <a:p>
            <a:pPr algn="just"/>
            <a:endParaRPr lang="en-US" altLang="zh-TW" sz="1400" kern="100" dirty="0">
              <a:latin typeface="Times New Roman" panose="02020603050405020304" pitchFamily="18" charset="0"/>
              <a:cs typeface="Times New Roman" panose="02020603050405020304" pitchFamily="18" charset="0"/>
            </a:endParaRPr>
          </a:p>
          <a:p>
            <a:pPr algn="just"/>
            <a:r>
              <a:rPr lang="zh-TW" altLang="en-US" sz="1400" dirty="0">
                <a:latin typeface="Times New Roman" panose="02020603050405020304" pitchFamily="18" charset="0"/>
              </a:rPr>
              <a:t>目前團隊經</a:t>
            </a:r>
            <a:r>
              <a:rPr lang="en-US" altLang="zh-TW" sz="1400" dirty="0">
                <a:latin typeface="Times New Roman" panose="02020603050405020304" pitchFamily="18" charset="0"/>
              </a:rPr>
              <a:t>IRB</a:t>
            </a:r>
            <a:r>
              <a:rPr lang="zh-TW" altLang="en-US" sz="1400" dirty="0">
                <a:latin typeface="Times New Roman" panose="02020603050405020304" pitchFamily="18" charset="0"/>
              </a:rPr>
              <a:t>試驗已收集超過</a:t>
            </a:r>
            <a:r>
              <a:rPr lang="en-US" altLang="zh-TW" sz="1400" b="1" dirty="0">
                <a:latin typeface="Times New Roman" panose="02020603050405020304" pitchFamily="18" charset="0"/>
              </a:rPr>
              <a:t>100</a:t>
            </a:r>
            <a:r>
              <a:rPr lang="zh-TW" altLang="en-US" sz="1400" b="1" dirty="0">
                <a:latin typeface="Times New Roman" panose="02020603050405020304" pitchFamily="18" charset="0"/>
              </a:rPr>
              <a:t>人次</a:t>
            </a:r>
            <a:r>
              <a:rPr lang="zh-TW" altLang="en-US" sz="1400" dirty="0">
                <a:latin typeface="Times New Roman" panose="02020603050405020304" pitchFamily="18" charset="0"/>
              </a:rPr>
              <a:t>，數千筆的光譜數據資料，並已將數據投入進行</a:t>
            </a:r>
            <a:r>
              <a:rPr lang="en-US" altLang="zh-TW" sz="1400" dirty="0">
                <a:latin typeface="Times New Roman" panose="02020603050405020304" pitchFamily="18" charset="0"/>
              </a:rPr>
              <a:t>AI</a:t>
            </a:r>
            <a:r>
              <a:rPr lang="zh-TW" altLang="en-US" sz="1400" dirty="0">
                <a:latin typeface="Times New Roman" panose="02020603050405020304" pitchFamily="18" charset="0"/>
              </a:rPr>
              <a:t>模型訓練，其中在</a:t>
            </a:r>
            <a:r>
              <a:rPr lang="zh-TW" altLang="en-US" sz="1400" b="1" dirty="0">
                <a:latin typeface="Times New Roman" panose="02020603050405020304" pitchFamily="18" charset="0"/>
              </a:rPr>
              <a:t>血糖項目</a:t>
            </a:r>
            <a:r>
              <a:rPr lang="zh-TW" altLang="en-US" sz="1400" dirty="0">
                <a:latin typeface="Times New Roman" panose="02020603050405020304" pitchFamily="18" charset="0"/>
              </a:rPr>
              <a:t>有</a:t>
            </a:r>
            <a:r>
              <a:rPr lang="zh-TW" altLang="en-US" sz="1400" b="1" dirty="0">
                <a:latin typeface="Times New Roman" panose="02020603050405020304" pitchFamily="18" charset="0"/>
              </a:rPr>
              <a:t>平均七成的準確率</a:t>
            </a:r>
            <a:r>
              <a:rPr lang="zh-TW" altLang="en-US" sz="1400" dirty="0">
                <a:latin typeface="Times New Roman" panose="02020603050405020304" pitchFamily="18" charset="0"/>
              </a:rPr>
              <a:t>，其他各項血液項目中也有</a:t>
            </a:r>
            <a:r>
              <a:rPr lang="zh-TW" altLang="en-US" sz="1400" b="1" dirty="0">
                <a:latin typeface="Times New Roman" panose="02020603050405020304" pitchFamily="18" charset="0"/>
              </a:rPr>
              <a:t>大約六七成準確率</a:t>
            </a:r>
            <a:r>
              <a:rPr lang="zh-TW" altLang="en-US" sz="1400" dirty="0">
                <a:latin typeface="Times New Roman" panose="02020603050405020304" pitchFamily="18" charset="0"/>
              </a:rPr>
              <a:t>的項目。</a:t>
            </a:r>
          </a:p>
        </p:txBody>
      </p:sp>
      <p:sp>
        <p:nvSpPr>
          <p:cNvPr id="7" name="標題 3">
            <a:extLst>
              <a:ext uri="{FF2B5EF4-FFF2-40B4-BE49-F238E27FC236}">
                <a16:creationId xmlns:a16="http://schemas.microsoft.com/office/drawing/2014/main" id="{1B6AF5A6-DC0C-68C3-B0A0-0F4DA608CF77}"/>
              </a:ext>
            </a:extLst>
          </p:cNvPr>
          <p:cNvSpPr>
            <a:spLocks noGrp="1"/>
          </p:cNvSpPr>
          <p:nvPr>
            <p:ph type="title"/>
          </p:nvPr>
        </p:nvSpPr>
        <p:spPr>
          <a:xfrm>
            <a:off x="637309" y="368300"/>
            <a:ext cx="11219729" cy="691573"/>
          </a:xfrm>
        </p:spPr>
        <p:txBody>
          <a:bodyPr>
            <a:normAutofit/>
          </a:bodyPr>
          <a:lstStyle/>
          <a:p>
            <a:r>
              <a:rPr lang="zh-TW" altLang="en-US" dirty="0"/>
              <a:t>商化應用 </a:t>
            </a:r>
            <a:r>
              <a:rPr lang="en-US" altLang="zh-TW" dirty="0"/>
              <a:t>- </a:t>
            </a:r>
            <a:r>
              <a:rPr lang="en-US" altLang="zh-TW" sz="2800" dirty="0" err="1"/>
              <a:t>PartA</a:t>
            </a:r>
            <a:r>
              <a:rPr lang="en-US" altLang="zh-TW" sz="2800" dirty="0"/>
              <a:t> </a:t>
            </a:r>
            <a:r>
              <a:rPr lang="zh-TW" altLang="en-US" sz="2800" dirty="0"/>
              <a:t>一般消費產品智慧穿戴裝置</a:t>
            </a:r>
            <a:endParaRPr lang="zh-TW" altLang="en-US" dirty="0"/>
          </a:p>
        </p:txBody>
      </p:sp>
      <p:graphicFrame>
        <p:nvGraphicFramePr>
          <p:cNvPr id="9" name="圖表 8">
            <a:extLst>
              <a:ext uri="{FF2B5EF4-FFF2-40B4-BE49-F238E27FC236}">
                <a16:creationId xmlns:a16="http://schemas.microsoft.com/office/drawing/2014/main" id="{FFB6DD7F-38D0-FBBC-0688-C615771B87E9}"/>
              </a:ext>
            </a:extLst>
          </p:cNvPr>
          <p:cNvGraphicFramePr>
            <a:graphicFrameLocks/>
          </p:cNvGraphicFramePr>
          <p:nvPr>
            <p:extLst>
              <p:ext uri="{D42A27DB-BD31-4B8C-83A1-F6EECF244321}">
                <p14:modId xmlns:p14="http://schemas.microsoft.com/office/powerpoint/2010/main" val="1176206280"/>
              </p:ext>
            </p:extLst>
          </p:nvPr>
        </p:nvGraphicFramePr>
        <p:xfrm>
          <a:off x="0" y="4084752"/>
          <a:ext cx="4948518" cy="24049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圖表 9">
            <a:extLst>
              <a:ext uri="{FF2B5EF4-FFF2-40B4-BE49-F238E27FC236}">
                <a16:creationId xmlns:a16="http://schemas.microsoft.com/office/drawing/2014/main" id="{97E97F3E-BBB9-FD07-6976-BEC1D18AFD0F}"/>
              </a:ext>
            </a:extLst>
          </p:cNvPr>
          <p:cNvGraphicFramePr>
            <a:graphicFrameLocks/>
          </p:cNvGraphicFramePr>
          <p:nvPr>
            <p:extLst>
              <p:ext uri="{D42A27DB-BD31-4B8C-83A1-F6EECF244321}">
                <p14:modId xmlns:p14="http://schemas.microsoft.com/office/powerpoint/2010/main" val="2777640918"/>
              </p:ext>
            </p:extLst>
          </p:nvPr>
        </p:nvGraphicFramePr>
        <p:xfrm>
          <a:off x="4865720" y="4149375"/>
          <a:ext cx="2655784" cy="230131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699479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4" name="標題 3"/>
          <p:cNvSpPr>
            <a:spLocks noGrp="1"/>
          </p:cNvSpPr>
          <p:nvPr>
            <p:ph type="title"/>
          </p:nvPr>
        </p:nvSpPr>
        <p:spPr/>
        <p:txBody>
          <a:bodyPr>
            <a:normAutofit/>
          </a:bodyPr>
          <a:lstStyle/>
          <a:p>
            <a:r>
              <a:rPr lang="zh-TW" altLang="en-US" dirty="0"/>
              <a:t>商化應用 </a:t>
            </a:r>
            <a:r>
              <a:rPr lang="en-US" altLang="zh-TW" dirty="0"/>
              <a:t>- </a:t>
            </a:r>
            <a:r>
              <a:rPr lang="en-US" altLang="zh-TW" sz="2800" dirty="0" err="1"/>
              <a:t>PartB</a:t>
            </a:r>
            <a:r>
              <a:rPr lang="en-US" altLang="zh-TW" sz="2800" dirty="0"/>
              <a:t> </a:t>
            </a:r>
            <a:r>
              <a:rPr lang="zh-TW" altLang="en-US" sz="2800" dirty="0"/>
              <a:t>醫療器材 </a:t>
            </a:r>
            <a:endParaRPr lang="zh-TW" altLang="en-US" dirty="0"/>
          </a:p>
        </p:txBody>
      </p:sp>
      <p:pic>
        <p:nvPicPr>
          <p:cNvPr id="2050" name="資料庫圖表 1">
            <a:extLst>
              <a:ext uri="{FF2B5EF4-FFF2-40B4-BE49-F238E27FC236}">
                <a16:creationId xmlns:a16="http://schemas.microsoft.com/office/drawing/2014/main" id="{84EF490F-D429-2BB5-8E80-3CB458765BD5}"/>
              </a:ext>
            </a:extLst>
          </p:cNvPr>
          <p:cNvPicPr>
            <a:picLocks noChangeArrowheads="1"/>
          </p:cNvPicPr>
          <p:nvPr/>
        </p:nvPicPr>
        <p:blipFill>
          <a:blip r:embed="rId2">
            <a:extLst>
              <a:ext uri="{28A0092B-C50C-407E-A947-70E740481C1C}">
                <a14:useLocalDpi xmlns:a14="http://schemas.microsoft.com/office/drawing/2010/main" val="0"/>
              </a:ext>
            </a:extLst>
          </a:blip>
          <a:srcRect l="-15588" r="-15276"/>
          <a:stretch>
            <a:fillRect/>
          </a:stretch>
        </p:blipFill>
        <p:spPr bwMode="auto">
          <a:xfrm>
            <a:off x="6592567" y="1285117"/>
            <a:ext cx="58293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資料庫圖表 4">
            <a:extLst>
              <a:ext uri="{FF2B5EF4-FFF2-40B4-BE49-F238E27FC236}">
                <a16:creationId xmlns:a16="http://schemas.microsoft.com/office/drawing/2014/main" id="{BB9928FC-9C25-AF9E-6F9E-E7DBB36F5274}"/>
              </a:ext>
            </a:extLst>
          </p:cNvPr>
          <p:cNvGraphicFramePr/>
          <p:nvPr>
            <p:extLst>
              <p:ext uri="{D42A27DB-BD31-4B8C-83A1-F6EECF244321}">
                <p14:modId xmlns:p14="http://schemas.microsoft.com/office/powerpoint/2010/main" val="1546455564"/>
              </p:ext>
            </p:extLst>
          </p:nvPr>
        </p:nvGraphicFramePr>
        <p:xfrm>
          <a:off x="365303" y="1823726"/>
          <a:ext cx="6429289" cy="4665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文字方塊 7">
            <a:extLst>
              <a:ext uri="{FF2B5EF4-FFF2-40B4-BE49-F238E27FC236}">
                <a16:creationId xmlns:a16="http://schemas.microsoft.com/office/drawing/2014/main" id="{F47C86CF-0BDC-5412-E23B-13AA87050773}"/>
              </a:ext>
            </a:extLst>
          </p:cNvPr>
          <p:cNvSpPr txBox="1"/>
          <p:nvPr/>
        </p:nvSpPr>
        <p:spPr>
          <a:xfrm>
            <a:off x="365303" y="1285117"/>
            <a:ext cx="6227264" cy="1077218"/>
          </a:xfrm>
          <a:prstGeom prst="rect">
            <a:avLst/>
          </a:prstGeom>
          <a:noFill/>
        </p:spPr>
        <p:txBody>
          <a:bodyPr wrap="square">
            <a:spAutoFit/>
          </a:bodyPr>
          <a:lstStyle/>
          <a:p>
            <a:pPr algn="just"/>
            <a:r>
              <a:rPr lang="zh-TW" altLang="en-US" sz="1600" dirty="0"/>
              <a:t>在醫療領域中，傳統的血糖檢測方法通常需要使用針頭進行抽血與採樣，這對患者來說常伴隨著疼痛和不適感。然而，我們的技術作為醫療器材的一種創新的解決方案，擁有顯著的優勢，主要體現在以下幾個方面：</a:t>
            </a:r>
          </a:p>
        </p:txBody>
      </p:sp>
      <p:sp>
        <p:nvSpPr>
          <p:cNvPr id="3" name="橢圓 2">
            <a:extLst>
              <a:ext uri="{FF2B5EF4-FFF2-40B4-BE49-F238E27FC236}">
                <a16:creationId xmlns:a16="http://schemas.microsoft.com/office/drawing/2014/main" id="{6E12F2CD-3E9A-9BF9-90EF-0D368EC8CCBC}"/>
              </a:ext>
            </a:extLst>
          </p:cNvPr>
          <p:cNvSpPr/>
          <p:nvPr/>
        </p:nvSpPr>
        <p:spPr>
          <a:xfrm>
            <a:off x="7038109" y="2033847"/>
            <a:ext cx="1191491" cy="5098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t>Part-A</a:t>
            </a:r>
            <a:endParaRPr lang="zh-TW" altLang="en-US" dirty="0"/>
          </a:p>
        </p:txBody>
      </p:sp>
      <p:sp>
        <p:nvSpPr>
          <p:cNvPr id="6" name="橢圓 5">
            <a:extLst>
              <a:ext uri="{FF2B5EF4-FFF2-40B4-BE49-F238E27FC236}">
                <a16:creationId xmlns:a16="http://schemas.microsoft.com/office/drawing/2014/main" id="{A01723C5-7D2B-167C-91AA-9DBB2D770342}"/>
              </a:ext>
            </a:extLst>
          </p:cNvPr>
          <p:cNvSpPr/>
          <p:nvPr/>
        </p:nvSpPr>
        <p:spPr>
          <a:xfrm>
            <a:off x="10712334" y="1994469"/>
            <a:ext cx="1191491" cy="5098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t>Part-B</a:t>
            </a:r>
            <a:endParaRPr lang="zh-TW" altLang="en-US" dirty="0"/>
          </a:p>
        </p:txBody>
      </p:sp>
    </p:spTree>
    <p:extLst>
      <p:ext uri="{BB962C8B-B14F-4D97-AF65-F5344CB8AC3E}">
        <p14:creationId xmlns:p14="http://schemas.microsoft.com/office/powerpoint/2010/main" val="39549880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6" name="Rectangle 5">
            <a:extLst>
              <a:ext uri="{FF2B5EF4-FFF2-40B4-BE49-F238E27FC236}">
                <a16:creationId xmlns:a16="http://schemas.microsoft.com/office/drawing/2014/main" id="{EEA63691-BB95-433D-F11F-09A841FA20DB}"/>
              </a:ext>
            </a:extLst>
          </p:cNvPr>
          <p:cNvSpPr>
            <a:spLocks noChangeArrowheads="1"/>
          </p:cNvSpPr>
          <p:nvPr/>
        </p:nvSpPr>
        <p:spPr bwMode="auto">
          <a:xfrm>
            <a:off x="7149204" y="3653940"/>
            <a:ext cx="88060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3078" name="圖片 1">
            <a:extLst>
              <a:ext uri="{FF2B5EF4-FFF2-40B4-BE49-F238E27FC236}">
                <a16:creationId xmlns:a16="http://schemas.microsoft.com/office/drawing/2014/main" id="{13D40CBF-F829-9323-8DA9-6189FB6064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1620" y="1618244"/>
            <a:ext cx="5182804" cy="337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字方塊 11">
            <a:extLst>
              <a:ext uri="{FF2B5EF4-FFF2-40B4-BE49-F238E27FC236}">
                <a16:creationId xmlns:a16="http://schemas.microsoft.com/office/drawing/2014/main" id="{096579AA-8809-7570-C05D-9BEBF7DEDCB6}"/>
              </a:ext>
            </a:extLst>
          </p:cNvPr>
          <p:cNvSpPr txBox="1"/>
          <p:nvPr/>
        </p:nvSpPr>
        <p:spPr>
          <a:xfrm>
            <a:off x="502689" y="1316490"/>
            <a:ext cx="6026707" cy="1169551"/>
          </a:xfrm>
          <a:prstGeom prst="rect">
            <a:avLst/>
          </a:prstGeom>
          <a:noFill/>
        </p:spPr>
        <p:txBody>
          <a:bodyPr wrap="square">
            <a:spAutoFit/>
          </a:bodyPr>
          <a:lstStyle/>
          <a:p>
            <a:pPr algn="just"/>
            <a:r>
              <a:rPr lang="zh-TW" altLang="en-US" sz="1400" dirty="0">
                <a:latin typeface="Times New Roman" panose="02020603050405020304" pitchFamily="18" charset="0"/>
              </a:rPr>
              <a:t>在醫療器材方面，全台有超過</a:t>
            </a:r>
            <a:r>
              <a:rPr lang="en-US" altLang="zh-TW" sz="1400" b="1" dirty="0">
                <a:latin typeface="Times New Roman" panose="02020603050405020304" pitchFamily="18" charset="0"/>
              </a:rPr>
              <a:t>200</a:t>
            </a:r>
            <a:r>
              <a:rPr lang="zh-TW" altLang="en-US" sz="1400" b="1" dirty="0">
                <a:latin typeface="Times New Roman" panose="02020603050405020304" pitchFamily="18" charset="0"/>
              </a:rPr>
              <a:t>萬人患有糖尿病</a:t>
            </a:r>
            <a:r>
              <a:rPr lang="zh-TW" altLang="en-US" sz="1400" dirty="0">
                <a:latin typeface="Times New Roman" panose="02020603050405020304" pitchFamily="18" charset="0"/>
              </a:rPr>
              <a:t>，約</a:t>
            </a:r>
            <a:r>
              <a:rPr lang="en-US" altLang="zh-TW" sz="1400" b="1" dirty="0">
                <a:latin typeface="Times New Roman" panose="02020603050405020304" pitchFamily="18" charset="0"/>
              </a:rPr>
              <a:t>500</a:t>
            </a:r>
            <a:r>
              <a:rPr lang="zh-TW" altLang="en-US" sz="1400" b="1" dirty="0">
                <a:latin typeface="Times New Roman" panose="02020603050405020304" pitchFamily="18" charset="0"/>
              </a:rPr>
              <a:t>萬人患有高血脂</a:t>
            </a:r>
            <a:r>
              <a:rPr lang="zh-TW" altLang="en-US" sz="1400" dirty="0">
                <a:latin typeface="Times New Roman" panose="02020603050405020304" pitchFamily="18" charset="0"/>
              </a:rPr>
              <a:t>，這突顯了我們研發醫療器材的迫切需求。我們的目標是透過</a:t>
            </a:r>
            <a:r>
              <a:rPr lang="en-US" altLang="zh-TW" sz="1400" b="1" dirty="0">
                <a:latin typeface="Times New Roman" panose="02020603050405020304" pitchFamily="18" charset="0"/>
              </a:rPr>
              <a:t>MWPPG</a:t>
            </a:r>
            <a:r>
              <a:rPr lang="zh-TW" altLang="en-US" sz="1400" b="1" dirty="0">
                <a:latin typeface="Times New Roman" panose="02020603050405020304" pitchFamily="18" charset="0"/>
              </a:rPr>
              <a:t>技術</a:t>
            </a:r>
            <a:r>
              <a:rPr lang="zh-TW" altLang="en-US" sz="1400" dirty="0">
                <a:latin typeface="Times New Roman" panose="02020603050405020304" pitchFamily="18" charset="0"/>
              </a:rPr>
              <a:t>，結合</a:t>
            </a:r>
            <a:r>
              <a:rPr lang="en-US" altLang="zh-TW" sz="1400" b="1" dirty="0">
                <a:latin typeface="Times New Roman" panose="02020603050405020304" pitchFamily="18" charset="0"/>
              </a:rPr>
              <a:t>AI</a:t>
            </a:r>
            <a:r>
              <a:rPr lang="zh-TW" altLang="en-US" sz="1400" b="1" dirty="0">
                <a:latin typeface="Times New Roman" panose="02020603050405020304" pitchFamily="18" charset="0"/>
              </a:rPr>
              <a:t>演算法</a:t>
            </a:r>
            <a:r>
              <a:rPr lang="zh-TW" altLang="en-US" sz="1400" dirty="0">
                <a:latin typeface="Times New Roman" panose="02020603050405020304" pitchFamily="18" charset="0"/>
              </a:rPr>
              <a:t>、穿戴式裝置和智慧型手機</a:t>
            </a:r>
            <a:r>
              <a:rPr lang="en-US" altLang="zh-TW" sz="1400" dirty="0">
                <a:latin typeface="Times New Roman" panose="02020603050405020304" pitchFamily="18" charset="0"/>
              </a:rPr>
              <a:t>App</a:t>
            </a:r>
            <a:r>
              <a:rPr lang="zh-TW" altLang="en-US" sz="1400" dirty="0">
                <a:latin typeface="Times New Roman" panose="02020603050405020304" pitchFamily="18" charset="0"/>
              </a:rPr>
              <a:t>，以</a:t>
            </a:r>
            <a:r>
              <a:rPr lang="zh-TW" altLang="en-US" sz="1400" b="1" dirty="0">
                <a:latin typeface="Times New Roman" panose="02020603050405020304" pitchFamily="18" charset="0"/>
              </a:rPr>
              <a:t>非侵入性的方式監測人體血液數值</a:t>
            </a:r>
            <a:r>
              <a:rPr lang="zh-TW" altLang="en-US" sz="1400" dirty="0">
                <a:latin typeface="Times New Roman" panose="02020603050405020304" pitchFamily="18" charset="0"/>
              </a:rPr>
              <a:t>，特別是</a:t>
            </a:r>
            <a:r>
              <a:rPr lang="zh-TW" altLang="en-US" sz="1400" b="1" dirty="0">
                <a:latin typeface="Times New Roman" panose="02020603050405020304" pitchFamily="18" charset="0"/>
              </a:rPr>
              <a:t>血糖數值</a:t>
            </a:r>
            <a:r>
              <a:rPr lang="zh-TW" altLang="en-US" sz="1400" dirty="0">
                <a:latin typeface="Times New Roman" panose="02020603050405020304" pitchFamily="18" charset="0"/>
              </a:rPr>
              <a:t>。醫護人員能夠實時監測患者的血糖數值，並根據數據結果調整治療方案，提高治療效果。</a:t>
            </a:r>
          </a:p>
        </p:txBody>
      </p:sp>
      <p:sp>
        <p:nvSpPr>
          <p:cNvPr id="7" name="標題 3">
            <a:extLst>
              <a:ext uri="{FF2B5EF4-FFF2-40B4-BE49-F238E27FC236}">
                <a16:creationId xmlns:a16="http://schemas.microsoft.com/office/drawing/2014/main" id="{D6406802-0705-32CF-7787-3F5E4CFD59DF}"/>
              </a:ext>
            </a:extLst>
          </p:cNvPr>
          <p:cNvSpPr>
            <a:spLocks noGrp="1"/>
          </p:cNvSpPr>
          <p:nvPr>
            <p:ph type="title"/>
          </p:nvPr>
        </p:nvSpPr>
        <p:spPr>
          <a:xfrm>
            <a:off x="637309" y="368300"/>
            <a:ext cx="11219729" cy="691573"/>
          </a:xfrm>
        </p:spPr>
        <p:txBody>
          <a:bodyPr>
            <a:normAutofit/>
          </a:bodyPr>
          <a:lstStyle/>
          <a:p>
            <a:r>
              <a:rPr lang="zh-TW" altLang="en-US" dirty="0"/>
              <a:t>商化應用 </a:t>
            </a:r>
            <a:r>
              <a:rPr lang="en-US" altLang="zh-TW" dirty="0"/>
              <a:t>- </a:t>
            </a:r>
            <a:r>
              <a:rPr lang="en-US" altLang="zh-TW" sz="2800" dirty="0" err="1"/>
              <a:t>PartB</a:t>
            </a:r>
            <a:r>
              <a:rPr lang="en-US" altLang="zh-TW" sz="2800" dirty="0"/>
              <a:t> </a:t>
            </a:r>
            <a:r>
              <a:rPr lang="zh-TW" altLang="en-US" sz="2800" dirty="0"/>
              <a:t>醫療器材 </a:t>
            </a:r>
            <a:endParaRPr lang="zh-TW" altLang="en-US" dirty="0"/>
          </a:p>
        </p:txBody>
      </p:sp>
      <p:graphicFrame>
        <p:nvGraphicFramePr>
          <p:cNvPr id="8" name="資料庫圖表 7">
            <a:extLst>
              <a:ext uri="{FF2B5EF4-FFF2-40B4-BE49-F238E27FC236}">
                <a16:creationId xmlns:a16="http://schemas.microsoft.com/office/drawing/2014/main" id="{9BB779DD-29A3-CB94-E5DB-01A775BD1432}"/>
              </a:ext>
            </a:extLst>
          </p:cNvPr>
          <p:cNvGraphicFramePr/>
          <p:nvPr>
            <p:extLst>
              <p:ext uri="{D42A27DB-BD31-4B8C-83A1-F6EECF244321}">
                <p14:modId xmlns:p14="http://schemas.microsoft.com/office/powerpoint/2010/main" val="2089905329"/>
              </p:ext>
            </p:extLst>
          </p:nvPr>
        </p:nvGraphicFramePr>
        <p:xfrm>
          <a:off x="637309" y="2742658"/>
          <a:ext cx="5249024" cy="2866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109108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6" name="Rectangle 5">
            <a:extLst>
              <a:ext uri="{FF2B5EF4-FFF2-40B4-BE49-F238E27FC236}">
                <a16:creationId xmlns:a16="http://schemas.microsoft.com/office/drawing/2014/main" id="{EEA63691-BB95-433D-F11F-09A841FA20DB}"/>
              </a:ext>
            </a:extLst>
          </p:cNvPr>
          <p:cNvSpPr>
            <a:spLocks noChangeArrowheads="1"/>
          </p:cNvSpPr>
          <p:nvPr/>
        </p:nvSpPr>
        <p:spPr bwMode="auto">
          <a:xfrm>
            <a:off x="7149204" y="3653940"/>
            <a:ext cx="88060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9" name="Rectangle 5">
            <a:extLst>
              <a:ext uri="{FF2B5EF4-FFF2-40B4-BE49-F238E27FC236}">
                <a16:creationId xmlns:a16="http://schemas.microsoft.com/office/drawing/2014/main" id="{EF4AE84C-E4B1-4B2F-7074-E370EC8BB4A9}"/>
              </a:ext>
            </a:extLst>
          </p:cNvPr>
          <p:cNvSpPr>
            <a:spLocks noChangeArrowheads="1"/>
          </p:cNvSpPr>
          <p:nvPr/>
        </p:nvSpPr>
        <p:spPr bwMode="auto">
          <a:xfrm>
            <a:off x="6592956" y="37324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9218" name="圖片 1">
            <a:extLst>
              <a:ext uri="{FF2B5EF4-FFF2-40B4-BE49-F238E27FC236}">
                <a16:creationId xmlns:a16="http://schemas.microsoft.com/office/drawing/2014/main" id="{52D1D180-A1B7-C284-4512-07B64085B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374" y="1234553"/>
            <a:ext cx="7524626" cy="454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a:extLst>
              <a:ext uri="{FF2B5EF4-FFF2-40B4-BE49-F238E27FC236}">
                <a16:creationId xmlns:a16="http://schemas.microsoft.com/office/drawing/2014/main" id="{F9B06040-93F3-3EAB-BED3-9EA0C2C4C6DB}"/>
              </a:ext>
            </a:extLst>
          </p:cNvPr>
          <p:cNvSpPr txBox="1"/>
          <p:nvPr/>
        </p:nvSpPr>
        <p:spPr>
          <a:xfrm>
            <a:off x="293922" y="1059873"/>
            <a:ext cx="4138929" cy="2893100"/>
          </a:xfrm>
          <a:prstGeom prst="rect">
            <a:avLst/>
          </a:prstGeom>
          <a:noFill/>
        </p:spPr>
        <p:txBody>
          <a:bodyPr wrap="square">
            <a:spAutoFit/>
          </a:bodyPr>
          <a:lstStyle/>
          <a:p>
            <a:pPr algn="just"/>
            <a:r>
              <a:rPr lang="zh-TW" altLang="en-US" sz="1400" dirty="0">
                <a:latin typeface="Times New Roman" panose="02020603050405020304" pitchFamily="18" charset="0"/>
              </a:rPr>
              <a:t>目前的量測裝置以及行動醫療手機</a:t>
            </a:r>
            <a:r>
              <a:rPr lang="en-US" altLang="zh-TW" sz="1400" dirty="0">
                <a:latin typeface="Times New Roman" panose="02020603050405020304" pitchFamily="18" charset="0"/>
              </a:rPr>
              <a:t>App</a:t>
            </a:r>
            <a:r>
              <a:rPr lang="zh-TW" altLang="en-US" sz="1400" dirty="0">
                <a:latin typeface="Times New Roman" panose="02020603050405020304" pitchFamily="18" charset="0"/>
              </a:rPr>
              <a:t>已有初步原型並利用於醫院</a:t>
            </a:r>
            <a:r>
              <a:rPr lang="en-US" altLang="zh-TW" sz="1400" dirty="0">
                <a:latin typeface="Times New Roman" panose="02020603050405020304" pitchFamily="18" charset="0"/>
              </a:rPr>
              <a:t>IRB</a:t>
            </a:r>
            <a:r>
              <a:rPr lang="zh-TW" altLang="en-US" sz="1400" dirty="0">
                <a:latin typeface="Times New Roman" panose="02020603050405020304" pitchFamily="18" charset="0"/>
              </a:rPr>
              <a:t>實驗收集數據，其中最重要的光譜儀感測晶片為與本團隊的合作公司</a:t>
            </a:r>
            <a:r>
              <a:rPr lang="en-US" altLang="zh-TW" sz="1400" dirty="0" err="1">
                <a:latin typeface="Times New Roman" panose="02020603050405020304" pitchFamily="18" charset="0"/>
              </a:rPr>
              <a:t>NanoLamda</a:t>
            </a:r>
            <a:r>
              <a:rPr lang="zh-TW" altLang="en-US" sz="1400" dirty="0">
                <a:latin typeface="Times New Roman" panose="02020603050405020304" pitchFamily="18" charset="0"/>
              </a:rPr>
              <a:t>共同研發生產，考慮到與</a:t>
            </a:r>
            <a:r>
              <a:rPr lang="en-US" altLang="zh-TW" sz="1400" dirty="0" err="1">
                <a:latin typeface="Times New Roman" panose="02020603050405020304" pitchFamily="18" charset="0"/>
              </a:rPr>
              <a:t>NanoLamda</a:t>
            </a:r>
            <a:r>
              <a:rPr lang="zh-TW" altLang="en-US" sz="1400" dirty="0">
                <a:latin typeface="Times New Roman" panose="02020603050405020304" pitchFamily="18" charset="0"/>
              </a:rPr>
              <a:t>的合作，我們已經確定了光譜儀感測晶片的供應和生產。這個合作夥伴關係為我們提供了關鍵的技術支持和原材料供應，進一步確保了產製量測裝置的可行性。</a:t>
            </a:r>
            <a:endParaRPr lang="en-US" altLang="zh-TW" sz="1400" dirty="0">
              <a:latin typeface="Times New Roman" panose="02020603050405020304" pitchFamily="18" charset="0"/>
            </a:endParaRPr>
          </a:p>
          <a:p>
            <a:pPr algn="just"/>
            <a:endParaRPr lang="en-US" altLang="zh-TW" sz="1400" b="1" dirty="0">
              <a:solidFill>
                <a:srgbClr val="FF0000"/>
              </a:solidFill>
              <a:latin typeface="Times New Roman" panose="02020603050405020304" pitchFamily="18" charset="0"/>
            </a:endParaRPr>
          </a:p>
          <a:p>
            <a:pPr algn="just"/>
            <a:r>
              <a:rPr lang="zh-TW" altLang="en-US" sz="1400" dirty="0">
                <a:latin typeface="Times New Roman" panose="02020603050405020304" pitchFamily="18" charset="0"/>
              </a:rPr>
              <a:t>隨著有了固定的合作廠商後，我們也會部分授權我們的技術，並進行晶片的量產，讓我們可以朝著發展醫療器材的方向繼續前進</a:t>
            </a:r>
            <a:endParaRPr lang="en-US" altLang="zh-TW" sz="1400" dirty="0">
              <a:latin typeface="Times New Roman" panose="02020603050405020304" pitchFamily="18" charset="0"/>
            </a:endParaRPr>
          </a:p>
          <a:p>
            <a:pPr algn="just"/>
            <a:r>
              <a:rPr lang="en-US" altLang="zh-TW" sz="1400" b="1" dirty="0">
                <a:solidFill>
                  <a:srgbClr val="FF0000"/>
                </a:solidFill>
              </a:rPr>
              <a:t>(</a:t>
            </a:r>
            <a:r>
              <a:rPr lang="zh-TW" altLang="en-US" sz="1400" b="1" dirty="0">
                <a:solidFill>
                  <a:srgbClr val="FF0000"/>
                </a:solidFill>
              </a:rPr>
              <a:t>有固定合作廠商，也部分授權我們技術也量產晶片，可以接著發展醫療器材</a:t>
            </a:r>
            <a:r>
              <a:rPr lang="en-US" altLang="zh-TW" sz="1400" b="1" dirty="0">
                <a:solidFill>
                  <a:srgbClr val="FF0000"/>
                </a:solidFill>
              </a:rPr>
              <a:t>)</a:t>
            </a:r>
            <a:endParaRPr lang="zh-TW" altLang="en-US" sz="1400" b="1" dirty="0">
              <a:solidFill>
                <a:srgbClr val="FF0000"/>
              </a:solidFill>
            </a:endParaRPr>
          </a:p>
        </p:txBody>
      </p:sp>
      <p:sp>
        <p:nvSpPr>
          <p:cNvPr id="8" name="文字方塊 7">
            <a:extLst>
              <a:ext uri="{FF2B5EF4-FFF2-40B4-BE49-F238E27FC236}">
                <a16:creationId xmlns:a16="http://schemas.microsoft.com/office/drawing/2014/main" id="{044A7DC5-5577-635C-3978-C277E2C84EA1}"/>
              </a:ext>
            </a:extLst>
          </p:cNvPr>
          <p:cNvSpPr txBox="1"/>
          <p:nvPr/>
        </p:nvSpPr>
        <p:spPr>
          <a:xfrm>
            <a:off x="293922" y="4129376"/>
            <a:ext cx="4138929" cy="1600438"/>
          </a:xfrm>
          <a:prstGeom prst="rect">
            <a:avLst/>
          </a:prstGeom>
          <a:noFill/>
        </p:spPr>
        <p:txBody>
          <a:bodyPr wrap="square">
            <a:spAutoFit/>
          </a:bodyPr>
          <a:lstStyle/>
          <a:p>
            <a:r>
              <a:rPr lang="zh-TW" altLang="en-US" sz="1400" dirty="0"/>
              <a:t>隨著我們產量的增加，我們也將尋找能夠進行技術轉移的合作夥伴。這些合作夥伴可能是具有相關技術專長的公司或機構，提供額外的技術支援，包括改良設計、優化生產流程以及提供相關設備和技術解決方案，協助我們將研發成果轉化為實際的商業產品，從而擴大我們的產品供應鏈，確保原材料的穩定供應。</a:t>
            </a:r>
          </a:p>
        </p:txBody>
      </p:sp>
      <p:sp>
        <p:nvSpPr>
          <p:cNvPr id="3" name="標題 3">
            <a:extLst>
              <a:ext uri="{FF2B5EF4-FFF2-40B4-BE49-F238E27FC236}">
                <a16:creationId xmlns:a16="http://schemas.microsoft.com/office/drawing/2014/main" id="{11E4B5D8-7621-D34E-58F9-F16971E0BCBD}"/>
              </a:ext>
            </a:extLst>
          </p:cNvPr>
          <p:cNvSpPr>
            <a:spLocks noGrp="1"/>
          </p:cNvSpPr>
          <p:nvPr>
            <p:ph type="title"/>
          </p:nvPr>
        </p:nvSpPr>
        <p:spPr>
          <a:xfrm>
            <a:off x="637309" y="368300"/>
            <a:ext cx="11219729" cy="691573"/>
          </a:xfrm>
        </p:spPr>
        <p:txBody>
          <a:bodyPr>
            <a:normAutofit/>
          </a:bodyPr>
          <a:lstStyle/>
          <a:p>
            <a:r>
              <a:rPr lang="zh-TW" altLang="en-US" dirty="0"/>
              <a:t>商化應用 </a:t>
            </a:r>
            <a:r>
              <a:rPr lang="en-US" altLang="zh-TW" dirty="0"/>
              <a:t>- </a:t>
            </a:r>
            <a:r>
              <a:rPr lang="zh-TW" altLang="en-US" sz="2800" dirty="0"/>
              <a:t>商化可行性評估</a:t>
            </a:r>
            <a:endParaRPr lang="zh-TW" altLang="en-US" dirty="0"/>
          </a:p>
        </p:txBody>
      </p:sp>
    </p:spTree>
    <p:extLst>
      <p:ext uri="{BB962C8B-B14F-4D97-AF65-F5344CB8AC3E}">
        <p14:creationId xmlns:p14="http://schemas.microsoft.com/office/powerpoint/2010/main" val="179470782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6" name="Rectangle 5">
            <a:extLst>
              <a:ext uri="{FF2B5EF4-FFF2-40B4-BE49-F238E27FC236}">
                <a16:creationId xmlns:a16="http://schemas.microsoft.com/office/drawing/2014/main" id="{EEA63691-BB95-433D-F11F-09A841FA20DB}"/>
              </a:ext>
            </a:extLst>
          </p:cNvPr>
          <p:cNvSpPr>
            <a:spLocks noChangeArrowheads="1"/>
          </p:cNvSpPr>
          <p:nvPr/>
        </p:nvSpPr>
        <p:spPr bwMode="auto">
          <a:xfrm>
            <a:off x="7149204" y="3653940"/>
            <a:ext cx="88060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grpSp>
        <p:nvGrpSpPr>
          <p:cNvPr id="8" name="群組 7">
            <a:extLst>
              <a:ext uri="{FF2B5EF4-FFF2-40B4-BE49-F238E27FC236}">
                <a16:creationId xmlns:a16="http://schemas.microsoft.com/office/drawing/2014/main" id="{1E8D0A8D-2503-DD7F-2BDC-E1EC3C1233D3}"/>
              </a:ext>
            </a:extLst>
          </p:cNvPr>
          <p:cNvGrpSpPr/>
          <p:nvPr/>
        </p:nvGrpSpPr>
        <p:grpSpPr>
          <a:xfrm>
            <a:off x="783772" y="1255495"/>
            <a:ext cx="10836492" cy="3645916"/>
            <a:chOff x="322623" y="1180569"/>
            <a:chExt cx="5924550" cy="2352675"/>
          </a:xfrm>
        </p:grpSpPr>
        <p:pic>
          <p:nvPicPr>
            <p:cNvPr id="8194" name="圖片 1">
              <a:extLst>
                <a:ext uri="{FF2B5EF4-FFF2-40B4-BE49-F238E27FC236}">
                  <a16:creationId xmlns:a16="http://schemas.microsoft.com/office/drawing/2014/main" id="{FD13797F-9324-283C-59B8-20E7627CCD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623" y="1180569"/>
              <a:ext cx="59245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CFFB210F-EDA8-1E5C-6BB6-1FB5C66F0AEA}"/>
                </a:ext>
              </a:extLst>
            </p:cNvPr>
            <p:cNvSpPr>
              <a:spLocks noChangeArrowheads="1"/>
            </p:cNvSpPr>
            <p:nvPr/>
          </p:nvSpPr>
          <p:spPr bwMode="auto">
            <a:xfrm>
              <a:off x="322623" y="2137534"/>
              <a:ext cx="5829300" cy="285750"/>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zh-TW" altLang="en-US"/>
            </a:p>
          </p:txBody>
        </p:sp>
      </p:grpSp>
      <p:sp>
        <p:nvSpPr>
          <p:cNvPr id="7" name="文字方塊 6">
            <a:extLst>
              <a:ext uri="{FF2B5EF4-FFF2-40B4-BE49-F238E27FC236}">
                <a16:creationId xmlns:a16="http://schemas.microsoft.com/office/drawing/2014/main" id="{91333479-1F79-2B2C-4980-070B7E06B2C6}"/>
              </a:ext>
            </a:extLst>
          </p:cNvPr>
          <p:cNvSpPr txBox="1"/>
          <p:nvPr/>
        </p:nvSpPr>
        <p:spPr>
          <a:xfrm>
            <a:off x="1010952" y="5141999"/>
            <a:ext cx="10435092" cy="738664"/>
          </a:xfrm>
          <a:prstGeom prst="rect">
            <a:avLst/>
          </a:prstGeom>
          <a:noFill/>
        </p:spPr>
        <p:txBody>
          <a:bodyPr wrap="square">
            <a:spAutoFit/>
          </a:bodyPr>
          <a:lstStyle/>
          <a:p>
            <a:pPr algn="just"/>
            <a:r>
              <a:rPr lang="zh-TW" altLang="en-US" sz="1400" b="1" dirty="0">
                <a:latin typeface="Times New Roman" panose="02020603050405020304" pitchFamily="18" charset="0"/>
              </a:rPr>
              <a:t>我們打算將</a:t>
            </a:r>
            <a:r>
              <a:rPr lang="en-US" altLang="zh-TW" sz="1400" b="1" dirty="0">
                <a:latin typeface="Times New Roman" panose="02020603050405020304" pitchFamily="18" charset="0"/>
              </a:rPr>
              <a:t>MWPPG</a:t>
            </a:r>
            <a:r>
              <a:rPr lang="zh-TW" altLang="en-US" sz="1400" b="1" dirty="0">
                <a:latin typeface="Times New Roman" panose="02020603050405020304" pitchFamily="18" charset="0"/>
              </a:rPr>
              <a:t>技術應用於智慧型手錶的生產線，這將使智慧型手錶具備血糖等血液監測功能。這個策略將為智慧型手錶增加更多實用功能，吸引更多關注健康的消費者。同時，我們也將進入新的市場，成為健康科技領域的領先者，這將為我們的技術帶來更廣闊的應用前景和商機。</a:t>
            </a:r>
          </a:p>
        </p:txBody>
      </p:sp>
      <p:sp>
        <p:nvSpPr>
          <p:cNvPr id="9" name="Rectangle 5">
            <a:extLst>
              <a:ext uri="{FF2B5EF4-FFF2-40B4-BE49-F238E27FC236}">
                <a16:creationId xmlns:a16="http://schemas.microsoft.com/office/drawing/2014/main" id="{EF4AE84C-E4B1-4B2F-7074-E370EC8BB4A9}"/>
              </a:ext>
            </a:extLst>
          </p:cNvPr>
          <p:cNvSpPr>
            <a:spLocks noChangeArrowheads="1"/>
          </p:cNvSpPr>
          <p:nvPr/>
        </p:nvSpPr>
        <p:spPr bwMode="auto">
          <a:xfrm>
            <a:off x="6592956" y="37324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1" name="標題 3">
            <a:extLst>
              <a:ext uri="{FF2B5EF4-FFF2-40B4-BE49-F238E27FC236}">
                <a16:creationId xmlns:a16="http://schemas.microsoft.com/office/drawing/2014/main" id="{CFBF48B4-B99C-9622-F95B-B9B92982A519}"/>
              </a:ext>
            </a:extLst>
          </p:cNvPr>
          <p:cNvSpPr>
            <a:spLocks noGrp="1"/>
          </p:cNvSpPr>
          <p:nvPr>
            <p:ph type="title"/>
          </p:nvPr>
        </p:nvSpPr>
        <p:spPr>
          <a:xfrm>
            <a:off x="636588" y="368300"/>
            <a:ext cx="11220450" cy="692150"/>
          </a:xfrm>
        </p:spPr>
        <p:txBody>
          <a:bodyPr>
            <a:normAutofit/>
          </a:bodyPr>
          <a:lstStyle/>
          <a:p>
            <a:r>
              <a:rPr lang="zh-TW" altLang="en-US" dirty="0"/>
              <a:t>商化應用 </a:t>
            </a:r>
            <a:r>
              <a:rPr lang="en-US" altLang="zh-TW" dirty="0"/>
              <a:t>- </a:t>
            </a:r>
            <a:r>
              <a:rPr lang="zh-TW" altLang="en-US" sz="2800" dirty="0"/>
              <a:t>商化收益模式與可行性評估</a:t>
            </a:r>
            <a:endParaRPr lang="zh-TW" altLang="en-US" dirty="0"/>
          </a:p>
        </p:txBody>
      </p:sp>
    </p:spTree>
    <p:extLst>
      <p:ext uri="{BB962C8B-B14F-4D97-AF65-F5344CB8AC3E}">
        <p14:creationId xmlns:p14="http://schemas.microsoft.com/office/powerpoint/2010/main" val="119815462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6" name="Rectangle 5">
            <a:extLst>
              <a:ext uri="{FF2B5EF4-FFF2-40B4-BE49-F238E27FC236}">
                <a16:creationId xmlns:a16="http://schemas.microsoft.com/office/drawing/2014/main" id="{EEA63691-BB95-433D-F11F-09A841FA20DB}"/>
              </a:ext>
            </a:extLst>
          </p:cNvPr>
          <p:cNvSpPr>
            <a:spLocks noChangeArrowheads="1"/>
          </p:cNvSpPr>
          <p:nvPr/>
        </p:nvSpPr>
        <p:spPr bwMode="auto">
          <a:xfrm>
            <a:off x="7149204" y="3653940"/>
            <a:ext cx="88060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9" name="Rectangle 5">
            <a:extLst>
              <a:ext uri="{FF2B5EF4-FFF2-40B4-BE49-F238E27FC236}">
                <a16:creationId xmlns:a16="http://schemas.microsoft.com/office/drawing/2014/main" id="{EF4AE84C-E4B1-4B2F-7074-E370EC8BB4A9}"/>
              </a:ext>
            </a:extLst>
          </p:cNvPr>
          <p:cNvSpPr>
            <a:spLocks noChangeArrowheads="1"/>
          </p:cNvSpPr>
          <p:nvPr/>
        </p:nvSpPr>
        <p:spPr bwMode="auto">
          <a:xfrm>
            <a:off x="6592956" y="37324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8196" name="Picture 4">
            <a:extLst>
              <a:ext uri="{FF2B5EF4-FFF2-40B4-BE49-F238E27FC236}">
                <a16:creationId xmlns:a16="http://schemas.microsoft.com/office/drawing/2014/main" id="{3F015F97-6AFD-D23A-8FB5-93A0054DDA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097" y="1406408"/>
            <a:ext cx="4203700" cy="2593975"/>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a:extLst>
              <a:ext uri="{FF2B5EF4-FFF2-40B4-BE49-F238E27FC236}">
                <a16:creationId xmlns:a16="http://schemas.microsoft.com/office/drawing/2014/main" id="{81C37163-255E-D1AD-B85C-10D6D5104F08}"/>
              </a:ext>
            </a:extLst>
          </p:cNvPr>
          <p:cNvSpPr txBox="1"/>
          <p:nvPr/>
        </p:nvSpPr>
        <p:spPr>
          <a:xfrm>
            <a:off x="404191" y="4346918"/>
            <a:ext cx="5009322" cy="1384995"/>
          </a:xfrm>
          <a:prstGeom prst="rect">
            <a:avLst/>
          </a:prstGeom>
          <a:noFill/>
        </p:spPr>
        <p:txBody>
          <a:bodyPr wrap="square">
            <a:spAutoFit/>
          </a:bodyPr>
          <a:lstStyle/>
          <a:p>
            <a:pPr algn="just"/>
            <a:r>
              <a:rPr lang="zh-TW" altLang="en-US" sz="1400" dirty="0">
                <a:latin typeface="Times New Roman" panose="02020603050405020304" pitchFamily="18" charset="0"/>
              </a:rPr>
              <a:t>我們計劃先與國內主要智慧型手錶廠商合作，例如</a:t>
            </a:r>
            <a:r>
              <a:rPr lang="en-US" altLang="zh-TW" sz="1400" dirty="0">
                <a:latin typeface="Times New Roman" panose="02020603050405020304" pitchFamily="18" charset="0"/>
              </a:rPr>
              <a:t>Garmin</a:t>
            </a:r>
            <a:r>
              <a:rPr lang="zh-TW" altLang="en-US" sz="1400" dirty="0">
                <a:latin typeface="Times New Roman" panose="02020603050405020304" pitchFamily="18" charset="0"/>
              </a:rPr>
              <a:t>或</a:t>
            </a:r>
            <a:r>
              <a:rPr lang="en-US" altLang="zh-TW" sz="1400" dirty="0">
                <a:latin typeface="Times New Roman" panose="02020603050405020304" pitchFamily="18" charset="0"/>
              </a:rPr>
              <a:t>Asus</a:t>
            </a:r>
            <a:r>
              <a:rPr lang="zh-TW" altLang="en-US" sz="1400" dirty="0">
                <a:latin typeface="Times New Roman" panose="02020603050405020304" pitchFamily="18" charset="0"/>
              </a:rPr>
              <a:t>等，進行技術整合和產品開發。通過與這些知名品牌的合作，我們的</a:t>
            </a:r>
            <a:r>
              <a:rPr lang="en-US" altLang="zh-TW" sz="1400" dirty="0">
                <a:latin typeface="Times New Roman" panose="02020603050405020304" pitchFamily="18" charset="0"/>
              </a:rPr>
              <a:t>MWPPG</a:t>
            </a:r>
            <a:r>
              <a:rPr lang="zh-TW" altLang="en-US" sz="1400" dirty="0">
                <a:latin typeface="Times New Roman" panose="02020603050405020304" pitchFamily="18" charset="0"/>
              </a:rPr>
              <a:t>技術將能夠被應用到他們的智慧型手錶生產線中，使得這些手錶不僅具有傳統的功能，更添增了血糖等血液監測功能，成為一款集健康監測和智慧生活於一體的全方位產品。</a:t>
            </a:r>
          </a:p>
        </p:txBody>
      </p:sp>
      <p:pic>
        <p:nvPicPr>
          <p:cNvPr id="8198" name="圖片 1">
            <a:extLst>
              <a:ext uri="{FF2B5EF4-FFF2-40B4-BE49-F238E27FC236}">
                <a16:creationId xmlns:a16="http://schemas.microsoft.com/office/drawing/2014/main" id="{1D89C833-27AC-0D9D-FBA6-18BEE5A89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7738" y="813143"/>
            <a:ext cx="58293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字方塊 13">
            <a:extLst>
              <a:ext uri="{FF2B5EF4-FFF2-40B4-BE49-F238E27FC236}">
                <a16:creationId xmlns:a16="http://schemas.microsoft.com/office/drawing/2014/main" id="{8A602D31-69F9-D37A-7523-8D685A3659AF}"/>
              </a:ext>
            </a:extLst>
          </p:cNvPr>
          <p:cNvSpPr txBox="1"/>
          <p:nvPr/>
        </p:nvSpPr>
        <p:spPr>
          <a:xfrm>
            <a:off x="6358354" y="4346918"/>
            <a:ext cx="5438049" cy="954107"/>
          </a:xfrm>
          <a:prstGeom prst="rect">
            <a:avLst/>
          </a:prstGeom>
          <a:noFill/>
        </p:spPr>
        <p:txBody>
          <a:bodyPr wrap="square">
            <a:spAutoFit/>
          </a:bodyPr>
          <a:lstStyle/>
          <a:p>
            <a:pPr algn="just"/>
            <a:r>
              <a:rPr lang="zh-TW" altLang="en-US" sz="1400" dirty="0">
                <a:latin typeface="Times New Roman" panose="02020603050405020304" pitchFamily="18" charset="0"/>
              </a:rPr>
              <a:t>隨後，我們打算擴大合作範圍，與全球主要智慧型手錶品牌進行合作，其中包括蘋果</a:t>
            </a:r>
            <a:r>
              <a:rPr lang="en-US" altLang="zh-TW" sz="1400" dirty="0">
                <a:latin typeface="Times New Roman" panose="02020603050405020304" pitchFamily="18" charset="0"/>
              </a:rPr>
              <a:t>(Apple)</a:t>
            </a:r>
            <a:r>
              <a:rPr lang="zh-TW" altLang="en-US" sz="1400" dirty="0">
                <a:latin typeface="Times New Roman" panose="02020603050405020304" pitchFamily="18" charset="0"/>
              </a:rPr>
              <a:t>、三星</a:t>
            </a:r>
            <a:r>
              <a:rPr lang="en-US" altLang="zh-TW" sz="1400" dirty="0">
                <a:latin typeface="Times New Roman" panose="02020603050405020304" pitchFamily="18" charset="0"/>
              </a:rPr>
              <a:t>(Samsung)</a:t>
            </a:r>
            <a:r>
              <a:rPr lang="zh-TW" altLang="en-US" sz="1400" dirty="0">
                <a:latin typeface="Times New Roman" panose="02020603050405020304" pitchFamily="18" charset="0"/>
              </a:rPr>
              <a:t>等知名品牌。這些全球領先的智慧型手錶品牌擁有龐大的用戶群，並在全球市場佔據重要地位，與他們的合作將為我們帶來更大的市場機遇和影響力。</a:t>
            </a:r>
          </a:p>
        </p:txBody>
      </p:sp>
      <p:sp>
        <p:nvSpPr>
          <p:cNvPr id="3" name="文字方塊 2">
            <a:extLst>
              <a:ext uri="{FF2B5EF4-FFF2-40B4-BE49-F238E27FC236}">
                <a16:creationId xmlns:a16="http://schemas.microsoft.com/office/drawing/2014/main" id="{4A36F27B-B657-DCFF-9DEE-A4D51842D4DF}"/>
              </a:ext>
            </a:extLst>
          </p:cNvPr>
          <p:cNvSpPr txBox="1"/>
          <p:nvPr/>
        </p:nvSpPr>
        <p:spPr>
          <a:xfrm>
            <a:off x="7515344" y="362577"/>
            <a:ext cx="4203700" cy="369332"/>
          </a:xfrm>
          <a:prstGeom prst="rect">
            <a:avLst/>
          </a:prstGeom>
          <a:noFill/>
        </p:spPr>
        <p:txBody>
          <a:bodyPr wrap="square" rtlCol="0">
            <a:spAutoFit/>
          </a:bodyPr>
          <a:lstStyle/>
          <a:p>
            <a:r>
              <a:rPr lang="zh-TW" altLang="en-US" dirty="0">
                <a:solidFill>
                  <a:srgbClr val="FF0000"/>
                </a:solidFill>
              </a:rPr>
              <a:t>要表現出市佔率的圖表跟市場</a:t>
            </a:r>
          </a:p>
        </p:txBody>
      </p:sp>
      <p:sp>
        <p:nvSpPr>
          <p:cNvPr id="7" name="標題 3">
            <a:extLst>
              <a:ext uri="{FF2B5EF4-FFF2-40B4-BE49-F238E27FC236}">
                <a16:creationId xmlns:a16="http://schemas.microsoft.com/office/drawing/2014/main" id="{C1730148-0AA1-BABB-B6D2-C7DB6BF9202D}"/>
              </a:ext>
            </a:extLst>
          </p:cNvPr>
          <p:cNvSpPr>
            <a:spLocks noGrp="1"/>
          </p:cNvSpPr>
          <p:nvPr>
            <p:ph type="title"/>
          </p:nvPr>
        </p:nvSpPr>
        <p:spPr>
          <a:xfrm>
            <a:off x="637309" y="368300"/>
            <a:ext cx="11219729" cy="691573"/>
          </a:xfrm>
        </p:spPr>
        <p:txBody>
          <a:bodyPr>
            <a:normAutofit/>
          </a:bodyPr>
          <a:lstStyle/>
          <a:p>
            <a:r>
              <a:rPr lang="zh-TW" altLang="en-US" dirty="0"/>
              <a:t>商化應用 </a:t>
            </a:r>
            <a:r>
              <a:rPr lang="en-US" altLang="zh-TW" dirty="0"/>
              <a:t>- </a:t>
            </a:r>
            <a:r>
              <a:rPr lang="zh-TW" altLang="en-US" sz="2800" dirty="0"/>
              <a:t>商化收益模式與可行性評估</a:t>
            </a:r>
            <a:endParaRPr lang="zh-TW" altLang="en-US" dirty="0"/>
          </a:p>
        </p:txBody>
      </p:sp>
    </p:spTree>
    <p:extLst>
      <p:ext uri="{BB962C8B-B14F-4D97-AF65-F5344CB8AC3E}">
        <p14:creationId xmlns:p14="http://schemas.microsoft.com/office/powerpoint/2010/main" val="364362889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4" name="標題 3"/>
          <p:cNvSpPr>
            <a:spLocks noGrp="1"/>
          </p:cNvSpPr>
          <p:nvPr>
            <p:ph type="title"/>
          </p:nvPr>
        </p:nvSpPr>
        <p:spPr/>
        <p:txBody>
          <a:bodyPr>
            <a:normAutofit/>
          </a:bodyPr>
          <a:lstStyle/>
          <a:p>
            <a:r>
              <a:rPr lang="zh-TW" altLang="en-US" dirty="0"/>
              <a:t>智財保護</a:t>
            </a:r>
          </a:p>
        </p:txBody>
      </p:sp>
      <p:pic>
        <p:nvPicPr>
          <p:cNvPr id="2050" name="圖片 1">
            <a:extLst>
              <a:ext uri="{FF2B5EF4-FFF2-40B4-BE49-F238E27FC236}">
                <a16:creationId xmlns:a16="http://schemas.microsoft.com/office/drawing/2014/main" id="{01540DC5-9375-9B87-4284-CC90790E2D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5606" y="844720"/>
            <a:ext cx="3921777" cy="5550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32799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4" name="標題 3"/>
          <p:cNvSpPr>
            <a:spLocks noGrp="1"/>
          </p:cNvSpPr>
          <p:nvPr>
            <p:ph type="title"/>
          </p:nvPr>
        </p:nvSpPr>
        <p:spPr/>
        <p:txBody>
          <a:bodyPr>
            <a:normAutofit/>
          </a:bodyPr>
          <a:lstStyle/>
          <a:p>
            <a:r>
              <a:rPr lang="zh-TW" altLang="en-US" dirty="0"/>
              <a:t>智財保護</a:t>
            </a:r>
          </a:p>
        </p:txBody>
      </p:sp>
      <p:grpSp>
        <p:nvGrpSpPr>
          <p:cNvPr id="9" name="群組 8">
            <a:extLst>
              <a:ext uri="{FF2B5EF4-FFF2-40B4-BE49-F238E27FC236}">
                <a16:creationId xmlns:a16="http://schemas.microsoft.com/office/drawing/2014/main" id="{E98DB594-EC56-0F21-DCE8-26D489C4C452}"/>
              </a:ext>
            </a:extLst>
          </p:cNvPr>
          <p:cNvGrpSpPr/>
          <p:nvPr/>
        </p:nvGrpSpPr>
        <p:grpSpPr>
          <a:xfrm>
            <a:off x="1069147" y="1972265"/>
            <a:ext cx="10053705" cy="1456735"/>
            <a:chOff x="1179445" y="1537252"/>
            <a:chExt cx="10053705" cy="1689652"/>
          </a:xfrm>
        </p:grpSpPr>
        <p:sp>
          <p:nvSpPr>
            <p:cNvPr id="6" name="矩形 5">
              <a:extLst>
                <a:ext uri="{FF2B5EF4-FFF2-40B4-BE49-F238E27FC236}">
                  <a16:creationId xmlns:a16="http://schemas.microsoft.com/office/drawing/2014/main" id="{8A52E98E-D46C-F416-DAF5-A42EA0E072FA}"/>
                </a:ext>
              </a:extLst>
            </p:cNvPr>
            <p:cNvSpPr/>
            <p:nvPr/>
          </p:nvSpPr>
          <p:spPr>
            <a:xfrm>
              <a:off x="1179445" y="1537252"/>
              <a:ext cx="2763078" cy="16896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b="1" dirty="0"/>
                <a:t>量測技術專利申請</a:t>
              </a:r>
            </a:p>
          </p:txBody>
        </p:sp>
        <p:sp>
          <p:nvSpPr>
            <p:cNvPr id="7" name="矩形 6">
              <a:extLst>
                <a:ext uri="{FF2B5EF4-FFF2-40B4-BE49-F238E27FC236}">
                  <a16:creationId xmlns:a16="http://schemas.microsoft.com/office/drawing/2014/main" id="{2281D1FE-066D-D288-24F6-781F2DD9A2F2}"/>
                </a:ext>
              </a:extLst>
            </p:cNvPr>
            <p:cNvSpPr/>
            <p:nvPr/>
          </p:nvSpPr>
          <p:spPr>
            <a:xfrm>
              <a:off x="4956312" y="1537252"/>
              <a:ext cx="2763078" cy="16896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b="1" dirty="0"/>
                <a:t>營業秘密保護</a:t>
              </a:r>
            </a:p>
          </p:txBody>
        </p:sp>
        <p:sp>
          <p:nvSpPr>
            <p:cNvPr id="8" name="矩形 7">
              <a:extLst>
                <a:ext uri="{FF2B5EF4-FFF2-40B4-BE49-F238E27FC236}">
                  <a16:creationId xmlns:a16="http://schemas.microsoft.com/office/drawing/2014/main" id="{9C761F8F-A95F-643D-03BE-1A56FF697410}"/>
                </a:ext>
              </a:extLst>
            </p:cNvPr>
            <p:cNvSpPr/>
            <p:nvPr/>
          </p:nvSpPr>
          <p:spPr>
            <a:xfrm>
              <a:off x="8470072" y="1537252"/>
              <a:ext cx="2763078" cy="16896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b="1" dirty="0"/>
                <a:t>專案管理工具</a:t>
              </a:r>
            </a:p>
          </p:txBody>
        </p:sp>
      </p:grpSp>
      <p:sp>
        <p:nvSpPr>
          <p:cNvPr id="15" name="文字方塊 14">
            <a:extLst>
              <a:ext uri="{FF2B5EF4-FFF2-40B4-BE49-F238E27FC236}">
                <a16:creationId xmlns:a16="http://schemas.microsoft.com/office/drawing/2014/main" id="{AA46CB4D-F5E1-8A95-373E-39A10733686C}"/>
              </a:ext>
            </a:extLst>
          </p:cNvPr>
          <p:cNvSpPr txBox="1"/>
          <p:nvPr/>
        </p:nvSpPr>
        <p:spPr>
          <a:xfrm>
            <a:off x="681521" y="3844137"/>
            <a:ext cx="3538330" cy="954107"/>
          </a:xfrm>
          <a:prstGeom prst="rect">
            <a:avLst/>
          </a:prstGeom>
          <a:noFill/>
        </p:spPr>
        <p:txBody>
          <a:bodyPr wrap="square">
            <a:spAutoFit/>
          </a:bodyPr>
          <a:lstStyle/>
          <a:p>
            <a:pPr algn="just"/>
            <a:r>
              <a:rPr lang="zh-TW" altLang="en-US" sz="1400" b="1" dirty="0"/>
              <a:t>我們已針對量測技術申請專利，而後續也會繼續針對我們的機構在台灣申請新的專利，並且申請美國專利來保護演算法，進而保護我們的重要技術與研發成果。</a:t>
            </a:r>
          </a:p>
        </p:txBody>
      </p:sp>
      <p:sp>
        <p:nvSpPr>
          <p:cNvPr id="16" name="文字方塊 15">
            <a:extLst>
              <a:ext uri="{FF2B5EF4-FFF2-40B4-BE49-F238E27FC236}">
                <a16:creationId xmlns:a16="http://schemas.microsoft.com/office/drawing/2014/main" id="{3C638BD0-DF50-B6C0-535B-14851DC27508}"/>
              </a:ext>
            </a:extLst>
          </p:cNvPr>
          <p:cNvSpPr txBox="1"/>
          <p:nvPr/>
        </p:nvSpPr>
        <p:spPr>
          <a:xfrm>
            <a:off x="4502631" y="3844137"/>
            <a:ext cx="3449844" cy="1169551"/>
          </a:xfrm>
          <a:prstGeom prst="rect">
            <a:avLst/>
          </a:prstGeom>
          <a:noFill/>
        </p:spPr>
        <p:txBody>
          <a:bodyPr wrap="square">
            <a:spAutoFit/>
          </a:bodyPr>
          <a:lstStyle/>
          <a:p>
            <a:pPr algn="just"/>
            <a:r>
              <a:rPr lang="zh-TW" altLang="en-US" sz="1400" b="1" dirty="0">
                <a:latin typeface="Times New Roman" panose="02020603050405020304" pitchFamily="18" charset="0"/>
              </a:rPr>
              <a:t>我們也採取了一系列的保密措施，確保我們的技術和商業機密不會外洩。這包括透過</a:t>
            </a:r>
            <a:r>
              <a:rPr lang="en-US" altLang="zh-TW" sz="1400" b="1" dirty="0">
                <a:latin typeface="Times New Roman" panose="02020603050405020304" pitchFamily="18" charset="0"/>
              </a:rPr>
              <a:t>Google Drive</a:t>
            </a:r>
            <a:r>
              <a:rPr lang="zh-TW" altLang="en-US" sz="1400" b="1" dirty="0">
                <a:latin typeface="Times New Roman" panose="02020603050405020304" pitchFamily="18" charset="0"/>
              </a:rPr>
              <a:t>限制知識的訪問權限、簽署保密協議以及建立內部保密文化等，藉此有效地保護我們的研發成果和商業模式</a:t>
            </a:r>
            <a:r>
              <a:rPr lang="zh-TW" altLang="en-US" sz="1400" dirty="0">
                <a:latin typeface="Times New Roman" panose="02020603050405020304" pitchFamily="18" charset="0"/>
              </a:rPr>
              <a:t>。 </a:t>
            </a:r>
          </a:p>
        </p:txBody>
      </p:sp>
      <p:sp>
        <p:nvSpPr>
          <p:cNvPr id="21" name="文字方塊 20">
            <a:extLst>
              <a:ext uri="{FF2B5EF4-FFF2-40B4-BE49-F238E27FC236}">
                <a16:creationId xmlns:a16="http://schemas.microsoft.com/office/drawing/2014/main" id="{F8BA5007-0478-7450-8189-3F6836BA5E26}"/>
              </a:ext>
            </a:extLst>
          </p:cNvPr>
          <p:cNvSpPr txBox="1"/>
          <p:nvPr/>
        </p:nvSpPr>
        <p:spPr>
          <a:xfrm>
            <a:off x="8096110" y="3844137"/>
            <a:ext cx="3449844" cy="1600438"/>
          </a:xfrm>
          <a:prstGeom prst="rect">
            <a:avLst/>
          </a:prstGeom>
          <a:noFill/>
        </p:spPr>
        <p:txBody>
          <a:bodyPr wrap="square">
            <a:spAutoFit/>
          </a:bodyPr>
          <a:lstStyle/>
          <a:p>
            <a:pPr algn="just"/>
            <a:r>
              <a:rPr lang="zh-TW" altLang="en-US" sz="1400" b="1" dirty="0">
                <a:latin typeface="Times New Roman" panose="02020603050405020304" pitchFamily="18" charset="0"/>
              </a:rPr>
              <a:t>我們使用</a:t>
            </a:r>
            <a:r>
              <a:rPr lang="en-US" altLang="zh-TW" sz="1400" b="1" dirty="0">
                <a:latin typeface="Times New Roman" panose="02020603050405020304" pitchFamily="18" charset="0"/>
              </a:rPr>
              <a:t>Redmine</a:t>
            </a:r>
            <a:r>
              <a:rPr lang="zh-TW" altLang="en-US" sz="1400" b="1" dirty="0">
                <a:latin typeface="Times New Roman" panose="02020603050405020304" pitchFamily="18" charset="0"/>
              </a:rPr>
              <a:t>作為我們的專案管理工具。幫助我們更有效地組織和追踪我們的研發項目。它提供了一個集中化的平台，讓我們的團隊成員可以輕鬆地查看項目進度、任務分配和工作時間，並支援文檔管理、問題跟踪和討論區功能，幫助提高工作效率。</a:t>
            </a:r>
          </a:p>
        </p:txBody>
      </p:sp>
    </p:spTree>
    <p:extLst>
      <p:ext uri="{BB962C8B-B14F-4D97-AF65-F5344CB8AC3E}">
        <p14:creationId xmlns:p14="http://schemas.microsoft.com/office/powerpoint/2010/main" val="391689560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4" name="標題 3"/>
          <p:cNvSpPr>
            <a:spLocks noGrp="1"/>
          </p:cNvSpPr>
          <p:nvPr>
            <p:ph type="title"/>
          </p:nvPr>
        </p:nvSpPr>
        <p:spPr/>
        <p:txBody>
          <a:bodyPr>
            <a:normAutofit/>
          </a:bodyPr>
          <a:lstStyle/>
          <a:p>
            <a:r>
              <a:rPr lang="zh-TW" altLang="en-US" dirty="0"/>
              <a:t>使用者資料保護</a:t>
            </a:r>
          </a:p>
        </p:txBody>
      </p:sp>
      <p:sp>
        <p:nvSpPr>
          <p:cNvPr id="5" name="矩形: 圓角 4">
            <a:extLst>
              <a:ext uri="{FF2B5EF4-FFF2-40B4-BE49-F238E27FC236}">
                <a16:creationId xmlns:a16="http://schemas.microsoft.com/office/drawing/2014/main" id="{70B5D6B6-6EC1-D5E4-882E-41CEB8C67D93}"/>
              </a:ext>
            </a:extLst>
          </p:cNvPr>
          <p:cNvSpPr/>
          <p:nvPr/>
        </p:nvSpPr>
        <p:spPr>
          <a:xfrm>
            <a:off x="229669" y="2760166"/>
            <a:ext cx="2643447" cy="22887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t>SSL/TLS </a:t>
            </a:r>
            <a:r>
              <a:rPr lang="zh-TW" altLang="en-US" dirty="0"/>
              <a:t>來加密資料在網際網路上的傳輸，確保資料在傳送過程中不被竊取</a:t>
            </a:r>
          </a:p>
        </p:txBody>
      </p:sp>
      <p:sp>
        <p:nvSpPr>
          <p:cNvPr id="9" name="矩形: 圓角 8">
            <a:extLst>
              <a:ext uri="{FF2B5EF4-FFF2-40B4-BE49-F238E27FC236}">
                <a16:creationId xmlns:a16="http://schemas.microsoft.com/office/drawing/2014/main" id="{5A3682DA-39EE-FE86-5407-F1FC629950AF}"/>
              </a:ext>
            </a:extLst>
          </p:cNvPr>
          <p:cNvSpPr/>
          <p:nvPr/>
        </p:nvSpPr>
        <p:spPr>
          <a:xfrm>
            <a:off x="3278698" y="2760165"/>
            <a:ext cx="2643447" cy="22887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t>AES </a:t>
            </a:r>
            <a:r>
              <a:rPr lang="zh-TW" altLang="en-US" dirty="0"/>
              <a:t>或其他加密演算法來加密資料，並確保只有授權的人員能夠解密。</a:t>
            </a:r>
          </a:p>
        </p:txBody>
      </p:sp>
      <p:sp>
        <p:nvSpPr>
          <p:cNvPr id="10" name="矩形: 圓角 9">
            <a:extLst>
              <a:ext uri="{FF2B5EF4-FFF2-40B4-BE49-F238E27FC236}">
                <a16:creationId xmlns:a16="http://schemas.microsoft.com/office/drawing/2014/main" id="{D2840C45-C390-FD6E-1D2D-726E77646AC3}"/>
              </a:ext>
            </a:extLst>
          </p:cNvPr>
          <p:cNvSpPr/>
          <p:nvPr/>
        </p:nvSpPr>
        <p:spPr>
          <a:xfrm>
            <a:off x="6327727" y="2760164"/>
            <a:ext cx="2643447" cy="22887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a:t>除了密碼外，還需要另一個或多個身份驗證因素（例如短信驗證碼、生物辨識等）來存取資料。</a:t>
            </a:r>
          </a:p>
        </p:txBody>
      </p:sp>
      <p:sp>
        <p:nvSpPr>
          <p:cNvPr id="11" name="矩形: 圓角 10">
            <a:extLst>
              <a:ext uri="{FF2B5EF4-FFF2-40B4-BE49-F238E27FC236}">
                <a16:creationId xmlns:a16="http://schemas.microsoft.com/office/drawing/2014/main" id="{FBCC41B8-2864-BDE4-B978-6A3608ABF7B3}"/>
              </a:ext>
            </a:extLst>
          </p:cNvPr>
          <p:cNvSpPr/>
          <p:nvPr/>
        </p:nvSpPr>
        <p:spPr>
          <a:xfrm>
            <a:off x="9376757" y="2715761"/>
            <a:ext cx="2643447" cy="22887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a:t>定期將資料備份到另一地點，以防資料丟失。</a:t>
            </a:r>
          </a:p>
        </p:txBody>
      </p:sp>
      <p:sp>
        <p:nvSpPr>
          <p:cNvPr id="13" name="矩形 12">
            <a:extLst>
              <a:ext uri="{FF2B5EF4-FFF2-40B4-BE49-F238E27FC236}">
                <a16:creationId xmlns:a16="http://schemas.microsoft.com/office/drawing/2014/main" id="{A5F607FE-E764-742A-D06E-E61CAE069E27}"/>
              </a:ext>
            </a:extLst>
          </p:cNvPr>
          <p:cNvSpPr/>
          <p:nvPr/>
        </p:nvSpPr>
        <p:spPr>
          <a:xfrm>
            <a:off x="432262" y="1825690"/>
            <a:ext cx="2238894" cy="620684"/>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rPr>
              <a:t>加密傳輸</a:t>
            </a:r>
          </a:p>
        </p:txBody>
      </p:sp>
      <p:sp>
        <p:nvSpPr>
          <p:cNvPr id="14" name="矩形 13">
            <a:extLst>
              <a:ext uri="{FF2B5EF4-FFF2-40B4-BE49-F238E27FC236}">
                <a16:creationId xmlns:a16="http://schemas.microsoft.com/office/drawing/2014/main" id="{22E4AAC1-A085-3B58-4A7E-BDB2670F88A3}"/>
              </a:ext>
            </a:extLst>
          </p:cNvPr>
          <p:cNvSpPr/>
          <p:nvPr/>
        </p:nvSpPr>
        <p:spPr>
          <a:xfrm>
            <a:off x="3461789" y="1825690"/>
            <a:ext cx="2238894" cy="620684"/>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rPr>
              <a:t>資料加密存儲</a:t>
            </a:r>
          </a:p>
        </p:txBody>
      </p:sp>
      <p:sp>
        <p:nvSpPr>
          <p:cNvPr id="15" name="矩形 14">
            <a:extLst>
              <a:ext uri="{FF2B5EF4-FFF2-40B4-BE49-F238E27FC236}">
                <a16:creationId xmlns:a16="http://schemas.microsoft.com/office/drawing/2014/main" id="{70940862-129F-4242-1C0C-D02C38CE3436}"/>
              </a:ext>
            </a:extLst>
          </p:cNvPr>
          <p:cNvSpPr/>
          <p:nvPr/>
        </p:nvSpPr>
        <p:spPr>
          <a:xfrm>
            <a:off x="6491316" y="1825690"/>
            <a:ext cx="2238894" cy="620684"/>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rPr>
              <a:t>多因素身份驗證</a:t>
            </a:r>
          </a:p>
        </p:txBody>
      </p:sp>
      <p:sp>
        <p:nvSpPr>
          <p:cNvPr id="16" name="矩形 15">
            <a:extLst>
              <a:ext uri="{FF2B5EF4-FFF2-40B4-BE49-F238E27FC236}">
                <a16:creationId xmlns:a16="http://schemas.microsoft.com/office/drawing/2014/main" id="{F0DF4FE8-B0B2-CE5A-D27D-077C0E8FD967}"/>
              </a:ext>
            </a:extLst>
          </p:cNvPr>
          <p:cNvSpPr/>
          <p:nvPr/>
        </p:nvSpPr>
        <p:spPr>
          <a:xfrm>
            <a:off x="9520844" y="1825690"/>
            <a:ext cx="2238894" cy="620684"/>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rPr>
              <a:t>定期備份</a:t>
            </a:r>
          </a:p>
        </p:txBody>
      </p:sp>
    </p:spTree>
    <p:extLst>
      <p:ext uri="{BB962C8B-B14F-4D97-AF65-F5344CB8AC3E}">
        <p14:creationId xmlns:p14="http://schemas.microsoft.com/office/powerpoint/2010/main" val="384384438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4" name="標題 3"/>
          <p:cNvSpPr>
            <a:spLocks noGrp="1"/>
          </p:cNvSpPr>
          <p:nvPr>
            <p:ph type="title"/>
          </p:nvPr>
        </p:nvSpPr>
        <p:spPr/>
        <p:txBody>
          <a:bodyPr/>
          <a:lstStyle/>
          <a:p>
            <a:r>
              <a:rPr lang="zh-TW" altLang="en-US" dirty="0"/>
              <a:t>參賽案件研發進程資料表</a:t>
            </a:r>
          </a:p>
        </p:txBody>
      </p:sp>
      <p:graphicFrame>
        <p:nvGraphicFramePr>
          <p:cNvPr id="6" name="內容版面配置區 3"/>
          <p:cNvGraphicFramePr>
            <a:graphicFrameLocks/>
          </p:cNvGraphicFramePr>
          <p:nvPr>
            <p:extLst>
              <p:ext uri="{D42A27DB-BD31-4B8C-83A1-F6EECF244321}">
                <p14:modId xmlns:p14="http://schemas.microsoft.com/office/powerpoint/2010/main" val="439705157"/>
              </p:ext>
            </p:extLst>
          </p:nvPr>
        </p:nvGraphicFramePr>
        <p:xfrm>
          <a:off x="361643" y="1145370"/>
          <a:ext cx="11599449" cy="5112556"/>
        </p:xfrm>
        <a:graphic>
          <a:graphicData uri="http://schemas.openxmlformats.org/drawingml/2006/table">
            <a:tbl>
              <a:tblPr firstRow="1" bandRow="1">
                <a:tableStyleId>{5C22544A-7EE6-4342-B048-85BDC9FD1C3A}</a:tableStyleId>
              </a:tblPr>
              <a:tblGrid>
                <a:gridCol w="1846580">
                  <a:extLst>
                    <a:ext uri="{9D8B030D-6E8A-4147-A177-3AD203B41FA5}">
                      <a16:colId xmlns:a16="http://schemas.microsoft.com/office/drawing/2014/main" val="20000"/>
                    </a:ext>
                  </a:extLst>
                </a:gridCol>
                <a:gridCol w="9752869">
                  <a:extLst>
                    <a:ext uri="{9D8B030D-6E8A-4147-A177-3AD203B41FA5}">
                      <a16:colId xmlns:a16="http://schemas.microsoft.com/office/drawing/2014/main" val="20001"/>
                    </a:ext>
                  </a:extLst>
                </a:gridCol>
              </a:tblGrid>
              <a:tr h="385304">
                <a:tc>
                  <a:txBody>
                    <a:bodyPr/>
                    <a:lstStyle/>
                    <a:p>
                      <a:pPr algn="ctr"/>
                      <a:r>
                        <a:rPr lang="zh-TW" altLang="en-US" sz="1800" dirty="0"/>
                        <a:t>項目</a:t>
                      </a:r>
                    </a:p>
                  </a:txBody>
                  <a:tcPr/>
                </a:tc>
                <a:tc>
                  <a:txBody>
                    <a:bodyPr/>
                    <a:lstStyle/>
                    <a:p>
                      <a:pPr algn="ctr"/>
                      <a:r>
                        <a:rPr lang="zh-TW" altLang="en-US" sz="1600" dirty="0"/>
                        <a:t>內容</a:t>
                      </a:r>
                    </a:p>
                  </a:txBody>
                  <a:tcPr/>
                </a:tc>
                <a:extLst>
                  <a:ext uri="{0D108BD9-81ED-4DB2-BD59-A6C34878D82A}">
                    <a16:rowId xmlns:a16="http://schemas.microsoft.com/office/drawing/2014/main" val="10000"/>
                  </a:ext>
                </a:extLst>
              </a:tr>
              <a:tr h="1142225">
                <a:tc>
                  <a:txBody>
                    <a:bodyPr/>
                    <a:lstStyle/>
                    <a:p>
                      <a:pPr algn="ctr"/>
                      <a:r>
                        <a:rPr lang="zh-TW" altLang="en-US" sz="1800" dirty="0"/>
                        <a:t>研發進程</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t>藥物領域：</a:t>
                      </a:r>
                      <a:r>
                        <a:rPr lang="zh-TW" altLang="en-US" sz="1600" kern="1200" dirty="0">
                          <a:solidFill>
                            <a:schemeClr val="dk1"/>
                          </a:solidFill>
                          <a:latin typeface="+mn-lt"/>
                          <a:ea typeface="+mn-ea"/>
                          <a:cs typeface="+mn-cs"/>
                        </a:rPr>
                        <a:t>□藥物探索      □候選藥物確認       □動物模式概念驗證       □臨床前試驗       □ </a:t>
                      </a:r>
                      <a:r>
                        <a:rPr lang="en-US" altLang="zh-TW" sz="1600" kern="1200" dirty="0">
                          <a:solidFill>
                            <a:schemeClr val="dk1"/>
                          </a:solidFill>
                          <a:latin typeface="+mn-lt"/>
                          <a:ea typeface="+mn-ea"/>
                          <a:cs typeface="+mn-cs"/>
                        </a:rPr>
                        <a:t>IND</a:t>
                      </a:r>
                      <a:r>
                        <a:rPr lang="zh-TW" altLang="en-US" sz="1600" kern="1200" dirty="0">
                          <a:solidFill>
                            <a:schemeClr val="dk1"/>
                          </a:solidFill>
                          <a:latin typeface="+mn-lt"/>
                          <a:ea typeface="+mn-ea"/>
                          <a:cs typeface="+mn-cs"/>
                        </a:rPr>
                        <a:t>申請    </a:t>
                      </a:r>
                      <a:endParaRPr lang="en-US" altLang="zh-TW" sz="16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kern="1200" dirty="0">
                          <a:solidFill>
                            <a:schemeClr val="dk1"/>
                          </a:solidFill>
                          <a:latin typeface="+mn-lt"/>
                          <a:ea typeface="+mn-ea"/>
                          <a:cs typeface="+mn-cs"/>
                        </a:rPr>
                        <a:t>                  □臨床試驗</a:t>
                      </a:r>
                      <a:r>
                        <a:rPr lang="zh-TW" altLang="en-US" sz="1600" u="sng" kern="1200" dirty="0">
                          <a:solidFill>
                            <a:schemeClr val="dk1"/>
                          </a:solidFill>
                          <a:latin typeface="+mn-lt"/>
                          <a:ea typeface="+mn-ea"/>
                          <a:cs typeface="+mn-cs"/>
                        </a:rPr>
                        <a:t>                       </a:t>
                      </a:r>
                      <a:r>
                        <a:rPr lang="en-US" altLang="zh-TW" sz="1600" u="sng" kern="1200" dirty="0">
                          <a:solidFill>
                            <a:schemeClr val="dk1"/>
                          </a:solidFill>
                          <a:latin typeface="+mn-lt"/>
                          <a:ea typeface="+mn-ea"/>
                          <a:cs typeface="+mn-cs"/>
                        </a:rPr>
                        <a:t>(</a:t>
                      </a:r>
                      <a:r>
                        <a:rPr lang="zh-TW" altLang="en-US" sz="1600" u="sng" kern="1200" dirty="0">
                          <a:solidFill>
                            <a:schemeClr val="dk1"/>
                          </a:solidFill>
                          <a:latin typeface="+mn-lt"/>
                          <a:ea typeface="+mn-ea"/>
                          <a:cs typeface="+mn-cs"/>
                        </a:rPr>
                        <a:t>階段</a:t>
                      </a:r>
                      <a:r>
                        <a:rPr lang="en-US" altLang="zh-TW" sz="1600" u="sng" kern="1200" dirty="0">
                          <a:solidFill>
                            <a:schemeClr val="dk1"/>
                          </a:solidFill>
                          <a:latin typeface="+mn-lt"/>
                          <a:ea typeface="+mn-ea"/>
                          <a:cs typeface="+mn-cs"/>
                        </a:rPr>
                        <a:t>)</a:t>
                      </a:r>
                      <a:r>
                        <a:rPr lang="zh-TW" altLang="en-US" sz="1600" kern="1200" dirty="0">
                          <a:solidFill>
                            <a:schemeClr val="dk1"/>
                          </a:solidFill>
                          <a:latin typeface="+mn-lt"/>
                          <a:ea typeface="+mn-ea"/>
                          <a:cs typeface="+mn-cs"/>
                        </a:rPr>
                        <a:t>        </a:t>
                      </a:r>
                      <a:endParaRPr lang="en-US" altLang="zh-TW" sz="16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i="0" kern="1200" dirty="0">
                          <a:solidFill>
                            <a:schemeClr val="dk1"/>
                          </a:solidFill>
                          <a:effectLst/>
                          <a:latin typeface="+mn-lt"/>
                          <a:ea typeface="+mn-ea"/>
                          <a:cs typeface="+mn-cs"/>
                        </a:rPr>
                        <a:t>醫材領域</a:t>
                      </a:r>
                      <a:r>
                        <a:rPr lang="zh-TW" altLang="en-US" sz="1600" kern="1200" dirty="0">
                          <a:solidFill>
                            <a:schemeClr val="dk1"/>
                          </a:solidFill>
                          <a:latin typeface="+mn-lt"/>
                          <a:ea typeface="+mn-ea"/>
                          <a:cs typeface="+mn-cs"/>
                        </a:rPr>
                        <a:t>：□基礎研究</a:t>
                      </a:r>
                      <a:r>
                        <a:rPr lang="en-US" altLang="zh-TW" sz="1600" kern="1200" dirty="0">
                          <a:solidFill>
                            <a:schemeClr val="dk1"/>
                          </a:solidFill>
                          <a:latin typeface="+mn-lt"/>
                          <a:ea typeface="+mn-ea"/>
                          <a:cs typeface="+mn-cs"/>
                        </a:rPr>
                        <a:t>/</a:t>
                      </a:r>
                      <a:r>
                        <a:rPr lang="zh-TW" altLang="en-US" sz="1600" kern="1200" dirty="0">
                          <a:solidFill>
                            <a:schemeClr val="dk1"/>
                          </a:solidFill>
                          <a:latin typeface="+mn-lt"/>
                          <a:ea typeface="+mn-ea"/>
                          <a:cs typeface="+mn-cs"/>
                        </a:rPr>
                        <a:t>實驗室研究     ■產品雛形試製        □臨床前驗證      □臨床試驗</a:t>
                      </a:r>
                      <a:r>
                        <a:rPr lang="en-US" altLang="zh-TW" sz="1600" kern="1200" dirty="0">
                          <a:solidFill>
                            <a:schemeClr val="dk1"/>
                          </a:solidFill>
                          <a:latin typeface="+mn-lt"/>
                          <a:ea typeface="+mn-ea"/>
                          <a:cs typeface="+mn-cs"/>
                        </a:rPr>
                        <a:t>/</a:t>
                      </a:r>
                      <a:r>
                        <a:rPr lang="zh-TW" altLang="en-US" sz="1600" kern="1200" dirty="0">
                          <a:solidFill>
                            <a:schemeClr val="dk1"/>
                          </a:solidFill>
                          <a:latin typeface="+mn-lt"/>
                          <a:ea typeface="+mn-ea"/>
                          <a:cs typeface="+mn-cs"/>
                        </a:rPr>
                        <a:t>臨床評估</a:t>
                      </a:r>
                      <a:r>
                        <a:rPr lang="zh-TW" altLang="en-US" sz="1600" u="sng" kern="1200" dirty="0">
                          <a:solidFill>
                            <a:schemeClr val="dk1"/>
                          </a:solidFill>
                          <a:latin typeface="+mn-lt"/>
                          <a:ea typeface="+mn-ea"/>
                          <a:cs typeface="+mn-cs"/>
                        </a:rPr>
                        <a:t>         </a:t>
                      </a:r>
                      <a:r>
                        <a:rPr lang="zh-TW" altLang="en-US" sz="1600" kern="1200" dirty="0">
                          <a:solidFill>
                            <a:schemeClr val="dk1"/>
                          </a:solidFill>
                          <a:latin typeface="+mn-lt"/>
                          <a:ea typeface="+mn-ea"/>
                          <a:cs typeface="+mn-cs"/>
                        </a:rPr>
                        <a:t>   </a:t>
                      </a:r>
                      <a:endParaRPr lang="en-US" altLang="zh-TW" sz="16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kern="1200" dirty="0">
                          <a:solidFill>
                            <a:schemeClr val="dk1"/>
                          </a:solidFill>
                          <a:latin typeface="+mn-lt"/>
                          <a:ea typeface="+mn-ea"/>
                          <a:cs typeface="+mn-cs"/>
                        </a:rPr>
                        <a:t>其他領域：□概念發展      ■產品雛形開發</a:t>
                      </a:r>
                      <a:r>
                        <a:rPr lang="en-US" altLang="zh-TW" sz="1600" kern="1200" dirty="0">
                          <a:solidFill>
                            <a:schemeClr val="dk1"/>
                          </a:solidFill>
                          <a:latin typeface="+mn-lt"/>
                          <a:ea typeface="+mn-ea"/>
                          <a:cs typeface="+mn-cs"/>
                        </a:rPr>
                        <a:t>/</a:t>
                      </a:r>
                      <a:r>
                        <a:rPr lang="zh-TW" altLang="en-US" sz="1600" kern="1200" dirty="0">
                          <a:solidFill>
                            <a:schemeClr val="dk1"/>
                          </a:solidFill>
                          <a:latin typeface="+mn-lt"/>
                          <a:ea typeface="+mn-ea"/>
                          <a:cs typeface="+mn-cs"/>
                        </a:rPr>
                        <a:t>初步驗證      □產品原型展示</a:t>
                      </a:r>
                      <a:r>
                        <a:rPr lang="en-US" altLang="zh-TW" sz="1600" kern="1200" dirty="0">
                          <a:solidFill>
                            <a:schemeClr val="dk1"/>
                          </a:solidFill>
                          <a:latin typeface="+mn-lt"/>
                          <a:ea typeface="+mn-ea"/>
                          <a:cs typeface="+mn-cs"/>
                        </a:rPr>
                        <a:t>/</a:t>
                      </a:r>
                      <a:r>
                        <a:rPr lang="zh-TW" altLang="en-US" sz="1600" kern="1200" dirty="0">
                          <a:solidFill>
                            <a:schemeClr val="dk1"/>
                          </a:solidFill>
                          <a:latin typeface="+mn-lt"/>
                          <a:ea typeface="+mn-ea"/>
                          <a:cs typeface="+mn-cs"/>
                        </a:rPr>
                        <a:t>真實環境驗證      □產品上市</a:t>
                      </a:r>
                      <a:endParaRPr lang="en-US" altLang="zh-TW" sz="1600" kern="1200" dirty="0">
                        <a:solidFill>
                          <a:schemeClr val="dk1"/>
                        </a:solidFill>
                        <a:latin typeface="+mn-lt"/>
                        <a:ea typeface="+mn-ea"/>
                        <a:cs typeface="+mn-cs"/>
                      </a:endParaRPr>
                    </a:p>
                  </a:txBody>
                  <a:tcPr anchor="ctr"/>
                </a:tc>
                <a:extLst>
                  <a:ext uri="{0D108BD9-81ED-4DB2-BD59-A6C34878D82A}">
                    <a16:rowId xmlns:a16="http://schemas.microsoft.com/office/drawing/2014/main" val="10001"/>
                  </a:ext>
                </a:extLst>
              </a:tr>
              <a:tr h="1195009">
                <a:tc>
                  <a:txBody>
                    <a:bodyPr/>
                    <a:lstStyle/>
                    <a:p>
                      <a:pPr algn="ctr"/>
                      <a:r>
                        <a:rPr lang="zh-TW" altLang="en-US" sz="1800" dirty="0"/>
                        <a:t>已完成技術相關</a:t>
                      </a:r>
                      <a:endParaRPr lang="en-US" altLang="zh-TW" sz="1800" dirty="0"/>
                    </a:p>
                    <a:p>
                      <a:pPr algn="ctr"/>
                      <a:r>
                        <a:rPr lang="zh-TW" altLang="en-US" sz="1800" dirty="0"/>
                        <a:t>重要實驗</a:t>
                      </a:r>
                    </a:p>
                  </a:txBody>
                  <a:tcPr anchor="ctr"/>
                </a:tc>
                <a:tc>
                  <a:txBody>
                    <a:bodyPr/>
                    <a:lstStyle/>
                    <a:p>
                      <a:pPr marL="266700" indent="-266700">
                        <a:buFont typeface="+mj-lt"/>
                        <a:buAutoNum type="arabicPeriod"/>
                      </a:pPr>
                      <a:r>
                        <a:rPr lang="zh-TW" altLang="en-US" sz="1600" kern="1200" dirty="0">
                          <a:solidFill>
                            <a:schemeClr val="dk1"/>
                          </a:solidFill>
                          <a:latin typeface="+mn-lt"/>
                          <a:ea typeface="+mn-ea"/>
                          <a:cs typeface="+mn-cs"/>
                        </a:rPr>
                        <a:t>在人體身上（尤其是手指頭部位）確定可以得到不同的光譜與數據波長</a:t>
                      </a:r>
                      <a:endParaRPr lang="en-US" altLang="zh-TW" sz="1600" kern="1200" dirty="0">
                        <a:solidFill>
                          <a:schemeClr val="dk1"/>
                        </a:solidFill>
                        <a:latin typeface="+mn-lt"/>
                        <a:ea typeface="+mn-ea"/>
                        <a:cs typeface="+mn-cs"/>
                      </a:endParaRPr>
                    </a:p>
                    <a:p>
                      <a:pPr marL="266700" indent="-266700">
                        <a:buFont typeface="+mj-lt"/>
                        <a:buAutoNum type="arabicPeriod"/>
                      </a:pPr>
                      <a:r>
                        <a:rPr lang="zh-TW" altLang="en-US" sz="1600" kern="1200" dirty="0">
                          <a:solidFill>
                            <a:schemeClr val="dk1"/>
                          </a:solidFill>
                          <a:latin typeface="+mn-lt"/>
                          <a:ea typeface="+mn-ea"/>
                          <a:cs typeface="+mn-cs"/>
                        </a:rPr>
                        <a:t>不同波長在ＡＩ幫助之下可以判斷出有一定準確度的數值 </a:t>
                      </a:r>
                      <a:endParaRPr lang="en-US" altLang="zh-TW" sz="16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1195009">
                <a:tc>
                  <a:txBody>
                    <a:bodyPr/>
                    <a:lstStyle/>
                    <a:p>
                      <a:pPr algn="ctr"/>
                      <a:r>
                        <a:rPr lang="zh-TW" altLang="en-US" sz="1800" dirty="0"/>
                        <a:t>已取得專利</a:t>
                      </a:r>
                    </a:p>
                  </a:txBody>
                  <a:tcPr anchor="ctr"/>
                </a:tc>
                <a:tc>
                  <a:txBody>
                    <a:bodyPr/>
                    <a:lstStyle/>
                    <a:p>
                      <a:pPr marL="266700" indent="-266700">
                        <a:buFont typeface="+mj-lt"/>
                        <a:buAutoNum type="arabicPeriod"/>
                      </a:pPr>
                      <a:r>
                        <a:rPr lang="zh-TW" altLang="en-US" sz="1600" kern="1200" dirty="0">
                          <a:solidFill>
                            <a:schemeClr val="dk1"/>
                          </a:solidFill>
                          <a:latin typeface="+mn-lt"/>
                          <a:ea typeface="+mn-ea"/>
                          <a:cs typeface="+mn-cs"/>
                        </a:rPr>
                        <a:t>穿戴裝置與應用其上之光強度數據值選用與判讀方法，專利案號：</a:t>
                      </a:r>
                      <a:r>
                        <a:rPr lang="en-US" altLang="zh-TW" sz="1600" kern="1200" dirty="0">
                          <a:solidFill>
                            <a:schemeClr val="dk1"/>
                          </a:solidFill>
                          <a:latin typeface="+mn-lt"/>
                          <a:ea typeface="+mn-ea"/>
                          <a:cs typeface="+mn-cs"/>
                        </a:rPr>
                        <a:t>111150853</a:t>
                      </a:r>
                      <a:r>
                        <a:rPr lang="zh-TW" altLang="en-US" sz="1600" kern="1200" dirty="0">
                          <a:solidFill>
                            <a:schemeClr val="dk1"/>
                          </a:solidFill>
                          <a:latin typeface="+mn-lt"/>
                          <a:ea typeface="+mn-ea"/>
                          <a:cs typeface="+mn-cs"/>
                        </a:rPr>
                        <a:t>申請中。</a:t>
                      </a:r>
                      <a:endParaRPr lang="en-US" altLang="zh-TW" sz="1600" kern="1200" dirty="0">
                        <a:solidFill>
                          <a:schemeClr val="dk1"/>
                        </a:solidFill>
                        <a:latin typeface="+mn-lt"/>
                        <a:ea typeface="+mn-ea"/>
                        <a:cs typeface="+mn-cs"/>
                      </a:endParaRPr>
                    </a:p>
                    <a:p>
                      <a:pPr marL="266700" indent="-266700">
                        <a:buFont typeface="+mj-lt"/>
                        <a:buAutoNum type="arabicPeriod"/>
                      </a:pPr>
                      <a:r>
                        <a:rPr lang="zh-TW" altLang="en-US" sz="1600" kern="1200" dirty="0">
                          <a:solidFill>
                            <a:schemeClr val="dk1"/>
                          </a:solidFill>
                          <a:latin typeface="+mn-lt"/>
                          <a:ea typeface="+mn-ea"/>
                          <a:cs typeface="+mn-cs"/>
                        </a:rPr>
                        <a:t>美國專利準備中</a:t>
                      </a:r>
                      <a:endParaRPr lang="en-US" altLang="zh-TW" sz="16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1195009">
                <a:tc>
                  <a:txBody>
                    <a:bodyPr/>
                    <a:lstStyle/>
                    <a:p>
                      <a:pPr algn="ctr"/>
                      <a:r>
                        <a:rPr lang="zh-TW" altLang="en-US" sz="1800" dirty="0"/>
                        <a:t>重要論文</a:t>
                      </a:r>
                      <a:endParaRPr lang="en-US" altLang="zh-TW" sz="1800" dirty="0"/>
                    </a:p>
                    <a:p>
                      <a:pPr algn="ctr"/>
                      <a:r>
                        <a:rPr lang="zh-TW" altLang="en-US" sz="1800" dirty="0"/>
                        <a:t>發表</a:t>
                      </a:r>
                    </a:p>
                  </a:txBody>
                  <a:tcPr anchor="ctr"/>
                </a:tc>
                <a:tc>
                  <a:txBody>
                    <a:bodyPr/>
                    <a:lstStyle/>
                    <a:p>
                      <a:pPr marL="266700" indent="-266700">
                        <a:buFont typeface="+mj-lt"/>
                        <a:buAutoNum type="arabicPeriod"/>
                      </a:pPr>
                      <a:r>
                        <a:rPr lang="en-US" altLang="zh-TW" sz="1600" b="1" kern="1200" dirty="0">
                          <a:solidFill>
                            <a:schemeClr val="tx1"/>
                          </a:solidFill>
                          <a:latin typeface="+mn-lt"/>
                          <a:ea typeface="+mn-ea"/>
                          <a:cs typeface="+mn-cs"/>
                        </a:rPr>
                        <a:t>Utilize selected combining Algorithm for blood pressure measurement in Micro MW-PPG Sensor</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8871286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4" name="標題 3"/>
          <p:cNvSpPr>
            <a:spLocks noGrp="1"/>
          </p:cNvSpPr>
          <p:nvPr>
            <p:ph type="title"/>
          </p:nvPr>
        </p:nvSpPr>
        <p:spPr/>
        <p:txBody>
          <a:bodyPr>
            <a:normAutofit/>
          </a:bodyPr>
          <a:lstStyle/>
          <a:p>
            <a:r>
              <a:rPr lang="zh-TW" altLang="en-US" dirty="0"/>
              <a:t>使用者資料保護</a:t>
            </a:r>
          </a:p>
        </p:txBody>
      </p:sp>
      <p:sp>
        <p:nvSpPr>
          <p:cNvPr id="5" name="矩形: 圓角 4">
            <a:extLst>
              <a:ext uri="{FF2B5EF4-FFF2-40B4-BE49-F238E27FC236}">
                <a16:creationId xmlns:a16="http://schemas.microsoft.com/office/drawing/2014/main" id="{70B5D6B6-6EC1-D5E4-882E-41CEB8C67D93}"/>
              </a:ext>
            </a:extLst>
          </p:cNvPr>
          <p:cNvSpPr/>
          <p:nvPr/>
        </p:nvSpPr>
        <p:spPr>
          <a:xfrm>
            <a:off x="229669" y="2760166"/>
            <a:ext cx="2643447" cy="22887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t>確保只有需要的人員可以存取資料，設有不同級別的存取權限</a:t>
            </a:r>
          </a:p>
        </p:txBody>
      </p:sp>
      <p:sp>
        <p:nvSpPr>
          <p:cNvPr id="9" name="矩形: 圓角 8">
            <a:extLst>
              <a:ext uri="{FF2B5EF4-FFF2-40B4-BE49-F238E27FC236}">
                <a16:creationId xmlns:a16="http://schemas.microsoft.com/office/drawing/2014/main" id="{5A3682DA-39EE-FE86-5407-F1FC629950AF}"/>
              </a:ext>
            </a:extLst>
          </p:cNvPr>
          <p:cNvSpPr/>
          <p:nvPr/>
        </p:nvSpPr>
        <p:spPr>
          <a:xfrm>
            <a:off x="3278698" y="2760165"/>
            <a:ext cx="2643447" cy="22887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t>定期檢查系統日誌，查看是否有任何不正常或可疑的活動。</a:t>
            </a:r>
          </a:p>
        </p:txBody>
      </p:sp>
      <p:sp>
        <p:nvSpPr>
          <p:cNvPr id="10" name="矩形: 圓角 9">
            <a:extLst>
              <a:ext uri="{FF2B5EF4-FFF2-40B4-BE49-F238E27FC236}">
                <a16:creationId xmlns:a16="http://schemas.microsoft.com/office/drawing/2014/main" id="{D2840C45-C390-FD6E-1D2D-726E77646AC3}"/>
              </a:ext>
            </a:extLst>
          </p:cNvPr>
          <p:cNvSpPr/>
          <p:nvPr/>
        </p:nvSpPr>
        <p:spPr>
          <a:xfrm>
            <a:off x="6327727" y="2760164"/>
            <a:ext cx="2643447" cy="22887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t>確保所有軟體（包括作業系統和第三方應用程式）都是最新的，並且已經修補所有已知的安全漏洞。</a:t>
            </a:r>
          </a:p>
        </p:txBody>
      </p:sp>
      <p:sp>
        <p:nvSpPr>
          <p:cNvPr id="11" name="矩形: 圓角 10">
            <a:extLst>
              <a:ext uri="{FF2B5EF4-FFF2-40B4-BE49-F238E27FC236}">
                <a16:creationId xmlns:a16="http://schemas.microsoft.com/office/drawing/2014/main" id="{FBCC41B8-2864-BDE4-B978-6A3608ABF7B3}"/>
              </a:ext>
            </a:extLst>
          </p:cNvPr>
          <p:cNvSpPr/>
          <p:nvPr/>
        </p:nvSpPr>
        <p:spPr>
          <a:xfrm>
            <a:off x="9376757" y="2715761"/>
            <a:ext cx="2643447" cy="22887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t>使用不同的地理位置存儲資料副本，以防災害或其他突發事件導致資料中心損壞。</a:t>
            </a:r>
          </a:p>
        </p:txBody>
      </p:sp>
      <p:sp>
        <p:nvSpPr>
          <p:cNvPr id="13" name="矩形 12">
            <a:extLst>
              <a:ext uri="{FF2B5EF4-FFF2-40B4-BE49-F238E27FC236}">
                <a16:creationId xmlns:a16="http://schemas.microsoft.com/office/drawing/2014/main" id="{A5F607FE-E764-742A-D06E-E61CAE069E27}"/>
              </a:ext>
            </a:extLst>
          </p:cNvPr>
          <p:cNvSpPr/>
          <p:nvPr/>
        </p:nvSpPr>
        <p:spPr>
          <a:xfrm>
            <a:off x="432262" y="1825690"/>
            <a:ext cx="2238894" cy="620684"/>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zh-TW" altLang="en-US" sz="1800" b="1"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rPr>
              <a:t>設定資料存取權限</a:t>
            </a:r>
            <a:endParaRPr lang="zh-TW" altLang="en-US" b="1" dirty="0">
              <a:solidFill>
                <a:schemeClr val="tx1"/>
              </a:solidFill>
            </a:endParaRPr>
          </a:p>
        </p:txBody>
      </p:sp>
      <p:sp>
        <p:nvSpPr>
          <p:cNvPr id="14" name="矩形 13">
            <a:extLst>
              <a:ext uri="{FF2B5EF4-FFF2-40B4-BE49-F238E27FC236}">
                <a16:creationId xmlns:a16="http://schemas.microsoft.com/office/drawing/2014/main" id="{22E4AAC1-A085-3B58-4A7E-BDB2670F88A3}"/>
              </a:ext>
            </a:extLst>
          </p:cNvPr>
          <p:cNvSpPr/>
          <p:nvPr/>
        </p:nvSpPr>
        <p:spPr>
          <a:xfrm>
            <a:off x="3461789" y="1825690"/>
            <a:ext cx="2238894" cy="620684"/>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rPr>
              <a:t>定期審計和監控</a:t>
            </a:r>
          </a:p>
        </p:txBody>
      </p:sp>
      <p:sp>
        <p:nvSpPr>
          <p:cNvPr id="15" name="矩形 14">
            <a:extLst>
              <a:ext uri="{FF2B5EF4-FFF2-40B4-BE49-F238E27FC236}">
                <a16:creationId xmlns:a16="http://schemas.microsoft.com/office/drawing/2014/main" id="{70940862-129F-4242-1C0C-D02C38CE3436}"/>
              </a:ext>
            </a:extLst>
          </p:cNvPr>
          <p:cNvSpPr/>
          <p:nvPr/>
        </p:nvSpPr>
        <p:spPr>
          <a:xfrm>
            <a:off x="6491316" y="1825690"/>
            <a:ext cx="2238894" cy="620684"/>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rPr>
              <a:t>更新和修補軟體</a:t>
            </a:r>
          </a:p>
        </p:txBody>
      </p:sp>
      <p:sp>
        <p:nvSpPr>
          <p:cNvPr id="16" name="矩形 15">
            <a:extLst>
              <a:ext uri="{FF2B5EF4-FFF2-40B4-BE49-F238E27FC236}">
                <a16:creationId xmlns:a16="http://schemas.microsoft.com/office/drawing/2014/main" id="{F0DF4FE8-B0B2-CE5A-D27D-077C0E8FD967}"/>
              </a:ext>
            </a:extLst>
          </p:cNvPr>
          <p:cNvSpPr/>
          <p:nvPr/>
        </p:nvSpPr>
        <p:spPr>
          <a:xfrm>
            <a:off x="9520844" y="1825690"/>
            <a:ext cx="2238894" cy="620684"/>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rPr>
              <a:t>資料異地存儲</a:t>
            </a:r>
          </a:p>
        </p:txBody>
      </p:sp>
    </p:spTree>
    <p:extLst>
      <p:ext uri="{BB962C8B-B14F-4D97-AF65-F5344CB8AC3E}">
        <p14:creationId xmlns:p14="http://schemas.microsoft.com/office/powerpoint/2010/main" val="201877887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84FEB433-D06D-F30A-B50B-D08937E722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graphicFrame>
        <p:nvGraphicFramePr>
          <p:cNvPr id="121" name="資料庫圖表 120">
            <a:extLst>
              <a:ext uri="{FF2B5EF4-FFF2-40B4-BE49-F238E27FC236}">
                <a16:creationId xmlns:a16="http://schemas.microsoft.com/office/drawing/2014/main" id="{E822F2FF-462A-1FC9-7EDE-91EDDF0CBF78}"/>
              </a:ext>
            </a:extLst>
          </p:cNvPr>
          <p:cNvGraphicFramePr/>
          <p:nvPr>
            <p:extLst>
              <p:ext uri="{D42A27DB-BD31-4B8C-83A1-F6EECF244321}">
                <p14:modId xmlns:p14="http://schemas.microsoft.com/office/powerpoint/2010/main" val="640390606"/>
              </p:ext>
            </p:extLst>
          </p:nvPr>
        </p:nvGraphicFramePr>
        <p:xfrm>
          <a:off x="828487" y="3429000"/>
          <a:ext cx="10406529" cy="423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0" name="群組 139">
            <a:extLst>
              <a:ext uri="{FF2B5EF4-FFF2-40B4-BE49-F238E27FC236}">
                <a16:creationId xmlns:a16="http://schemas.microsoft.com/office/drawing/2014/main" id="{388F90FF-3957-72C8-DC9D-C95CD3A45407}"/>
              </a:ext>
            </a:extLst>
          </p:cNvPr>
          <p:cNvGrpSpPr/>
          <p:nvPr/>
        </p:nvGrpSpPr>
        <p:grpSpPr>
          <a:xfrm>
            <a:off x="1326028" y="2259105"/>
            <a:ext cx="2737221" cy="1169894"/>
            <a:chOff x="1600200" y="2438795"/>
            <a:chExt cx="2191871" cy="990205"/>
          </a:xfrm>
        </p:grpSpPr>
        <p:sp>
          <p:nvSpPr>
            <p:cNvPr id="141" name="流程圖: 合併 140">
              <a:extLst>
                <a:ext uri="{FF2B5EF4-FFF2-40B4-BE49-F238E27FC236}">
                  <a16:creationId xmlns:a16="http://schemas.microsoft.com/office/drawing/2014/main" id="{10F5F6F3-1B46-73D2-FA24-F4DEC71DCAD9}"/>
                </a:ext>
              </a:extLst>
            </p:cNvPr>
            <p:cNvSpPr/>
            <p:nvPr/>
          </p:nvSpPr>
          <p:spPr>
            <a:xfrm>
              <a:off x="2151529" y="2561665"/>
              <a:ext cx="1075765" cy="867335"/>
            </a:xfrm>
            <a:prstGeom prst="flowChartMer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 name="矩形 141">
              <a:extLst>
                <a:ext uri="{FF2B5EF4-FFF2-40B4-BE49-F238E27FC236}">
                  <a16:creationId xmlns:a16="http://schemas.microsoft.com/office/drawing/2014/main" id="{FA36DC2D-87B8-542D-E23E-BCCF37FF4F2A}"/>
                </a:ext>
              </a:extLst>
            </p:cNvPr>
            <p:cNvSpPr/>
            <p:nvPr/>
          </p:nvSpPr>
          <p:spPr>
            <a:xfrm>
              <a:off x="1600200" y="2438795"/>
              <a:ext cx="2191871" cy="5128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2400" dirty="0"/>
                <a:t>概念驗證</a:t>
              </a:r>
            </a:p>
          </p:txBody>
        </p:sp>
      </p:grpSp>
      <p:grpSp>
        <p:nvGrpSpPr>
          <p:cNvPr id="148" name="群組 147">
            <a:extLst>
              <a:ext uri="{FF2B5EF4-FFF2-40B4-BE49-F238E27FC236}">
                <a16:creationId xmlns:a16="http://schemas.microsoft.com/office/drawing/2014/main" id="{974D69BD-11BD-8106-D1B6-AF7EB445BE4F}"/>
              </a:ext>
            </a:extLst>
          </p:cNvPr>
          <p:cNvGrpSpPr/>
          <p:nvPr/>
        </p:nvGrpSpPr>
        <p:grpSpPr>
          <a:xfrm>
            <a:off x="4663140" y="2259105"/>
            <a:ext cx="2737221" cy="1169894"/>
            <a:chOff x="1600200" y="2438795"/>
            <a:chExt cx="2191871" cy="990205"/>
          </a:xfrm>
        </p:grpSpPr>
        <p:sp>
          <p:nvSpPr>
            <p:cNvPr id="149" name="流程圖: 合併 148">
              <a:extLst>
                <a:ext uri="{FF2B5EF4-FFF2-40B4-BE49-F238E27FC236}">
                  <a16:creationId xmlns:a16="http://schemas.microsoft.com/office/drawing/2014/main" id="{077656CC-5A27-9257-D53A-84F951077D7B}"/>
                </a:ext>
              </a:extLst>
            </p:cNvPr>
            <p:cNvSpPr/>
            <p:nvPr/>
          </p:nvSpPr>
          <p:spPr>
            <a:xfrm>
              <a:off x="2151529" y="2561665"/>
              <a:ext cx="1075765" cy="867335"/>
            </a:xfrm>
            <a:prstGeom prst="flowChartMer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0" name="矩形 149">
              <a:extLst>
                <a:ext uri="{FF2B5EF4-FFF2-40B4-BE49-F238E27FC236}">
                  <a16:creationId xmlns:a16="http://schemas.microsoft.com/office/drawing/2014/main" id="{7F979CDA-ABF9-EEE0-2032-571AF769E072}"/>
                </a:ext>
              </a:extLst>
            </p:cNvPr>
            <p:cNvSpPr/>
            <p:nvPr/>
          </p:nvSpPr>
          <p:spPr>
            <a:xfrm>
              <a:off x="1600200" y="2438795"/>
              <a:ext cx="2191871" cy="5128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2400" dirty="0"/>
                <a:t>產品試產</a:t>
              </a:r>
            </a:p>
          </p:txBody>
        </p:sp>
      </p:grpSp>
      <p:grpSp>
        <p:nvGrpSpPr>
          <p:cNvPr id="151" name="群組 150">
            <a:extLst>
              <a:ext uri="{FF2B5EF4-FFF2-40B4-BE49-F238E27FC236}">
                <a16:creationId xmlns:a16="http://schemas.microsoft.com/office/drawing/2014/main" id="{394762F7-60D5-EA7D-7A06-15845F6087CD}"/>
              </a:ext>
            </a:extLst>
          </p:cNvPr>
          <p:cNvGrpSpPr/>
          <p:nvPr/>
        </p:nvGrpSpPr>
        <p:grpSpPr>
          <a:xfrm>
            <a:off x="8040593" y="2259105"/>
            <a:ext cx="2737221" cy="1169892"/>
            <a:chOff x="1600200" y="2438796"/>
            <a:chExt cx="2191871" cy="990204"/>
          </a:xfrm>
        </p:grpSpPr>
        <p:sp>
          <p:nvSpPr>
            <p:cNvPr id="152" name="流程圖: 合併 151">
              <a:extLst>
                <a:ext uri="{FF2B5EF4-FFF2-40B4-BE49-F238E27FC236}">
                  <a16:creationId xmlns:a16="http://schemas.microsoft.com/office/drawing/2014/main" id="{AA956B8A-E3C3-0564-2627-8A3E54F829AB}"/>
                </a:ext>
              </a:extLst>
            </p:cNvPr>
            <p:cNvSpPr/>
            <p:nvPr/>
          </p:nvSpPr>
          <p:spPr>
            <a:xfrm>
              <a:off x="2151529" y="2561665"/>
              <a:ext cx="1075765" cy="867335"/>
            </a:xfrm>
            <a:prstGeom prst="flowChartMer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3" name="矩形 152">
              <a:extLst>
                <a:ext uri="{FF2B5EF4-FFF2-40B4-BE49-F238E27FC236}">
                  <a16:creationId xmlns:a16="http://schemas.microsoft.com/office/drawing/2014/main" id="{F34A6C77-6598-EA4D-2275-ABD576DA3657}"/>
                </a:ext>
              </a:extLst>
            </p:cNvPr>
            <p:cNvSpPr/>
            <p:nvPr/>
          </p:nvSpPr>
          <p:spPr>
            <a:xfrm>
              <a:off x="1600200" y="2438796"/>
              <a:ext cx="2191871" cy="5128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2400" dirty="0"/>
                <a:t>技術移轉</a:t>
              </a:r>
            </a:p>
          </p:txBody>
        </p:sp>
      </p:grpSp>
      <p:sp>
        <p:nvSpPr>
          <p:cNvPr id="154" name="文字方塊 153">
            <a:extLst>
              <a:ext uri="{FF2B5EF4-FFF2-40B4-BE49-F238E27FC236}">
                <a16:creationId xmlns:a16="http://schemas.microsoft.com/office/drawing/2014/main" id="{C11AA28C-3426-C526-54FE-30A81A97213C}"/>
              </a:ext>
            </a:extLst>
          </p:cNvPr>
          <p:cNvSpPr txBox="1"/>
          <p:nvPr/>
        </p:nvSpPr>
        <p:spPr>
          <a:xfrm>
            <a:off x="1326027" y="4047565"/>
            <a:ext cx="2620685" cy="954107"/>
          </a:xfrm>
          <a:prstGeom prst="rect">
            <a:avLst/>
          </a:prstGeom>
          <a:noFill/>
        </p:spPr>
        <p:txBody>
          <a:bodyPr wrap="square" rtlCol="0">
            <a:spAutoFit/>
          </a:bodyPr>
          <a:lstStyle/>
          <a:p>
            <a:pPr marL="285750" indent="-285750">
              <a:buFont typeface="Arial" panose="020B0604020202020204" pitchFamily="34" charset="0"/>
              <a:buChar char="•"/>
            </a:pPr>
            <a:r>
              <a:rPr lang="zh-TW" altLang="en-US" sz="1400" dirty="0"/>
              <a:t>原型開發和測試</a:t>
            </a:r>
            <a:endParaRPr lang="en-US" altLang="zh-TW" sz="1400" dirty="0"/>
          </a:p>
          <a:p>
            <a:pPr marL="285750" indent="-285750">
              <a:buFont typeface="Arial" panose="020B0604020202020204" pitchFamily="34" charset="0"/>
              <a:buChar char="•"/>
            </a:pPr>
            <a:r>
              <a:rPr lang="zh-TW" altLang="en-US" sz="1400" dirty="0"/>
              <a:t>市場需求評估</a:t>
            </a:r>
            <a:endParaRPr lang="en-US" altLang="zh-TW" sz="1400" dirty="0"/>
          </a:p>
          <a:p>
            <a:pPr marL="285750" indent="-285750">
              <a:buFont typeface="Arial" panose="020B0604020202020204" pitchFamily="34" charset="0"/>
              <a:buChar char="•"/>
            </a:pPr>
            <a:r>
              <a:rPr lang="zh-TW" altLang="en-US" sz="1400" dirty="0"/>
              <a:t>產品專利申請</a:t>
            </a:r>
            <a:endParaRPr lang="en-US" altLang="zh-TW" sz="1400" dirty="0"/>
          </a:p>
          <a:p>
            <a:pPr marL="285750" indent="-285750">
              <a:buFont typeface="Arial" panose="020B0604020202020204" pitchFamily="34" charset="0"/>
              <a:buChar char="•"/>
            </a:pPr>
            <a:r>
              <a:rPr lang="zh-TW" altLang="en-US" sz="1400" dirty="0"/>
              <a:t>潛在投資者與合作夥伴溝通</a:t>
            </a:r>
            <a:endParaRPr lang="en-US" altLang="zh-TW" sz="1400" dirty="0"/>
          </a:p>
        </p:txBody>
      </p:sp>
      <p:sp>
        <p:nvSpPr>
          <p:cNvPr id="155" name="Rectangle 2">
            <a:extLst>
              <a:ext uri="{FF2B5EF4-FFF2-40B4-BE49-F238E27FC236}">
                <a16:creationId xmlns:a16="http://schemas.microsoft.com/office/drawing/2014/main" id="{A0FA74DF-A376-548A-1170-C8A76059D165}"/>
              </a:ext>
            </a:extLst>
          </p:cNvPr>
          <p:cNvSpPr>
            <a:spLocks noChangeArrowheads="1"/>
          </p:cNvSpPr>
          <p:nvPr/>
        </p:nvSpPr>
        <p:spPr bwMode="auto">
          <a:xfrm flipV="1">
            <a:off x="1176617" y="3863580"/>
            <a:ext cx="1155031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156" name="文字方塊 155">
            <a:extLst>
              <a:ext uri="{FF2B5EF4-FFF2-40B4-BE49-F238E27FC236}">
                <a16:creationId xmlns:a16="http://schemas.microsoft.com/office/drawing/2014/main" id="{A4E05090-E501-7286-38A1-5B95D8F5BB92}"/>
              </a:ext>
            </a:extLst>
          </p:cNvPr>
          <p:cNvSpPr txBox="1"/>
          <p:nvPr/>
        </p:nvSpPr>
        <p:spPr>
          <a:xfrm>
            <a:off x="4819275" y="4047250"/>
            <a:ext cx="2724525" cy="1384995"/>
          </a:xfrm>
          <a:prstGeom prst="rect">
            <a:avLst/>
          </a:prstGeom>
          <a:noFill/>
        </p:spPr>
        <p:txBody>
          <a:bodyPr wrap="square" rtlCol="0">
            <a:spAutoFit/>
          </a:bodyPr>
          <a:lstStyle/>
          <a:p>
            <a:pPr marL="285750" indent="-285750">
              <a:buFont typeface="Arial" panose="020B0604020202020204" pitchFamily="34" charset="0"/>
              <a:buChar char="•"/>
            </a:pPr>
            <a:r>
              <a:rPr lang="zh-TW" altLang="en-US" sz="1400" dirty="0"/>
              <a:t>技術最佳化</a:t>
            </a:r>
            <a:endParaRPr lang="en-US" altLang="zh-TW" sz="1400" dirty="0"/>
          </a:p>
          <a:p>
            <a:pPr marL="285750" indent="-285750">
              <a:buFont typeface="Arial" panose="020B0604020202020204" pitchFamily="34" charset="0"/>
              <a:buChar char="•"/>
            </a:pPr>
            <a:r>
              <a:rPr lang="zh-TW" altLang="en-US" sz="1400" dirty="0"/>
              <a:t>生產流程方式的建立</a:t>
            </a:r>
            <a:endParaRPr lang="en-US" altLang="zh-TW" sz="1400" dirty="0"/>
          </a:p>
          <a:p>
            <a:pPr marL="285750" indent="-285750">
              <a:buFont typeface="Arial" panose="020B0604020202020204" pitchFamily="34" charset="0"/>
              <a:buChar char="•"/>
            </a:pPr>
            <a:r>
              <a:rPr lang="zh-TW" altLang="en-US" sz="1400" dirty="0"/>
              <a:t>持續的技術改進</a:t>
            </a:r>
            <a:endParaRPr lang="en-US" altLang="zh-TW" sz="1400" dirty="0"/>
          </a:p>
          <a:p>
            <a:pPr marL="285750" indent="-285750">
              <a:buFont typeface="Arial" panose="020B0604020202020204" pitchFamily="34" charset="0"/>
              <a:buChar char="•"/>
            </a:pPr>
            <a:r>
              <a:rPr lang="zh-TW" altLang="en-US" sz="1400" dirty="0"/>
              <a:t>尋找技術移轉廠商</a:t>
            </a:r>
            <a:endParaRPr lang="en-US" altLang="zh-TW" sz="1400" dirty="0"/>
          </a:p>
          <a:p>
            <a:pPr marL="285750" indent="-285750">
              <a:buFont typeface="Arial" panose="020B0604020202020204" pitchFamily="34" charset="0"/>
              <a:buChar char="•"/>
            </a:pPr>
            <a:r>
              <a:rPr lang="zh-TW" altLang="en-US" sz="1400" dirty="0"/>
              <a:t>潛在合作夥伴尋找和建立</a:t>
            </a:r>
            <a:endParaRPr lang="en-US" altLang="zh-TW" sz="1400" dirty="0"/>
          </a:p>
          <a:p>
            <a:pPr marL="285750" indent="-285750">
              <a:buFont typeface="Arial" panose="020B0604020202020204" pitchFamily="34" charset="0"/>
              <a:buChar char="•"/>
            </a:pPr>
            <a:endParaRPr lang="en-US" altLang="zh-TW" sz="1400" dirty="0"/>
          </a:p>
        </p:txBody>
      </p:sp>
      <p:sp>
        <p:nvSpPr>
          <p:cNvPr id="157" name="文字方塊 156">
            <a:extLst>
              <a:ext uri="{FF2B5EF4-FFF2-40B4-BE49-F238E27FC236}">
                <a16:creationId xmlns:a16="http://schemas.microsoft.com/office/drawing/2014/main" id="{8C4A6D81-4A4E-2AED-DECC-53E1760B193E}"/>
              </a:ext>
            </a:extLst>
          </p:cNvPr>
          <p:cNvSpPr txBox="1"/>
          <p:nvPr/>
        </p:nvSpPr>
        <p:spPr>
          <a:xfrm>
            <a:off x="8312524" y="4093089"/>
            <a:ext cx="2553449" cy="738664"/>
          </a:xfrm>
          <a:prstGeom prst="rect">
            <a:avLst/>
          </a:prstGeom>
          <a:noFill/>
        </p:spPr>
        <p:txBody>
          <a:bodyPr wrap="square" rtlCol="0">
            <a:spAutoFit/>
          </a:bodyPr>
          <a:lstStyle/>
          <a:p>
            <a:pPr marL="285750" indent="-285750">
              <a:buFont typeface="Arial" panose="020B0604020202020204" pitchFamily="34" charset="0"/>
              <a:buChar char="•"/>
            </a:pPr>
            <a:r>
              <a:rPr lang="zh-TW" altLang="en-US" sz="1400" dirty="0"/>
              <a:t>拓展技術應用範疇</a:t>
            </a:r>
            <a:endParaRPr lang="en-US" altLang="zh-TW" sz="1400" dirty="0"/>
          </a:p>
          <a:p>
            <a:pPr marL="285750" indent="-285750">
              <a:buFont typeface="Arial" panose="020B0604020202020204" pitchFamily="34" charset="0"/>
              <a:buChar char="•"/>
            </a:pPr>
            <a:r>
              <a:rPr lang="zh-TW" altLang="en-US" sz="1400" dirty="0"/>
              <a:t>跨領域技術移轉</a:t>
            </a:r>
            <a:endParaRPr lang="en-US" altLang="zh-TW" sz="1400" dirty="0"/>
          </a:p>
          <a:p>
            <a:pPr marL="285750" indent="-285750">
              <a:buFont typeface="Arial" panose="020B0604020202020204" pitchFamily="34" charset="0"/>
              <a:buChar char="•"/>
            </a:pPr>
            <a:r>
              <a:rPr lang="zh-TW" altLang="en-US" sz="1400" dirty="0"/>
              <a:t>長期可持續發展</a:t>
            </a:r>
            <a:endParaRPr lang="en-US" altLang="zh-TW" sz="1400" dirty="0"/>
          </a:p>
        </p:txBody>
      </p:sp>
      <p:sp>
        <p:nvSpPr>
          <p:cNvPr id="158" name="標題 3">
            <a:extLst>
              <a:ext uri="{FF2B5EF4-FFF2-40B4-BE49-F238E27FC236}">
                <a16:creationId xmlns:a16="http://schemas.microsoft.com/office/drawing/2014/main" id="{0CC709B3-8655-200C-8539-62C710227FA3}"/>
              </a:ext>
            </a:extLst>
          </p:cNvPr>
          <p:cNvSpPr txBox="1">
            <a:spLocks/>
          </p:cNvSpPr>
          <p:nvPr/>
        </p:nvSpPr>
        <p:spPr>
          <a:xfrm>
            <a:off x="637309" y="368300"/>
            <a:ext cx="11219729" cy="69157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a:lstStyle>
          <a:p>
            <a:r>
              <a:rPr lang="zh-TW" altLang="en-US" dirty="0"/>
              <a:t>總結</a:t>
            </a:r>
            <a:r>
              <a:rPr lang="en-US" altLang="zh-TW" dirty="0"/>
              <a:t> – </a:t>
            </a:r>
            <a:r>
              <a:rPr lang="zh-TW" altLang="en-US" dirty="0"/>
              <a:t>未來規劃</a:t>
            </a:r>
          </a:p>
        </p:txBody>
      </p:sp>
    </p:spTree>
    <p:extLst>
      <p:ext uri="{BB962C8B-B14F-4D97-AF65-F5344CB8AC3E}">
        <p14:creationId xmlns:p14="http://schemas.microsoft.com/office/powerpoint/2010/main" val="260380380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FD275994-392E-4459-0087-2943FB2904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4" name="標題 3">
            <a:extLst>
              <a:ext uri="{FF2B5EF4-FFF2-40B4-BE49-F238E27FC236}">
                <a16:creationId xmlns:a16="http://schemas.microsoft.com/office/drawing/2014/main" id="{C1F751C4-6E51-7E33-B283-14FF17A68BA2}"/>
              </a:ext>
            </a:extLst>
          </p:cNvPr>
          <p:cNvSpPr>
            <a:spLocks noGrp="1"/>
          </p:cNvSpPr>
          <p:nvPr>
            <p:ph type="title"/>
          </p:nvPr>
        </p:nvSpPr>
        <p:spPr/>
        <p:txBody>
          <a:bodyPr/>
          <a:lstStyle/>
          <a:p>
            <a:r>
              <a:rPr lang="zh-TW" altLang="en-US" dirty="0"/>
              <a:t>委員審查意見回覆</a:t>
            </a:r>
          </a:p>
        </p:txBody>
      </p:sp>
      <p:pic>
        <p:nvPicPr>
          <p:cNvPr id="10" name="圖片 9">
            <a:extLst>
              <a:ext uri="{FF2B5EF4-FFF2-40B4-BE49-F238E27FC236}">
                <a16:creationId xmlns:a16="http://schemas.microsoft.com/office/drawing/2014/main" id="{A0ED98C1-B888-EA90-3B83-5E7FB69076CB}"/>
              </a:ext>
            </a:extLst>
          </p:cNvPr>
          <p:cNvPicPr>
            <a:picLocks noChangeAspect="1"/>
          </p:cNvPicPr>
          <p:nvPr/>
        </p:nvPicPr>
        <p:blipFill>
          <a:blip r:embed="rId2"/>
          <a:stretch>
            <a:fillRect/>
          </a:stretch>
        </p:blipFill>
        <p:spPr>
          <a:xfrm>
            <a:off x="123634" y="1117502"/>
            <a:ext cx="5427389" cy="665468"/>
          </a:xfrm>
          <a:prstGeom prst="rect">
            <a:avLst/>
          </a:prstGeom>
        </p:spPr>
      </p:pic>
      <p:sp>
        <p:nvSpPr>
          <p:cNvPr id="11" name="文字方塊 10">
            <a:extLst>
              <a:ext uri="{FF2B5EF4-FFF2-40B4-BE49-F238E27FC236}">
                <a16:creationId xmlns:a16="http://schemas.microsoft.com/office/drawing/2014/main" id="{55583525-F6F9-B92E-6ABD-0FA7B1D659EE}"/>
              </a:ext>
            </a:extLst>
          </p:cNvPr>
          <p:cNvSpPr txBox="1"/>
          <p:nvPr/>
        </p:nvSpPr>
        <p:spPr>
          <a:xfrm>
            <a:off x="194981" y="1856929"/>
            <a:ext cx="5356041" cy="461665"/>
          </a:xfrm>
          <a:prstGeom prst="rect">
            <a:avLst/>
          </a:prstGeom>
          <a:noFill/>
        </p:spPr>
        <p:txBody>
          <a:bodyPr wrap="square" rtlCol="0">
            <a:spAutoFit/>
          </a:bodyPr>
          <a:lstStyle/>
          <a:p>
            <a:pPr algn="just"/>
            <a:r>
              <a:rPr lang="zh-TW" altLang="en-US" sz="1200" dirty="0"/>
              <a:t>目前仍在持續新增受測者收集光譜數據資料，並藉由實際案例的數據持續擴充資料庫，來幫助我們訓練出在各項目都能更加準確的模型。</a:t>
            </a:r>
          </a:p>
        </p:txBody>
      </p:sp>
      <p:sp>
        <p:nvSpPr>
          <p:cNvPr id="12" name="文字方塊 11">
            <a:extLst>
              <a:ext uri="{FF2B5EF4-FFF2-40B4-BE49-F238E27FC236}">
                <a16:creationId xmlns:a16="http://schemas.microsoft.com/office/drawing/2014/main" id="{70AB4CFF-6EEF-D561-E06E-6D09D0434A5D}"/>
              </a:ext>
            </a:extLst>
          </p:cNvPr>
          <p:cNvSpPr txBox="1"/>
          <p:nvPr/>
        </p:nvSpPr>
        <p:spPr>
          <a:xfrm>
            <a:off x="5626015" y="2226670"/>
            <a:ext cx="6118412" cy="1200329"/>
          </a:xfrm>
          <a:prstGeom prst="rect">
            <a:avLst/>
          </a:prstGeom>
          <a:noFill/>
        </p:spPr>
        <p:txBody>
          <a:bodyPr wrap="square" rtlCol="0">
            <a:spAutoFit/>
          </a:bodyPr>
          <a:lstStyle/>
          <a:p>
            <a:r>
              <a:rPr lang="en-US" altLang="zh-TW" sz="1200" dirty="0"/>
              <a:t>1.</a:t>
            </a:r>
            <a:r>
              <a:rPr lang="zh-TW" altLang="en-US" sz="1200" dirty="0"/>
              <a:t>我們透過不同月份於不同醫院、不同人群所採集的數據，分別建立了訓練集與測試集，並進行交叉驗證，最後藉由混淆矩陣與</a:t>
            </a:r>
            <a:r>
              <a:rPr lang="en-US" altLang="zh-TW" sz="1200" dirty="0"/>
              <a:t>ROC</a:t>
            </a:r>
            <a:r>
              <a:rPr lang="zh-TW" altLang="en-US" sz="1200" dirty="0"/>
              <a:t>曲線來判斷模型準確度。</a:t>
            </a:r>
            <a:endParaRPr lang="en-US" altLang="zh-TW" sz="1200" dirty="0"/>
          </a:p>
          <a:p>
            <a:endParaRPr lang="en-US" altLang="zh-TW" sz="1200" dirty="0"/>
          </a:p>
          <a:p>
            <a:pPr algn="just"/>
            <a:r>
              <a:rPr lang="en-US" altLang="zh-TW" sz="1200" dirty="0"/>
              <a:t>2.</a:t>
            </a:r>
            <a:r>
              <a:rPr lang="zh-TW" altLang="en-US" sz="1200" dirty="0"/>
              <a:t>多項血液項目已有將準確率彙整加入在簡報第</a:t>
            </a:r>
            <a:r>
              <a:rPr lang="en-US" altLang="zh-TW" sz="1200" dirty="0"/>
              <a:t>11</a:t>
            </a:r>
            <a:r>
              <a:rPr lang="zh-TW" altLang="en-US" sz="1200" dirty="0"/>
              <a:t>頁，準確率的判斷方式也是與血糖相同，我們仍在努力於擴充資料庫的同時尋找更好的模型訓練方法來增進我們的模型準確率，並使其能夠適應於更廣泛的資料與實際情況。</a:t>
            </a:r>
          </a:p>
        </p:txBody>
      </p:sp>
      <p:graphicFrame>
        <p:nvGraphicFramePr>
          <p:cNvPr id="14" name="表格 14">
            <a:extLst>
              <a:ext uri="{FF2B5EF4-FFF2-40B4-BE49-F238E27FC236}">
                <a16:creationId xmlns:a16="http://schemas.microsoft.com/office/drawing/2014/main" id="{DAEC71EB-86D2-7395-D8C5-527EB9E5D062}"/>
              </a:ext>
            </a:extLst>
          </p:cNvPr>
          <p:cNvGraphicFramePr>
            <a:graphicFrameLocks noGrp="1"/>
          </p:cNvGraphicFramePr>
          <p:nvPr>
            <p:extLst>
              <p:ext uri="{D42A27DB-BD31-4B8C-83A1-F6EECF244321}">
                <p14:modId xmlns:p14="http://schemas.microsoft.com/office/powerpoint/2010/main" val="3298764964"/>
              </p:ext>
            </p:extLst>
          </p:nvPr>
        </p:nvGraphicFramePr>
        <p:xfrm>
          <a:off x="5676578" y="4072569"/>
          <a:ext cx="3435723" cy="1097280"/>
        </p:xfrm>
        <a:graphic>
          <a:graphicData uri="http://schemas.openxmlformats.org/drawingml/2006/table">
            <a:tbl>
              <a:tblPr firstRow="1" bandRow="1">
                <a:tableStyleId>{5C22544A-7EE6-4342-B048-85BDC9FD1C3A}</a:tableStyleId>
              </a:tblPr>
              <a:tblGrid>
                <a:gridCol w="1145241">
                  <a:extLst>
                    <a:ext uri="{9D8B030D-6E8A-4147-A177-3AD203B41FA5}">
                      <a16:colId xmlns:a16="http://schemas.microsoft.com/office/drawing/2014/main" val="3700545625"/>
                    </a:ext>
                  </a:extLst>
                </a:gridCol>
                <a:gridCol w="1145241">
                  <a:extLst>
                    <a:ext uri="{9D8B030D-6E8A-4147-A177-3AD203B41FA5}">
                      <a16:colId xmlns:a16="http://schemas.microsoft.com/office/drawing/2014/main" val="4114493840"/>
                    </a:ext>
                  </a:extLst>
                </a:gridCol>
                <a:gridCol w="1145241">
                  <a:extLst>
                    <a:ext uri="{9D8B030D-6E8A-4147-A177-3AD203B41FA5}">
                      <a16:colId xmlns:a16="http://schemas.microsoft.com/office/drawing/2014/main" val="3769309349"/>
                    </a:ext>
                  </a:extLst>
                </a:gridCol>
              </a:tblGrid>
              <a:tr h="373029">
                <a:tc>
                  <a:txBody>
                    <a:bodyPr/>
                    <a:lstStyle/>
                    <a:p>
                      <a:r>
                        <a:rPr lang="zh-TW" altLang="en-US" sz="1400" dirty="0"/>
                        <a:t>　</a:t>
                      </a:r>
                      <a:r>
                        <a:rPr lang="zh-TW" altLang="en-US" sz="1200" dirty="0"/>
                        <a:t>　   預測值</a:t>
                      </a:r>
                      <a:endParaRPr lang="en-US" altLang="zh-TW" sz="1200" dirty="0"/>
                    </a:p>
                    <a:p>
                      <a:r>
                        <a:rPr lang="zh-TW" altLang="en-US" sz="1200" dirty="0"/>
                        <a:t>真實值</a:t>
                      </a:r>
                    </a:p>
                  </a:txBody>
                  <a:tcPr/>
                </a:tc>
                <a:tc>
                  <a:txBody>
                    <a:bodyPr/>
                    <a:lstStyle/>
                    <a:p>
                      <a:pPr algn="ctr"/>
                      <a:r>
                        <a:rPr lang="zh-TW" altLang="en-US" sz="1200" dirty="0"/>
                        <a:t>正常</a:t>
                      </a:r>
                    </a:p>
                  </a:txBody>
                  <a:tcPr anchor="ctr"/>
                </a:tc>
                <a:tc>
                  <a:txBody>
                    <a:bodyPr/>
                    <a:lstStyle/>
                    <a:p>
                      <a:pPr algn="ctr"/>
                      <a:r>
                        <a:rPr lang="zh-TW" altLang="en-US" sz="1200" dirty="0"/>
                        <a:t>異常</a:t>
                      </a:r>
                    </a:p>
                  </a:txBody>
                  <a:tcPr anchor="ctr"/>
                </a:tc>
                <a:extLst>
                  <a:ext uri="{0D108BD9-81ED-4DB2-BD59-A6C34878D82A}">
                    <a16:rowId xmlns:a16="http://schemas.microsoft.com/office/drawing/2014/main" val="2090270893"/>
                  </a:ext>
                </a:extLst>
              </a:tr>
              <a:tr h="252944">
                <a:tc>
                  <a:txBody>
                    <a:bodyPr/>
                    <a:lstStyle/>
                    <a:p>
                      <a:pPr algn="ctr"/>
                      <a:r>
                        <a:rPr lang="zh-TW" altLang="en-US" sz="1200" dirty="0">
                          <a:solidFill>
                            <a:schemeClr val="bg1"/>
                          </a:solidFill>
                        </a:rPr>
                        <a:t>正常</a:t>
                      </a:r>
                    </a:p>
                  </a:txBody>
                  <a:tcPr anchor="ctr">
                    <a:solidFill>
                      <a:srgbClr val="2EA8A8"/>
                    </a:solidFill>
                  </a:tcPr>
                </a:tc>
                <a:tc>
                  <a:txBody>
                    <a:bodyPr/>
                    <a:lstStyle/>
                    <a:p>
                      <a:pPr algn="ctr"/>
                      <a:r>
                        <a:rPr lang="en-US" altLang="zh-TW" sz="1400" dirty="0"/>
                        <a:t>50</a:t>
                      </a:r>
                      <a:endParaRPr lang="zh-TW" altLang="en-US" sz="1400" dirty="0"/>
                    </a:p>
                  </a:txBody>
                  <a:tcPr anchor="ctr"/>
                </a:tc>
                <a:tc>
                  <a:txBody>
                    <a:bodyPr/>
                    <a:lstStyle/>
                    <a:p>
                      <a:pPr algn="ctr"/>
                      <a:r>
                        <a:rPr lang="en-US" altLang="zh-TW" sz="1400" dirty="0"/>
                        <a:t>27</a:t>
                      </a:r>
                      <a:endParaRPr lang="zh-TW" altLang="en-US" sz="1400" dirty="0"/>
                    </a:p>
                  </a:txBody>
                  <a:tcPr anchor="ctr"/>
                </a:tc>
                <a:extLst>
                  <a:ext uri="{0D108BD9-81ED-4DB2-BD59-A6C34878D82A}">
                    <a16:rowId xmlns:a16="http://schemas.microsoft.com/office/drawing/2014/main" val="3302567243"/>
                  </a:ext>
                </a:extLst>
              </a:tr>
              <a:tr h="252944">
                <a:tc>
                  <a:txBody>
                    <a:bodyPr/>
                    <a:lstStyle/>
                    <a:p>
                      <a:pPr algn="ctr"/>
                      <a:r>
                        <a:rPr lang="zh-TW" altLang="en-US" sz="1200">
                          <a:solidFill>
                            <a:schemeClr val="bg1"/>
                          </a:solidFill>
                        </a:rPr>
                        <a:t>異常</a:t>
                      </a:r>
                      <a:endParaRPr lang="zh-TW" altLang="en-US" sz="1200" dirty="0">
                        <a:solidFill>
                          <a:schemeClr val="bg1"/>
                        </a:solidFill>
                      </a:endParaRPr>
                    </a:p>
                  </a:txBody>
                  <a:tcPr anchor="ctr">
                    <a:solidFill>
                      <a:srgbClr val="2EA8A8"/>
                    </a:solidFill>
                  </a:tcPr>
                </a:tc>
                <a:tc>
                  <a:txBody>
                    <a:bodyPr/>
                    <a:lstStyle/>
                    <a:p>
                      <a:pPr algn="ctr"/>
                      <a:r>
                        <a:rPr lang="en-US" altLang="zh-TW" sz="1400" dirty="0"/>
                        <a:t>77</a:t>
                      </a:r>
                      <a:endParaRPr lang="zh-TW" altLang="en-US" sz="1400" dirty="0"/>
                    </a:p>
                  </a:txBody>
                  <a:tcPr anchor="ctr"/>
                </a:tc>
                <a:tc>
                  <a:txBody>
                    <a:bodyPr/>
                    <a:lstStyle/>
                    <a:p>
                      <a:pPr algn="ctr"/>
                      <a:r>
                        <a:rPr lang="en-US" altLang="zh-TW" sz="1400"/>
                        <a:t>455</a:t>
                      </a:r>
                      <a:endParaRPr lang="zh-TW" altLang="en-US" sz="1400" dirty="0"/>
                    </a:p>
                  </a:txBody>
                  <a:tcPr anchor="ctr"/>
                </a:tc>
                <a:extLst>
                  <a:ext uri="{0D108BD9-81ED-4DB2-BD59-A6C34878D82A}">
                    <a16:rowId xmlns:a16="http://schemas.microsoft.com/office/drawing/2014/main" val="2641101914"/>
                  </a:ext>
                </a:extLst>
              </a:tr>
            </a:tbl>
          </a:graphicData>
        </a:graphic>
      </p:graphicFrame>
      <p:pic>
        <p:nvPicPr>
          <p:cNvPr id="1026" name="Picture 2">
            <a:extLst>
              <a:ext uri="{FF2B5EF4-FFF2-40B4-BE49-F238E27FC236}">
                <a16:creationId xmlns:a16="http://schemas.microsoft.com/office/drawing/2014/main" id="{818E363D-70BF-F461-80B2-68E32FBD0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7054" y="3628008"/>
            <a:ext cx="2881312" cy="2312164"/>
          </a:xfrm>
          <a:prstGeom prst="rect">
            <a:avLst/>
          </a:prstGeom>
          <a:noFill/>
          <a:extLst>
            <a:ext uri="{909E8E84-426E-40DD-AFC4-6F175D3DCCD1}">
              <a14:hiddenFill xmlns:a14="http://schemas.microsoft.com/office/drawing/2010/main">
                <a:solidFill>
                  <a:srgbClr val="FFFFFF"/>
                </a:solidFill>
              </a14:hiddenFill>
            </a:ext>
          </a:extLst>
        </p:spPr>
      </p:pic>
      <p:pic>
        <p:nvPicPr>
          <p:cNvPr id="16" name="圖片 15">
            <a:extLst>
              <a:ext uri="{FF2B5EF4-FFF2-40B4-BE49-F238E27FC236}">
                <a16:creationId xmlns:a16="http://schemas.microsoft.com/office/drawing/2014/main" id="{F4543540-A9F8-6B4A-AF20-AA6E327F13BC}"/>
              </a:ext>
            </a:extLst>
          </p:cNvPr>
          <p:cNvPicPr>
            <a:picLocks noChangeAspect="1"/>
          </p:cNvPicPr>
          <p:nvPr/>
        </p:nvPicPr>
        <p:blipFill>
          <a:blip r:embed="rId4"/>
          <a:stretch>
            <a:fillRect/>
          </a:stretch>
        </p:blipFill>
        <p:spPr>
          <a:xfrm>
            <a:off x="194981" y="2346767"/>
            <a:ext cx="5431033" cy="1403017"/>
          </a:xfrm>
          <a:prstGeom prst="rect">
            <a:avLst/>
          </a:prstGeom>
        </p:spPr>
      </p:pic>
      <p:pic>
        <p:nvPicPr>
          <p:cNvPr id="18" name="圖片 17">
            <a:extLst>
              <a:ext uri="{FF2B5EF4-FFF2-40B4-BE49-F238E27FC236}">
                <a16:creationId xmlns:a16="http://schemas.microsoft.com/office/drawing/2014/main" id="{CC1D46B5-A676-B0AB-A969-3EE822D25E42}"/>
              </a:ext>
            </a:extLst>
          </p:cNvPr>
          <p:cNvPicPr>
            <a:picLocks noChangeAspect="1"/>
          </p:cNvPicPr>
          <p:nvPr/>
        </p:nvPicPr>
        <p:blipFill>
          <a:blip r:embed="rId5"/>
          <a:stretch>
            <a:fillRect/>
          </a:stretch>
        </p:blipFill>
        <p:spPr>
          <a:xfrm>
            <a:off x="5620273" y="741051"/>
            <a:ext cx="6124154" cy="1284610"/>
          </a:xfrm>
          <a:prstGeom prst="rect">
            <a:avLst/>
          </a:prstGeom>
        </p:spPr>
      </p:pic>
      <p:sp>
        <p:nvSpPr>
          <p:cNvPr id="19" name="文字方塊 18">
            <a:extLst>
              <a:ext uri="{FF2B5EF4-FFF2-40B4-BE49-F238E27FC236}">
                <a16:creationId xmlns:a16="http://schemas.microsoft.com/office/drawing/2014/main" id="{4549808C-B406-C585-CCEE-EBD284C5667E}"/>
              </a:ext>
            </a:extLst>
          </p:cNvPr>
          <p:cNvSpPr txBox="1"/>
          <p:nvPr/>
        </p:nvSpPr>
        <p:spPr>
          <a:xfrm>
            <a:off x="123634" y="3777957"/>
            <a:ext cx="5496639" cy="1938992"/>
          </a:xfrm>
          <a:prstGeom prst="rect">
            <a:avLst/>
          </a:prstGeom>
          <a:noFill/>
        </p:spPr>
        <p:txBody>
          <a:bodyPr wrap="square" rtlCol="0">
            <a:spAutoFit/>
          </a:bodyPr>
          <a:lstStyle/>
          <a:p>
            <a:pPr algn="just"/>
            <a:r>
              <a:rPr lang="en-US" altLang="zh-TW" sz="1200" dirty="0"/>
              <a:t>1.</a:t>
            </a:r>
            <a:r>
              <a:rPr lang="zh-TW" altLang="en-US" sz="1200" dirty="0"/>
              <a:t> </a:t>
            </a:r>
            <a:r>
              <a:rPr lang="en-US" altLang="zh-TW" sz="1200" dirty="0"/>
              <a:t>MWPPG</a:t>
            </a:r>
            <a:r>
              <a:rPr lang="zh-TW" altLang="en-US" sz="1200" dirty="0"/>
              <a:t>技術基於光在不同波長下在組織中的吸收和散射特性進行量測，而血液的流動是由心臟的搏動驅動的，皮膚下的血流量隨時間變化。</a:t>
            </a:r>
            <a:r>
              <a:rPr lang="en-US" altLang="zh-TW" sz="1200" dirty="0"/>
              <a:t>MWPPG</a:t>
            </a:r>
            <a:r>
              <a:rPr lang="zh-TW" altLang="en-US" sz="1200" dirty="0"/>
              <a:t>技術使用</a:t>
            </a:r>
            <a:r>
              <a:rPr lang="zh-TW" altLang="en-US" sz="1200" b="1" dirty="0"/>
              <a:t>多個不同波長的光源</a:t>
            </a:r>
            <a:r>
              <a:rPr lang="zh-TW" altLang="en-US" sz="1200" dirty="0"/>
              <a:t>和</a:t>
            </a:r>
            <a:r>
              <a:rPr lang="zh-TW" altLang="en-US" sz="1200" b="1" dirty="0"/>
              <a:t>相應的光感測器</a:t>
            </a:r>
            <a:r>
              <a:rPr lang="zh-TW" altLang="en-US" sz="1200" dirty="0"/>
              <a:t>，來檢測光的吸收和散射變化。</a:t>
            </a:r>
          </a:p>
          <a:p>
            <a:pPr algn="just"/>
            <a:endParaRPr lang="en-US" altLang="zh-TW" sz="1200" dirty="0"/>
          </a:p>
          <a:p>
            <a:pPr algn="just"/>
            <a:r>
              <a:rPr lang="zh-TW" altLang="en-US" sz="1200" dirty="0"/>
              <a:t>另外血液中的血紅素對不同波長的光有不同的吸收特性。</a:t>
            </a:r>
            <a:r>
              <a:rPr lang="en-US" altLang="zh-TW" sz="1200" dirty="0"/>
              <a:t>MWPPG</a:t>
            </a:r>
            <a:r>
              <a:rPr lang="zh-TW" altLang="en-US" sz="1200" dirty="0"/>
              <a:t>技術便通過比較不同波長下的光密度變化來進行量測。</a:t>
            </a:r>
            <a:endParaRPr lang="en-US" altLang="zh-TW" sz="1200" dirty="0"/>
          </a:p>
          <a:p>
            <a:endParaRPr lang="en-US" altLang="zh-TW" sz="1200" dirty="0"/>
          </a:p>
          <a:p>
            <a:r>
              <a:rPr lang="zh-TW" altLang="en-US" sz="1200" dirty="0"/>
              <a:t>２</a:t>
            </a:r>
            <a:r>
              <a:rPr lang="en-US" altLang="zh-TW" sz="1200" dirty="0"/>
              <a:t>.</a:t>
            </a:r>
            <a:r>
              <a:rPr lang="zh-TW" altLang="en-US" sz="1200" dirty="0"/>
              <a:t> 目前裝置的原型可以參考簡報第</a:t>
            </a:r>
            <a:r>
              <a:rPr lang="en-US" altLang="zh-TW" sz="1200" dirty="0"/>
              <a:t>6</a:t>
            </a:r>
            <a:r>
              <a:rPr lang="zh-TW" altLang="en-US" sz="1200" dirty="0"/>
              <a:t>頁，透過我們設計的</a:t>
            </a:r>
            <a:r>
              <a:rPr lang="en-US" altLang="zh-TW" sz="1200" dirty="0"/>
              <a:t>APP</a:t>
            </a:r>
            <a:r>
              <a:rPr lang="zh-TW" altLang="en-US" sz="1200" dirty="0"/>
              <a:t>，經由藍芽連接上量測裝置後，只要將手指放置於裝置上並按下手機上的開始，便可以接收裝置回傳的光譜資料，並可對選擇的血液項目進行量測。</a:t>
            </a:r>
          </a:p>
        </p:txBody>
      </p:sp>
    </p:spTree>
    <p:extLst>
      <p:ext uri="{BB962C8B-B14F-4D97-AF65-F5344CB8AC3E}">
        <p14:creationId xmlns:p14="http://schemas.microsoft.com/office/powerpoint/2010/main" val="424499076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服裝, 人員, 足部穿著, 男人 的圖片&#10;&#10;自動產生的描述">
            <a:extLst>
              <a:ext uri="{FF2B5EF4-FFF2-40B4-BE49-F238E27FC236}">
                <a16:creationId xmlns:a16="http://schemas.microsoft.com/office/drawing/2014/main" id="{7D7A21BB-CB11-005D-4402-3CC70B47CD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9150056" cy="686254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pic>
      <p:sp>
        <p:nvSpPr>
          <p:cNvPr id="6" name="矩形 5">
            <a:extLst>
              <a:ext uri="{FF2B5EF4-FFF2-40B4-BE49-F238E27FC236}">
                <a16:creationId xmlns:a16="http://schemas.microsoft.com/office/drawing/2014/main" id="{EE39B6EA-6A6B-9DA5-4B96-4240E4C95EC8}"/>
              </a:ext>
            </a:extLst>
          </p:cNvPr>
          <p:cNvSpPr/>
          <p:nvPr/>
        </p:nvSpPr>
        <p:spPr>
          <a:xfrm>
            <a:off x="8149559" y="1"/>
            <a:ext cx="4042439"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標題 4"/>
          <p:cNvSpPr>
            <a:spLocks noGrp="1"/>
          </p:cNvSpPr>
          <p:nvPr>
            <p:ph type="title"/>
          </p:nvPr>
        </p:nvSpPr>
        <p:spPr>
          <a:xfrm>
            <a:off x="7980217" y="3139572"/>
            <a:ext cx="4042439" cy="1362711"/>
          </a:xfrm>
        </p:spPr>
        <p:txBody>
          <a:bodyPr>
            <a:normAutofit fontScale="90000"/>
          </a:bodyPr>
          <a:lstStyle/>
          <a:p>
            <a:r>
              <a:rPr lang="en-US" altLang="zh-TW" b="1" dirty="0">
                <a:ln w="22225">
                  <a:solidFill>
                    <a:schemeClr val="accent2"/>
                  </a:solidFill>
                  <a:prstDash val="solid"/>
                </a:ln>
                <a:solidFill>
                  <a:schemeClr val="accent2">
                    <a:lumMod val="40000"/>
                    <a:lumOff val="60000"/>
                  </a:schemeClr>
                </a:solidFill>
                <a:latin typeface="Microsoft YaHei" panose="020B0503020204020204" pitchFamily="34" charset="-122"/>
                <a:ea typeface="Microsoft YaHei" panose="020B0503020204020204" pitchFamily="34" charset="-122"/>
              </a:rPr>
              <a:t>THANK YOU</a:t>
            </a:r>
            <a:br>
              <a:rPr lang="en-US" altLang="zh-TW" b="1" dirty="0">
                <a:ln w="22225">
                  <a:solidFill>
                    <a:schemeClr val="accent2"/>
                  </a:solidFill>
                  <a:prstDash val="solid"/>
                </a:ln>
                <a:solidFill>
                  <a:schemeClr val="accent2">
                    <a:lumMod val="40000"/>
                    <a:lumOff val="60000"/>
                  </a:schemeClr>
                </a:solidFill>
                <a:latin typeface="Microsoft YaHei" panose="020B0503020204020204" pitchFamily="34" charset="-122"/>
                <a:ea typeface="Microsoft YaHei" panose="020B0503020204020204" pitchFamily="34" charset="-122"/>
              </a:rPr>
            </a:br>
            <a:r>
              <a:rPr lang="en-US" altLang="zh-TW" b="1" dirty="0">
                <a:ln w="22225">
                  <a:solidFill>
                    <a:schemeClr val="accent2"/>
                  </a:solidFill>
                  <a:prstDash val="solid"/>
                </a:ln>
                <a:solidFill>
                  <a:schemeClr val="accent2">
                    <a:lumMod val="40000"/>
                    <a:lumOff val="60000"/>
                  </a:schemeClr>
                </a:solidFill>
                <a:latin typeface="Microsoft YaHei" panose="020B0503020204020204" pitchFamily="34" charset="-122"/>
                <a:ea typeface="Microsoft YaHei" panose="020B0503020204020204" pitchFamily="34" charset="-122"/>
              </a:rPr>
              <a:t> FOR LISTENING</a:t>
            </a:r>
          </a:p>
        </p:txBody>
      </p:sp>
      <p:pic>
        <p:nvPicPr>
          <p:cNvPr id="7" name="圖片 6">
            <a:extLst>
              <a:ext uri="{FF2B5EF4-FFF2-40B4-BE49-F238E27FC236}">
                <a16:creationId xmlns:a16="http://schemas.microsoft.com/office/drawing/2014/main" id="{CB8610FF-E3AB-2AEB-54EB-322600E619F8}"/>
              </a:ext>
            </a:extLst>
          </p:cNvPr>
          <p:cNvPicPr>
            <a:picLocks noChangeAspect="1"/>
          </p:cNvPicPr>
          <p:nvPr/>
        </p:nvPicPr>
        <p:blipFill>
          <a:blip r:embed="rId4"/>
          <a:stretch>
            <a:fillRect/>
          </a:stretch>
        </p:blipFill>
        <p:spPr>
          <a:xfrm>
            <a:off x="11309558" y="253"/>
            <a:ext cx="882441" cy="779059"/>
          </a:xfrm>
          <a:prstGeom prst="rect">
            <a:avLst/>
          </a:prstGeom>
        </p:spPr>
      </p:pic>
    </p:spTree>
    <p:extLst>
      <p:ext uri="{BB962C8B-B14F-4D97-AF65-F5344CB8AC3E}">
        <p14:creationId xmlns:p14="http://schemas.microsoft.com/office/powerpoint/2010/main" val="1633839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3" name="文字版面配置區 2"/>
          <p:cNvSpPr>
            <a:spLocks noGrp="1"/>
          </p:cNvSpPr>
          <p:nvPr>
            <p:ph type="body" sz="quarter" idx="13"/>
          </p:nvPr>
        </p:nvSpPr>
        <p:spPr/>
        <p:txBody>
          <a:bodyPr/>
          <a:lstStyle/>
          <a:p>
            <a:pPr marL="628650" indent="-628650">
              <a:buFont typeface="+mj-ea"/>
              <a:buAutoNum type="ea1ChtPeriod"/>
            </a:pPr>
            <a:r>
              <a:rPr lang="zh-TW" altLang="en-US" sz="2800" dirty="0"/>
              <a:t>參賽標的說明及技術優勢</a:t>
            </a:r>
          </a:p>
          <a:p>
            <a:pPr marL="628650" indent="-628650">
              <a:buFont typeface="+mj-ea"/>
              <a:buAutoNum type="ea1ChtPeriod"/>
            </a:pPr>
            <a:r>
              <a:rPr lang="zh-TW" altLang="en-US" sz="2800" dirty="0"/>
              <a:t>臨床價值</a:t>
            </a:r>
            <a:endParaRPr lang="en-US" altLang="zh-TW" sz="2800" dirty="0"/>
          </a:p>
          <a:p>
            <a:pPr marL="628650" indent="-628650">
              <a:buFont typeface="+mj-ea"/>
              <a:buAutoNum type="ea1ChtPeriod"/>
            </a:pPr>
            <a:r>
              <a:rPr lang="zh-TW" altLang="en-US" sz="2800" dirty="0"/>
              <a:t>商化應用</a:t>
            </a:r>
            <a:endParaRPr lang="en-US" altLang="zh-TW" sz="2800" dirty="0">
              <a:solidFill>
                <a:srgbClr val="FF0000"/>
              </a:solidFill>
            </a:endParaRPr>
          </a:p>
          <a:p>
            <a:pPr marL="628650" indent="-628650">
              <a:buFont typeface="+mj-ea"/>
              <a:buAutoNum type="ea1ChtPeriod"/>
            </a:pPr>
            <a:r>
              <a:rPr lang="zh-TW" altLang="en-US" sz="2800" dirty="0"/>
              <a:t>智財保護</a:t>
            </a:r>
          </a:p>
        </p:txBody>
      </p:sp>
      <p:sp>
        <p:nvSpPr>
          <p:cNvPr id="4" name="標題 3"/>
          <p:cNvSpPr>
            <a:spLocks noGrp="1"/>
          </p:cNvSpPr>
          <p:nvPr>
            <p:ph type="title"/>
          </p:nvPr>
        </p:nvSpPr>
        <p:spPr/>
        <p:txBody>
          <a:bodyPr/>
          <a:lstStyle/>
          <a:p>
            <a:r>
              <a:rPr lang="zh-TW" altLang="en-US" dirty="0"/>
              <a:t>報告大綱</a:t>
            </a:r>
          </a:p>
        </p:txBody>
      </p:sp>
    </p:spTree>
    <p:extLst>
      <p:ext uri="{BB962C8B-B14F-4D97-AF65-F5344CB8AC3E}">
        <p14:creationId xmlns:p14="http://schemas.microsoft.com/office/powerpoint/2010/main" val="193594934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4" name="標題 3"/>
          <p:cNvSpPr>
            <a:spLocks noGrp="1"/>
          </p:cNvSpPr>
          <p:nvPr>
            <p:ph type="title"/>
          </p:nvPr>
        </p:nvSpPr>
        <p:spPr/>
        <p:txBody>
          <a:bodyPr>
            <a:normAutofit/>
          </a:bodyPr>
          <a:lstStyle/>
          <a:p>
            <a:r>
              <a:rPr lang="zh-TW" altLang="en-US" dirty="0"/>
              <a:t>參賽標的說明及技術優勢 </a:t>
            </a:r>
            <a:r>
              <a:rPr lang="en-US" altLang="zh-TW" dirty="0"/>
              <a:t>-</a:t>
            </a:r>
            <a:r>
              <a:rPr lang="zh-TW" altLang="en-US" dirty="0"/>
              <a:t> </a:t>
            </a:r>
            <a:r>
              <a:rPr lang="zh-TW" altLang="en-US" sz="2800" dirty="0"/>
              <a:t>關鍵特色與創新性</a:t>
            </a:r>
            <a:endParaRPr lang="zh-TW" altLang="en-US" dirty="0"/>
          </a:p>
        </p:txBody>
      </p:sp>
      <p:grpSp>
        <p:nvGrpSpPr>
          <p:cNvPr id="19" name="群組 18">
            <a:extLst>
              <a:ext uri="{FF2B5EF4-FFF2-40B4-BE49-F238E27FC236}">
                <a16:creationId xmlns:a16="http://schemas.microsoft.com/office/drawing/2014/main" id="{F61714B0-0D90-0E3B-3404-25A7C16CAC0E}"/>
              </a:ext>
            </a:extLst>
          </p:cNvPr>
          <p:cNvGrpSpPr/>
          <p:nvPr/>
        </p:nvGrpSpPr>
        <p:grpSpPr>
          <a:xfrm>
            <a:off x="1426759" y="825510"/>
            <a:ext cx="9535114" cy="2947992"/>
            <a:chOff x="1426759" y="825510"/>
            <a:chExt cx="9535114" cy="2947992"/>
          </a:xfrm>
        </p:grpSpPr>
        <p:graphicFrame>
          <p:nvGraphicFramePr>
            <p:cNvPr id="5" name="資料庫圖表 4">
              <a:extLst>
                <a:ext uri="{FF2B5EF4-FFF2-40B4-BE49-F238E27FC236}">
                  <a16:creationId xmlns:a16="http://schemas.microsoft.com/office/drawing/2014/main" id="{C0FD2502-CA25-8D39-468B-7D07FDB5412A}"/>
                </a:ext>
              </a:extLst>
            </p:cNvPr>
            <p:cNvGraphicFramePr/>
            <p:nvPr>
              <p:extLst>
                <p:ext uri="{D42A27DB-BD31-4B8C-83A1-F6EECF244321}">
                  <p14:modId xmlns:p14="http://schemas.microsoft.com/office/powerpoint/2010/main" val="3290223508"/>
                </p:ext>
              </p:extLst>
            </p:nvPr>
          </p:nvGraphicFramePr>
          <p:xfrm>
            <a:off x="1426759" y="825510"/>
            <a:ext cx="9338482" cy="2447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矩形 9">
              <a:extLst>
                <a:ext uri="{FF2B5EF4-FFF2-40B4-BE49-F238E27FC236}">
                  <a16:creationId xmlns:a16="http://schemas.microsoft.com/office/drawing/2014/main" id="{48C25AB4-B236-A5D6-A170-3DA10AF04FA3}"/>
                </a:ext>
              </a:extLst>
            </p:cNvPr>
            <p:cNvSpPr/>
            <p:nvPr/>
          </p:nvSpPr>
          <p:spPr>
            <a:xfrm>
              <a:off x="1623391" y="2922104"/>
              <a:ext cx="2067339" cy="75537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zh-TW" altLang="en-US"/>
                <a:t>將量測裝置的光源射進手指的皮膚中</a:t>
              </a:r>
            </a:p>
          </p:txBody>
        </p:sp>
        <p:sp>
          <p:nvSpPr>
            <p:cNvPr id="13" name="矩形 12">
              <a:extLst>
                <a:ext uri="{FF2B5EF4-FFF2-40B4-BE49-F238E27FC236}">
                  <a16:creationId xmlns:a16="http://schemas.microsoft.com/office/drawing/2014/main" id="{1CB2E579-48F7-923A-2243-3C6FDDC2FF22}"/>
                </a:ext>
              </a:extLst>
            </p:cNvPr>
            <p:cNvSpPr/>
            <p:nvPr/>
          </p:nvSpPr>
          <p:spPr>
            <a:xfrm>
              <a:off x="4870174" y="2922104"/>
              <a:ext cx="2471530" cy="85139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zh-TW" altLang="en-US" dirty="0"/>
                <a:t>量測裝置上的光譜儀吸收反射回來的光線畫出全波段光譜圖</a:t>
              </a:r>
            </a:p>
          </p:txBody>
        </p:sp>
        <p:sp>
          <p:nvSpPr>
            <p:cNvPr id="14" name="矩形 13">
              <a:extLst>
                <a:ext uri="{FF2B5EF4-FFF2-40B4-BE49-F238E27FC236}">
                  <a16:creationId xmlns:a16="http://schemas.microsoft.com/office/drawing/2014/main" id="{E34ED32E-937B-FB47-5EFD-14696C1D5A8F}"/>
                </a:ext>
              </a:extLst>
            </p:cNvPr>
            <p:cNvSpPr/>
            <p:nvPr/>
          </p:nvSpPr>
          <p:spPr>
            <a:xfrm>
              <a:off x="8209897" y="2922104"/>
              <a:ext cx="2751976" cy="75055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zh-TW" altLang="en-US" dirty="0"/>
                <a:t>利用全波段光譜圖進行後續分析以及</a:t>
              </a:r>
              <a:r>
                <a:rPr lang="en-US" altLang="zh-TW" dirty="0"/>
                <a:t>AI</a:t>
              </a:r>
              <a:r>
                <a:rPr lang="zh-TW" altLang="en-US" dirty="0"/>
                <a:t>模型訓練</a:t>
              </a:r>
            </a:p>
          </p:txBody>
        </p:sp>
      </p:grpSp>
      <p:pic>
        <p:nvPicPr>
          <p:cNvPr id="15" name="Picture 5">
            <a:extLst>
              <a:ext uri="{FF2B5EF4-FFF2-40B4-BE49-F238E27FC236}">
                <a16:creationId xmlns:a16="http://schemas.microsoft.com/office/drawing/2014/main" id="{5AF91823-2853-408B-ECA2-31B3B57B95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6763" y="4357321"/>
            <a:ext cx="4692052" cy="1675169"/>
          </a:xfrm>
          <a:prstGeom prst="rect">
            <a:avLst/>
          </a:prstGeom>
          <a:noFill/>
          <a:extLst>
            <a:ext uri="{909E8E84-426E-40DD-AFC4-6F175D3DCCD1}">
              <a14:hiddenFill xmlns:a14="http://schemas.microsoft.com/office/drawing/2010/main">
                <a:solidFill>
                  <a:srgbClr val="FFFFFF"/>
                </a:solidFill>
              </a14:hiddenFill>
            </a:ext>
          </a:extLst>
        </p:spPr>
      </p:pic>
      <p:sp>
        <p:nvSpPr>
          <p:cNvPr id="16" name="文字方塊 15">
            <a:extLst>
              <a:ext uri="{FF2B5EF4-FFF2-40B4-BE49-F238E27FC236}">
                <a16:creationId xmlns:a16="http://schemas.microsoft.com/office/drawing/2014/main" id="{D06AD4D3-66E1-5799-6CBE-B6113DF276D3}"/>
              </a:ext>
            </a:extLst>
          </p:cNvPr>
          <p:cNvSpPr txBox="1"/>
          <p:nvPr/>
        </p:nvSpPr>
        <p:spPr>
          <a:xfrm>
            <a:off x="-46088" y="4357321"/>
            <a:ext cx="7123338" cy="1415772"/>
          </a:xfrm>
          <a:prstGeom prst="rect">
            <a:avLst/>
          </a:prstGeom>
          <a:noFill/>
        </p:spPr>
        <p:txBody>
          <a:bodyPr wrap="square" rtlCol="0">
            <a:spAutoFit/>
          </a:bodyPr>
          <a:lstStyle/>
          <a:p>
            <a:pPr algn="just"/>
            <a:r>
              <a:rPr lang="en-US" altLang="zh-TW" sz="1400" dirty="0">
                <a:latin typeface="Times New Roman" panose="02020603050405020304" pitchFamily="18" charset="0"/>
              </a:rPr>
              <a:t>PPG</a:t>
            </a:r>
            <a:r>
              <a:rPr lang="zh-TW" altLang="en-US" sz="1400" dirty="0">
                <a:latin typeface="Times New Roman" panose="02020603050405020304" pitchFamily="18" charset="0"/>
              </a:rPr>
              <a:t>是一種非侵入性的光學量測技術，藉由量測光源發射到皮膚反射後光的變化。可以推測心律</a:t>
            </a:r>
            <a:r>
              <a:rPr lang="en-US" altLang="zh-TW" sz="1400" dirty="0">
                <a:latin typeface="Times New Roman" panose="02020603050405020304" pitchFamily="18" charset="0"/>
              </a:rPr>
              <a:t>,</a:t>
            </a:r>
            <a:r>
              <a:rPr lang="zh-TW" altLang="en-US" sz="1400" dirty="0">
                <a:latin typeface="Times New Roman" panose="02020603050405020304" pitchFamily="18" charset="0"/>
              </a:rPr>
              <a:t>血氧</a:t>
            </a:r>
            <a:r>
              <a:rPr lang="en-US" altLang="zh-TW" sz="1400" dirty="0">
                <a:latin typeface="Times New Roman" panose="02020603050405020304" pitchFamily="18" charset="0"/>
              </a:rPr>
              <a:t>,</a:t>
            </a:r>
            <a:r>
              <a:rPr lang="zh-TW" altLang="en-US" sz="1400" dirty="0">
                <a:latin typeface="Times New Roman" panose="02020603050405020304" pitchFamily="18" charset="0"/>
              </a:rPr>
              <a:t>血壓</a:t>
            </a:r>
            <a:r>
              <a:rPr lang="en-US" altLang="zh-TW" sz="1400" dirty="0">
                <a:latin typeface="Times New Roman" panose="02020603050405020304" pitchFamily="18" charset="0"/>
              </a:rPr>
              <a:t>,</a:t>
            </a:r>
            <a:r>
              <a:rPr lang="zh-TW" altLang="en-US" sz="1400" dirty="0">
                <a:latin typeface="Times New Roman" panose="02020603050405020304" pitchFamily="18" charset="0"/>
              </a:rPr>
              <a:t>血糖估測方面，則可檢測到血液中葡萄糖濃度變化對光的吸收和散射的影響，從而推算血糖水平。</a:t>
            </a:r>
            <a:endParaRPr lang="en-US" altLang="zh-TW" sz="1400" dirty="0">
              <a:latin typeface="Times New Roman" panose="02020603050405020304" pitchFamily="18" charset="0"/>
            </a:endParaRPr>
          </a:p>
          <a:p>
            <a:pPr algn="just"/>
            <a:endParaRPr lang="en-US" altLang="zh-TW" sz="1600" dirty="0"/>
          </a:p>
          <a:p>
            <a:pPr algn="just"/>
            <a:r>
              <a:rPr lang="zh-TW" altLang="en-US" sz="1400" b="1" dirty="0"/>
              <a:t>本團隊擬用的</a:t>
            </a:r>
            <a:r>
              <a:rPr lang="en-US" altLang="zh-TW" sz="1400" b="1" dirty="0"/>
              <a:t>MWPPG</a:t>
            </a:r>
            <a:r>
              <a:rPr lang="zh-TW" altLang="en-US" sz="1400" b="1" dirty="0"/>
              <a:t>方式，有別於坊間單波長</a:t>
            </a:r>
            <a:r>
              <a:rPr lang="en-US" altLang="zh-TW" sz="1400" b="1" dirty="0"/>
              <a:t>PPG</a:t>
            </a:r>
            <a:r>
              <a:rPr lang="zh-TW" altLang="en-US" sz="1400" b="1" dirty="0"/>
              <a:t>方式，通過多波長的量測得到更全面的數據，更有利於我們開發更加精確的量測裝置。</a:t>
            </a:r>
          </a:p>
        </p:txBody>
      </p:sp>
      <p:sp>
        <p:nvSpPr>
          <p:cNvPr id="18" name="文字方塊 17">
            <a:extLst>
              <a:ext uri="{FF2B5EF4-FFF2-40B4-BE49-F238E27FC236}">
                <a16:creationId xmlns:a16="http://schemas.microsoft.com/office/drawing/2014/main" id="{9721D5D3-6D6E-1770-C1C6-EEBB914C614C}"/>
              </a:ext>
            </a:extLst>
          </p:cNvPr>
          <p:cNvSpPr txBox="1"/>
          <p:nvPr/>
        </p:nvSpPr>
        <p:spPr>
          <a:xfrm>
            <a:off x="7194162" y="5926981"/>
            <a:ext cx="4783446" cy="338554"/>
          </a:xfrm>
          <a:prstGeom prst="rect">
            <a:avLst/>
          </a:prstGeom>
          <a:noFill/>
        </p:spPr>
        <p:txBody>
          <a:bodyPr wrap="square">
            <a:spAutoFit/>
          </a:bodyPr>
          <a:lstStyle/>
          <a:p>
            <a:pPr algn="ctr"/>
            <a:r>
              <a:rPr lang="zh-TW" altLang="en-US" sz="1600" b="1" dirty="0"/>
              <a:t>不同波長的光射進人體皮膚後的滲透深度不同</a:t>
            </a:r>
          </a:p>
        </p:txBody>
      </p:sp>
    </p:spTree>
    <p:extLst>
      <p:ext uri="{BB962C8B-B14F-4D97-AF65-F5344CB8AC3E}">
        <p14:creationId xmlns:p14="http://schemas.microsoft.com/office/powerpoint/2010/main" val="326482787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4" name="標題 3"/>
          <p:cNvSpPr>
            <a:spLocks noGrp="1"/>
          </p:cNvSpPr>
          <p:nvPr>
            <p:ph type="title"/>
          </p:nvPr>
        </p:nvSpPr>
        <p:spPr/>
        <p:txBody>
          <a:bodyPr>
            <a:normAutofit/>
          </a:bodyPr>
          <a:lstStyle/>
          <a:p>
            <a:r>
              <a:rPr lang="zh-TW" altLang="en-US" dirty="0"/>
              <a:t>參賽標的說明及技術優勢 </a:t>
            </a:r>
            <a:r>
              <a:rPr lang="en-US" altLang="zh-TW" dirty="0"/>
              <a:t>-</a:t>
            </a:r>
            <a:r>
              <a:rPr lang="zh-TW" altLang="en-US" dirty="0"/>
              <a:t> </a:t>
            </a:r>
            <a:r>
              <a:rPr lang="zh-TW" altLang="en-US" sz="2800" dirty="0"/>
              <a:t>關鍵特色與創新性</a:t>
            </a:r>
            <a:endParaRPr lang="zh-TW" altLang="en-US" dirty="0"/>
          </a:p>
        </p:txBody>
      </p:sp>
      <p:sp>
        <p:nvSpPr>
          <p:cNvPr id="8" name="文字方塊 7">
            <a:extLst>
              <a:ext uri="{FF2B5EF4-FFF2-40B4-BE49-F238E27FC236}">
                <a16:creationId xmlns:a16="http://schemas.microsoft.com/office/drawing/2014/main" id="{A996F9F6-9C4E-7ADE-4A2D-397BB0F8870E}"/>
              </a:ext>
            </a:extLst>
          </p:cNvPr>
          <p:cNvSpPr txBox="1"/>
          <p:nvPr/>
        </p:nvSpPr>
        <p:spPr>
          <a:xfrm>
            <a:off x="1758611" y="5000785"/>
            <a:ext cx="8151314" cy="738664"/>
          </a:xfrm>
          <a:prstGeom prst="rect">
            <a:avLst/>
          </a:prstGeom>
          <a:noFill/>
        </p:spPr>
        <p:txBody>
          <a:bodyPr wrap="square">
            <a:spAutoFit/>
          </a:bodyPr>
          <a:lstStyle/>
          <a:p>
            <a:pPr algn="just"/>
            <a:r>
              <a:rPr lang="zh-TW" altLang="en-US" sz="1400" dirty="0">
                <a:latin typeface="Times New Roman" panose="02020603050405020304" pitchFamily="18" charset="0"/>
              </a:rPr>
              <a:t>我們的目標是透過</a:t>
            </a:r>
            <a:r>
              <a:rPr lang="en-US" altLang="zh-TW" sz="1400" b="1" dirty="0">
                <a:latin typeface="Times New Roman" panose="02020603050405020304" pitchFamily="18" charset="0"/>
              </a:rPr>
              <a:t>MWPPG</a:t>
            </a:r>
            <a:r>
              <a:rPr lang="zh-TW" altLang="en-US" sz="1400" b="1" dirty="0">
                <a:latin typeface="Times New Roman" panose="02020603050405020304" pitchFamily="18" charset="0"/>
              </a:rPr>
              <a:t>技術</a:t>
            </a:r>
            <a:r>
              <a:rPr lang="zh-TW" altLang="en-US" sz="1400" dirty="0">
                <a:latin typeface="Times New Roman" panose="02020603050405020304" pitchFamily="18" charset="0"/>
              </a:rPr>
              <a:t>，結合</a:t>
            </a:r>
            <a:r>
              <a:rPr lang="en-US" altLang="zh-TW" sz="1400" b="1" dirty="0">
                <a:latin typeface="Times New Roman" panose="02020603050405020304" pitchFamily="18" charset="0"/>
              </a:rPr>
              <a:t>AI</a:t>
            </a:r>
            <a:r>
              <a:rPr lang="zh-TW" altLang="en-US" sz="1400" b="1" dirty="0">
                <a:latin typeface="Times New Roman" panose="02020603050405020304" pitchFamily="18" charset="0"/>
              </a:rPr>
              <a:t>演算法</a:t>
            </a:r>
            <a:r>
              <a:rPr lang="zh-TW" altLang="en-US" sz="1400" dirty="0">
                <a:latin typeface="Times New Roman" panose="02020603050405020304" pitchFamily="18" charset="0"/>
              </a:rPr>
              <a:t>、穿戴式裝置和智慧型手機</a:t>
            </a:r>
            <a:r>
              <a:rPr lang="en-US" altLang="zh-TW" sz="1400" dirty="0">
                <a:latin typeface="Times New Roman" panose="02020603050405020304" pitchFamily="18" charset="0"/>
              </a:rPr>
              <a:t>App</a:t>
            </a:r>
            <a:r>
              <a:rPr lang="zh-TW" altLang="en-US" sz="1400" dirty="0">
                <a:latin typeface="Times New Roman" panose="02020603050405020304" pitchFamily="18" charset="0"/>
              </a:rPr>
              <a:t>，來達成</a:t>
            </a:r>
            <a:r>
              <a:rPr lang="zh-TW" altLang="en-US" sz="1400" b="1" dirty="0">
                <a:latin typeface="Times New Roman" panose="02020603050405020304" pitchFamily="18" charset="0"/>
              </a:rPr>
              <a:t>非侵入性地監測人體血液數值</a:t>
            </a:r>
            <a:r>
              <a:rPr lang="zh-TW" altLang="en-US" sz="1400" dirty="0">
                <a:latin typeface="Times New Roman" panose="02020603050405020304" pitchFamily="18" charset="0"/>
              </a:rPr>
              <a:t>，尤其是</a:t>
            </a:r>
            <a:r>
              <a:rPr lang="zh-TW" altLang="en-US" sz="1400" b="1" dirty="0">
                <a:latin typeface="Times New Roman" panose="02020603050405020304" pitchFamily="18" charset="0"/>
              </a:rPr>
              <a:t>血糖的數值</a:t>
            </a:r>
            <a:r>
              <a:rPr lang="zh-TW" altLang="en-US" sz="1400" dirty="0">
                <a:latin typeface="Times New Roman" panose="02020603050405020304" pitchFamily="18" charset="0"/>
              </a:rPr>
              <a:t>，讓使用者能夠更加容易注意到自己的身體狀況，從而調整自己的健康管理，並且做到早期偵測並提醒患者接受進一步的治療。</a:t>
            </a:r>
          </a:p>
        </p:txBody>
      </p:sp>
      <p:sp>
        <p:nvSpPr>
          <p:cNvPr id="9" name="Rectangle 2">
            <a:extLst>
              <a:ext uri="{FF2B5EF4-FFF2-40B4-BE49-F238E27FC236}">
                <a16:creationId xmlns:a16="http://schemas.microsoft.com/office/drawing/2014/main" id="{FA984D3B-A461-95E7-BA60-301FB4D04FF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1" name="Rectangle 4">
            <a:extLst>
              <a:ext uri="{FF2B5EF4-FFF2-40B4-BE49-F238E27FC236}">
                <a16:creationId xmlns:a16="http://schemas.microsoft.com/office/drawing/2014/main" id="{6388D93B-A08C-9D4D-6968-37A162B1B30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pSp>
        <p:nvGrpSpPr>
          <p:cNvPr id="12" name="群組 11">
            <a:extLst>
              <a:ext uri="{FF2B5EF4-FFF2-40B4-BE49-F238E27FC236}">
                <a16:creationId xmlns:a16="http://schemas.microsoft.com/office/drawing/2014/main" id="{45450213-003A-44E5-70BC-F2949AB4881C}"/>
              </a:ext>
            </a:extLst>
          </p:cNvPr>
          <p:cNvGrpSpPr/>
          <p:nvPr/>
        </p:nvGrpSpPr>
        <p:grpSpPr>
          <a:xfrm>
            <a:off x="2554355" y="1118551"/>
            <a:ext cx="6559826" cy="3574931"/>
            <a:chOff x="2554355" y="1118551"/>
            <a:chExt cx="6559826" cy="3574931"/>
          </a:xfrm>
        </p:grpSpPr>
        <p:pic>
          <p:nvPicPr>
            <p:cNvPr id="6145" name="Picture 1">
              <a:extLst>
                <a:ext uri="{FF2B5EF4-FFF2-40B4-BE49-F238E27FC236}">
                  <a16:creationId xmlns:a16="http://schemas.microsoft.com/office/drawing/2014/main" id="{AF49D636-6FBD-B032-56BA-C61222E38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4355" y="1118551"/>
              <a:ext cx="6559826" cy="256555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D563022D-BFE8-2B8A-E58B-0651F2216A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4355" y="3652082"/>
              <a:ext cx="6559826" cy="10414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矩形 4">
            <a:extLst>
              <a:ext uri="{FF2B5EF4-FFF2-40B4-BE49-F238E27FC236}">
                <a16:creationId xmlns:a16="http://schemas.microsoft.com/office/drawing/2014/main" id="{6D220CD8-C7ED-1052-AE22-1F8EFD7C2DDD}"/>
              </a:ext>
            </a:extLst>
          </p:cNvPr>
          <p:cNvSpPr/>
          <p:nvPr/>
        </p:nvSpPr>
        <p:spPr>
          <a:xfrm>
            <a:off x="7455364" y="1401635"/>
            <a:ext cx="1608543" cy="974919"/>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C92F0AD1-D534-8DBE-882F-1681D63A74B9}"/>
              </a:ext>
            </a:extLst>
          </p:cNvPr>
          <p:cNvSpPr/>
          <p:nvPr/>
        </p:nvSpPr>
        <p:spPr>
          <a:xfrm>
            <a:off x="7505638" y="3344779"/>
            <a:ext cx="1558269" cy="319988"/>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12C9D5DA-9927-7DE7-257F-153BC3CAEFCE}"/>
              </a:ext>
            </a:extLst>
          </p:cNvPr>
          <p:cNvSpPr/>
          <p:nvPr/>
        </p:nvSpPr>
        <p:spPr>
          <a:xfrm>
            <a:off x="8335046" y="2428323"/>
            <a:ext cx="675465" cy="214381"/>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TW" altLang="en-US"/>
          </a:p>
        </p:txBody>
      </p:sp>
      <p:sp>
        <p:nvSpPr>
          <p:cNvPr id="10" name="箭號: 向右 9">
            <a:extLst>
              <a:ext uri="{FF2B5EF4-FFF2-40B4-BE49-F238E27FC236}">
                <a16:creationId xmlns:a16="http://schemas.microsoft.com/office/drawing/2014/main" id="{F3248508-8CC9-7A12-DB63-F17F7DE37025}"/>
              </a:ext>
            </a:extLst>
          </p:cNvPr>
          <p:cNvSpPr/>
          <p:nvPr/>
        </p:nvSpPr>
        <p:spPr>
          <a:xfrm>
            <a:off x="9164023" y="1555147"/>
            <a:ext cx="473622" cy="25363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箭號: 向右 12">
            <a:extLst>
              <a:ext uri="{FF2B5EF4-FFF2-40B4-BE49-F238E27FC236}">
                <a16:creationId xmlns:a16="http://schemas.microsoft.com/office/drawing/2014/main" id="{A9B1F4D9-1F78-1437-9294-F2E28EB3290C}"/>
              </a:ext>
            </a:extLst>
          </p:cNvPr>
          <p:cNvSpPr/>
          <p:nvPr/>
        </p:nvSpPr>
        <p:spPr>
          <a:xfrm>
            <a:off x="9164023" y="2376554"/>
            <a:ext cx="473622" cy="25363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箭號: 向右 13">
            <a:extLst>
              <a:ext uri="{FF2B5EF4-FFF2-40B4-BE49-F238E27FC236}">
                <a16:creationId xmlns:a16="http://schemas.microsoft.com/office/drawing/2014/main" id="{D0DDF3E7-4D6B-F248-ABE8-8358809F1EF7}"/>
              </a:ext>
            </a:extLst>
          </p:cNvPr>
          <p:cNvSpPr/>
          <p:nvPr/>
        </p:nvSpPr>
        <p:spPr>
          <a:xfrm>
            <a:off x="9164023" y="3302185"/>
            <a:ext cx="473622" cy="253630"/>
          </a:xfrm>
          <a:prstGeom prst="rightArrow">
            <a:avLst>
              <a:gd name="adj1" fmla="val 50000"/>
              <a:gd name="adj2" fmla="val 5000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a:extLst>
              <a:ext uri="{FF2B5EF4-FFF2-40B4-BE49-F238E27FC236}">
                <a16:creationId xmlns:a16="http://schemas.microsoft.com/office/drawing/2014/main" id="{ACF6DA44-DF42-784F-EF53-248D9577DBEC}"/>
              </a:ext>
            </a:extLst>
          </p:cNvPr>
          <p:cNvSpPr txBox="1"/>
          <p:nvPr/>
        </p:nvSpPr>
        <p:spPr>
          <a:xfrm>
            <a:off x="9637645" y="1433933"/>
            <a:ext cx="1882196" cy="523220"/>
          </a:xfrm>
          <a:prstGeom prst="rect">
            <a:avLst/>
          </a:prstGeom>
          <a:noFill/>
        </p:spPr>
        <p:txBody>
          <a:bodyPr wrap="square" rtlCol="0">
            <a:spAutoFit/>
          </a:bodyPr>
          <a:lstStyle/>
          <a:p>
            <a:r>
              <a:rPr lang="zh-TW" altLang="en-US" sz="1400" dirty="0"/>
              <a:t>使用者可以觀察到目前的光譜</a:t>
            </a:r>
          </a:p>
        </p:txBody>
      </p:sp>
      <p:sp>
        <p:nvSpPr>
          <p:cNvPr id="16" name="文字方塊 15">
            <a:extLst>
              <a:ext uri="{FF2B5EF4-FFF2-40B4-BE49-F238E27FC236}">
                <a16:creationId xmlns:a16="http://schemas.microsoft.com/office/drawing/2014/main" id="{33F88D84-50C7-44AB-7240-0E345782B6E4}"/>
              </a:ext>
            </a:extLst>
          </p:cNvPr>
          <p:cNvSpPr txBox="1"/>
          <p:nvPr/>
        </p:nvSpPr>
        <p:spPr>
          <a:xfrm>
            <a:off x="9637645" y="2256603"/>
            <a:ext cx="2105663" cy="523220"/>
          </a:xfrm>
          <a:prstGeom prst="rect">
            <a:avLst/>
          </a:prstGeom>
          <a:noFill/>
        </p:spPr>
        <p:txBody>
          <a:bodyPr wrap="square" rtlCol="0">
            <a:spAutoFit/>
          </a:bodyPr>
          <a:lstStyle/>
          <a:p>
            <a:r>
              <a:rPr lang="zh-TW" altLang="en-US" sz="1400" dirty="0"/>
              <a:t>使用者可以選擇欲測量的血液項目</a:t>
            </a:r>
          </a:p>
        </p:txBody>
      </p:sp>
      <p:sp>
        <p:nvSpPr>
          <p:cNvPr id="17" name="文字方塊 16">
            <a:extLst>
              <a:ext uri="{FF2B5EF4-FFF2-40B4-BE49-F238E27FC236}">
                <a16:creationId xmlns:a16="http://schemas.microsoft.com/office/drawing/2014/main" id="{FC75F023-CEEA-E8A1-7D3F-06D7381B3B37}"/>
              </a:ext>
            </a:extLst>
          </p:cNvPr>
          <p:cNvSpPr txBox="1"/>
          <p:nvPr/>
        </p:nvSpPr>
        <p:spPr>
          <a:xfrm>
            <a:off x="9637645" y="3145000"/>
            <a:ext cx="2219394" cy="523220"/>
          </a:xfrm>
          <a:prstGeom prst="rect">
            <a:avLst/>
          </a:prstGeom>
          <a:noFill/>
        </p:spPr>
        <p:txBody>
          <a:bodyPr wrap="square" rtlCol="0">
            <a:spAutoFit/>
          </a:bodyPr>
          <a:lstStyle/>
          <a:p>
            <a:r>
              <a:rPr lang="zh-TW" altLang="en-US" sz="1400" dirty="0"/>
              <a:t>最後可以看到辨識結果的數值顯示在下方</a:t>
            </a:r>
          </a:p>
        </p:txBody>
      </p:sp>
    </p:spTree>
    <p:extLst>
      <p:ext uri="{BB962C8B-B14F-4D97-AF65-F5344CB8AC3E}">
        <p14:creationId xmlns:p14="http://schemas.microsoft.com/office/powerpoint/2010/main" val="401070195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D7C10514-E34B-3264-774F-8B223EE521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graphicFrame>
        <p:nvGraphicFramePr>
          <p:cNvPr id="5" name="資料庫圖表 4">
            <a:extLst>
              <a:ext uri="{FF2B5EF4-FFF2-40B4-BE49-F238E27FC236}">
                <a16:creationId xmlns:a16="http://schemas.microsoft.com/office/drawing/2014/main" id="{4F4811CF-5F05-C3D2-0543-64BA3C690395}"/>
              </a:ext>
            </a:extLst>
          </p:cNvPr>
          <p:cNvGraphicFramePr/>
          <p:nvPr>
            <p:extLst>
              <p:ext uri="{D42A27DB-BD31-4B8C-83A1-F6EECF244321}">
                <p14:modId xmlns:p14="http://schemas.microsoft.com/office/powerpoint/2010/main" val="1571542495"/>
              </p:ext>
            </p:extLst>
          </p:nvPr>
        </p:nvGraphicFramePr>
        <p:xfrm>
          <a:off x="-1116993" y="1335157"/>
          <a:ext cx="4963015" cy="4882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標題 3">
            <a:extLst>
              <a:ext uri="{FF2B5EF4-FFF2-40B4-BE49-F238E27FC236}">
                <a16:creationId xmlns:a16="http://schemas.microsoft.com/office/drawing/2014/main" id="{BECB396C-4805-3F1D-8D7F-B6748462F1C4}"/>
              </a:ext>
            </a:extLst>
          </p:cNvPr>
          <p:cNvSpPr>
            <a:spLocks noGrp="1"/>
          </p:cNvSpPr>
          <p:nvPr>
            <p:ph type="title"/>
          </p:nvPr>
        </p:nvSpPr>
        <p:spPr/>
        <p:txBody>
          <a:bodyPr/>
          <a:lstStyle/>
          <a:p>
            <a:r>
              <a:rPr lang="zh-TW" altLang="en-US" dirty="0"/>
              <a:t>收集的資料有哪些</a:t>
            </a:r>
            <a:r>
              <a:rPr lang="en-US" altLang="zh-TW" dirty="0"/>
              <a:t>:</a:t>
            </a:r>
            <a:endParaRPr lang="zh-TW" altLang="en-US" dirty="0"/>
          </a:p>
        </p:txBody>
      </p:sp>
      <p:sp>
        <p:nvSpPr>
          <p:cNvPr id="11" name="文字方塊 10">
            <a:extLst>
              <a:ext uri="{FF2B5EF4-FFF2-40B4-BE49-F238E27FC236}">
                <a16:creationId xmlns:a16="http://schemas.microsoft.com/office/drawing/2014/main" id="{394F5C2E-B509-61A5-E4E9-676C823FCBB1}"/>
              </a:ext>
            </a:extLst>
          </p:cNvPr>
          <p:cNvSpPr txBox="1"/>
          <p:nvPr/>
        </p:nvSpPr>
        <p:spPr>
          <a:xfrm>
            <a:off x="2787852" y="1407201"/>
            <a:ext cx="6860451"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zh-TW" altLang="en-US" sz="2000" b="1" dirty="0"/>
              <a:t>早期發現貧血或高血紅症狀</a:t>
            </a:r>
          </a:p>
        </p:txBody>
      </p:sp>
      <p:sp>
        <p:nvSpPr>
          <p:cNvPr id="13" name="文字方塊 12">
            <a:extLst>
              <a:ext uri="{FF2B5EF4-FFF2-40B4-BE49-F238E27FC236}">
                <a16:creationId xmlns:a16="http://schemas.microsoft.com/office/drawing/2014/main" id="{142D7584-DEEC-5F94-C453-0E05E511205E}"/>
              </a:ext>
            </a:extLst>
          </p:cNvPr>
          <p:cNvSpPr txBox="1"/>
          <p:nvPr/>
        </p:nvSpPr>
        <p:spPr>
          <a:xfrm>
            <a:off x="2787853" y="2033643"/>
            <a:ext cx="6860452"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zh-TW" altLang="en-US" sz="2000" b="1" dirty="0"/>
              <a:t>偵測肝臟疾病或其他相關疾病的徵兆</a:t>
            </a:r>
          </a:p>
        </p:txBody>
      </p:sp>
      <p:sp>
        <p:nvSpPr>
          <p:cNvPr id="14" name="文字方塊 13">
            <a:extLst>
              <a:ext uri="{FF2B5EF4-FFF2-40B4-BE49-F238E27FC236}">
                <a16:creationId xmlns:a16="http://schemas.microsoft.com/office/drawing/2014/main" id="{4CC998FA-CED4-5C01-F9D9-020302AB3712}"/>
              </a:ext>
            </a:extLst>
          </p:cNvPr>
          <p:cNvSpPr txBox="1"/>
          <p:nvPr/>
        </p:nvSpPr>
        <p:spPr>
          <a:xfrm>
            <a:off x="2787853" y="2660085"/>
            <a:ext cx="6860452"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kumimoji="0" lang="zh-TW" altLang="en-US" sz="2000" b="1" i="0" u="none" strike="noStrike" kern="1200" cap="none" spc="0" normalizeH="0" baseline="0" noProof="0" dirty="0">
                <a:ln>
                  <a:noFill/>
                </a:ln>
                <a:solidFill>
                  <a:schemeClr val="bg1"/>
                </a:solidFill>
                <a:effectLst/>
                <a:uLnTx/>
                <a:uFillTx/>
                <a:latin typeface="Arial" panose="020B0604020202020204"/>
                <a:ea typeface="微軟正黑體" panose="020B0604030504040204" pitchFamily="34" charset="-120"/>
                <a:cs typeface="+mn-cs"/>
              </a:rPr>
              <a:t>協助維持身體的水和電解質平衡</a:t>
            </a:r>
            <a:endParaRPr lang="zh-TW" altLang="en-US" sz="2000" b="1" dirty="0">
              <a:solidFill>
                <a:schemeClr val="bg1"/>
              </a:solidFill>
            </a:endParaRPr>
          </a:p>
        </p:txBody>
      </p:sp>
      <p:sp>
        <p:nvSpPr>
          <p:cNvPr id="15" name="文字方塊 14">
            <a:extLst>
              <a:ext uri="{FF2B5EF4-FFF2-40B4-BE49-F238E27FC236}">
                <a16:creationId xmlns:a16="http://schemas.microsoft.com/office/drawing/2014/main" id="{C2431B0B-6D94-C635-9BAE-64CB93EA523F}"/>
              </a:ext>
            </a:extLst>
          </p:cNvPr>
          <p:cNvSpPr txBox="1"/>
          <p:nvPr/>
        </p:nvSpPr>
        <p:spPr>
          <a:xfrm>
            <a:off x="2787854" y="3286527"/>
            <a:ext cx="6860452"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zh-TW" altLang="en-US" sz="2000" b="1" dirty="0"/>
              <a:t>發現與血小板相關的疾病，如血小板減少症或血栓形成徵兆</a:t>
            </a:r>
          </a:p>
        </p:txBody>
      </p:sp>
      <p:sp>
        <p:nvSpPr>
          <p:cNvPr id="16" name="文字方塊 15">
            <a:extLst>
              <a:ext uri="{FF2B5EF4-FFF2-40B4-BE49-F238E27FC236}">
                <a16:creationId xmlns:a16="http://schemas.microsoft.com/office/drawing/2014/main" id="{F0DD89B5-18BC-46F0-F7B5-0054E218F3BD}"/>
              </a:ext>
            </a:extLst>
          </p:cNvPr>
          <p:cNvSpPr txBox="1"/>
          <p:nvPr/>
        </p:nvSpPr>
        <p:spPr>
          <a:xfrm>
            <a:off x="2787854" y="3912969"/>
            <a:ext cx="6860450"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zh-TW" altLang="en-US" sz="2000" b="1" dirty="0"/>
              <a:t>評估肝腎功能和健康狀況徵兆</a:t>
            </a:r>
          </a:p>
        </p:txBody>
      </p:sp>
      <p:sp>
        <p:nvSpPr>
          <p:cNvPr id="17" name="文字方塊 16">
            <a:extLst>
              <a:ext uri="{FF2B5EF4-FFF2-40B4-BE49-F238E27FC236}">
                <a16:creationId xmlns:a16="http://schemas.microsoft.com/office/drawing/2014/main" id="{A98E1CC6-CB6A-F458-1B8D-700233741BB3}"/>
              </a:ext>
            </a:extLst>
          </p:cNvPr>
          <p:cNvSpPr txBox="1"/>
          <p:nvPr/>
        </p:nvSpPr>
        <p:spPr>
          <a:xfrm>
            <a:off x="2787854" y="4539411"/>
            <a:ext cx="6860450"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zh-TW" altLang="en-US" sz="2000" b="1" dirty="0"/>
              <a:t>持續監控骨骼的健康狀況徵兆</a:t>
            </a:r>
          </a:p>
        </p:txBody>
      </p:sp>
      <p:sp>
        <p:nvSpPr>
          <p:cNvPr id="18" name="文字方塊 17">
            <a:extLst>
              <a:ext uri="{FF2B5EF4-FFF2-40B4-BE49-F238E27FC236}">
                <a16:creationId xmlns:a16="http://schemas.microsoft.com/office/drawing/2014/main" id="{3ABFAA85-171F-22EB-6D49-5E70B9F4AF1F}"/>
              </a:ext>
            </a:extLst>
          </p:cNvPr>
          <p:cNvSpPr txBox="1"/>
          <p:nvPr/>
        </p:nvSpPr>
        <p:spPr>
          <a:xfrm>
            <a:off x="2787854" y="5165853"/>
            <a:ext cx="6860450"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zh-TW" altLang="en-US" sz="2000" b="1" dirty="0"/>
              <a:t>協助維護骨骼和牙齒的健康</a:t>
            </a:r>
          </a:p>
        </p:txBody>
      </p:sp>
      <p:sp>
        <p:nvSpPr>
          <p:cNvPr id="21" name="文字方塊 20">
            <a:extLst>
              <a:ext uri="{FF2B5EF4-FFF2-40B4-BE49-F238E27FC236}">
                <a16:creationId xmlns:a16="http://schemas.microsoft.com/office/drawing/2014/main" id="{C74DBEC6-DF5D-E214-E849-BF8476B64FF3}"/>
              </a:ext>
            </a:extLst>
          </p:cNvPr>
          <p:cNvSpPr txBox="1"/>
          <p:nvPr/>
        </p:nvSpPr>
        <p:spPr>
          <a:xfrm>
            <a:off x="2787853" y="5792298"/>
            <a:ext cx="6860450"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zh-TW" altLang="en-US" sz="2000" b="1" dirty="0"/>
              <a:t>管理和監控糖尿病的狀況</a:t>
            </a:r>
          </a:p>
        </p:txBody>
      </p:sp>
    </p:spTree>
    <p:extLst>
      <p:ext uri="{BB962C8B-B14F-4D97-AF65-F5344CB8AC3E}">
        <p14:creationId xmlns:p14="http://schemas.microsoft.com/office/powerpoint/2010/main" val="4090247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4" name="標題 3"/>
          <p:cNvSpPr>
            <a:spLocks noGrp="1"/>
          </p:cNvSpPr>
          <p:nvPr>
            <p:ph type="title"/>
          </p:nvPr>
        </p:nvSpPr>
        <p:spPr/>
        <p:txBody>
          <a:bodyPr>
            <a:normAutofit/>
          </a:bodyPr>
          <a:lstStyle/>
          <a:p>
            <a:r>
              <a:rPr lang="zh-TW" altLang="en-US" dirty="0"/>
              <a:t>臨床價值 </a:t>
            </a:r>
            <a:r>
              <a:rPr lang="en-US" altLang="zh-TW" dirty="0"/>
              <a:t>-</a:t>
            </a:r>
            <a:r>
              <a:rPr lang="zh-TW" altLang="en-US" dirty="0"/>
              <a:t> </a:t>
            </a:r>
            <a:r>
              <a:rPr lang="zh-TW" altLang="en-US" sz="2800" dirty="0"/>
              <a:t>應用價值與效益</a:t>
            </a:r>
            <a:endParaRPr lang="zh-TW" altLang="en-US" dirty="0"/>
          </a:p>
        </p:txBody>
      </p:sp>
      <p:sp>
        <p:nvSpPr>
          <p:cNvPr id="9" name="Rectangle 2">
            <a:extLst>
              <a:ext uri="{FF2B5EF4-FFF2-40B4-BE49-F238E27FC236}">
                <a16:creationId xmlns:a16="http://schemas.microsoft.com/office/drawing/2014/main" id="{FA984D3B-A461-95E7-BA60-301FB4D04FF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1" name="Rectangle 4">
            <a:extLst>
              <a:ext uri="{FF2B5EF4-FFF2-40B4-BE49-F238E27FC236}">
                <a16:creationId xmlns:a16="http://schemas.microsoft.com/office/drawing/2014/main" id="{6388D93B-A08C-9D4D-6968-37A162B1B30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8" name="資料庫圖表 7">
            <a:extLst>
              <a:ext uri="{FF2B5EF4-FFF2-40B4-BE49-F238E27FC236}">
                <a16:creationId xmlns:a16="http://schemas.microsoft.com/office/drawing/2014/main" id="{1CDC2899-DD8C-5EE8-6146-A86A5E010809}"/>
              </a:ext>
            </a:extLst>
          </p:cNvPr>
          <p:cNvGraphicFramePr/>
          <p:nvPr>
            <p:extLst>
              <p:ext uri="{D42A27DB-BD31-4B8C-83A1-F6EECF244321}">
                <p14:modId xmlns:p14="http://schemas.microsoft.com/office/powerpoint/2010/main" val="1754005330"/>
              </p:ext>
            </p:extLst>
          </p:nvPr>
        </p:nvGraphicFramePr>
        <p:xfrm>
          <a:off x="838998" y="959947"/>
          <a:ext cx="1011377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932964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4" name="標題 3"/>
          <p:cNvSpPr>
            <a:spLocks noGrp="1"/>
          </p:cNvSpPr>
          <p:nvPr>
            <p:ph type="title"/>
          </p:nvPr>
        </p:nvSpPr>
        <p:spPr/>
        <p:txBody>
          <a:bodyPr>
            <a:normAutofit/>
          </a:bodyPr>
          <a:lstStyle/>
          <a:p>
            <a:r>
              <a:rPr lang="zh-TW" altLang="en-US" dirty="0"/>
              <a:t>臨床價值 </a:t>
            </a:r>
            <a:r>
              <a:rPr lang="en-US" altLang="zh-TW" dirty="0"/>
              <a:t>-</a:t>
            </a:r>
            <a:r>
              <a:rPr lang="zh-TW" altLang="en-US" dirty="0"/>
              <a:t> </a:t>
            </a:r>
            <a:r>
              <a:rPr lang="zh-TW" altLang="en-US" sz="2800" dirty="0"/>
              <a:t>應用價值與效益</a:t>
            </a:r>
            <a:endParaRPr lang="zh-TW" altLang="en-US" dirty="0"/>
          </a:p>
        </p:txBody>
      </p:sp>
      <p:sp>
        <p:nvSpPr>
          <p:cNvPr id="9" name="Rectangle 2">
            <a:extLst>
              <a:ext uri="{FF2B5EF4-FFF2-40B4-BE49-F238E27FC236}">
                <a16:creationId xmlns:a16="http://schemas.microsoft.com/office/drawing/2014/main" id="{FA984D3B-A461-95E7-BA60-301FB4D04FF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1" name="Rectangle 4">
            <a:extLst>
              <a:ext uri="{FF2B5EF4-FFF2-40B4-BE49-F238E27FC236}">
                <a16:creationId xmlns:a16="http://schemas.microsoft.com/office/drawing/2014/main" id="{6388D93B-A08C-9D4D-6968-37A162B1B30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文字方塊 5">
            <a:extLst>
              <a:ext uri="{FF2B5EF4-FFF2-40B4-BE49-F238E27FC236}">
                <a16:creationId xmlns:a16="http://schemas.microsoft.com/office/drawing/2014/main" id="{DAACCEE5-16DD-2531-ECFB-FB2C411297BA}"/>
              </a:ext>
            </a:extLst>
          </p:cNvPr>
          <p:cNvSpPr txBox="1"/>
          <p:nvPr/>
        </p:nvSpPr>
        <p:spPr>
          <a:xfrm>
            <a:off x="6010835" y="1992058"/>
            <a:ext cx="5882952" cy="584775"/>
          </a:xfrm>
          <a:prstGeom prst="rect">
            <a:avLst/>
          </a:prstGeom>
          <a:noFill/>
        </p:spPr>
        <p:txBody>
          <a:bodyPr wrap="square">
            <a:spAutoFit/>
          </a:bodyPr>
          <a:lstStyle/>
          <a:p>
            <a:r>
              <a:rPr lang="zh-TW" altLang="en-US" sz="1600" dirty="0"/>
              <a:t>此時我們的技術，對於那些受糖胖症困擾的人來說可能是一個革命性的工具。我們的技術可以做到以下幾點：</a:t>
            </a:r>
          </a:p>
        </p:txBody>
      </p:sp>
      <p:sp>
        <p:nvSpPr>
          <p:cNvPr id="13" name="文字方塊 12">
            <a:extLst>
              <a:ext uri="{FF2B5EF4-FFF2-40B4-BE49-F238E27FC236}">
                <a16:creationId xmlns:a16="http://schemas.microsoft.com/office/drawing/2014/main" id="{17BE9BE2-79E4-08C9-323B-7AF29CE85730}"/>
              </a:ext>
            </a:extLst>
          </p:cNvPr>
          <p:cNvSpPr txBox="1"/>
          <p:nvPr/>
        </p:nvSpPr>
        <p:spPr>
          <a:xfrm>
            <a:off x="213048" y="1272112"/>
            <a:ext cx="6094878" cy="369332"/>
          </a:xfrm>
          <a:prstGeom prst="rect">
            <a:avLst/>
          </a:prstGeom>
          <a:noFill/>
        </p:spPr>
        <p:txBody>
          <a:bodyPr wrap="square">
            <a:spAutoFit/>
          </a:bodyPr>
          <a:lstStyle/>
          <a:p>
            <a:r>
              <a:rPr lang="zh-TW" altLang="en-US" sz="1800" dirty="0"/>
              <a:t>以下是糖胖症的主要危害：</a:t>
            </a:r>
          </a:p>
        </p:txBody>
      </p:sp>
      <p:graphicFrame>
        <p:nvGraphicFramePr>
          <p:cNvPr id="14" name="資料庫圖表 13">
            <a:extLst>
              <a:ext uri="{FF2B5EF4-FFF2-40B4-BE49-F238E27FC236}">
                <a16:creationId xmlns:a16="http://schemas.microsoft.com/office/drawing/2014/main" id="{8444D7CE-0CAF-B531-586C-3C5EA927598A}"/>
              </a:ext>
            </a:extLst>
          </p:cNvPr>
          <p:cNvGraphicFramePr/>
          <p:nvPr>
            <p:extLst>
              <p:ext uri="{D42A27DB-BD31-4B8C-83A1-F6EECF244321}">
                <p14:modId xmlns:p14="http://schemas.microsoft.com/office/powerpoint/2010/main" val="793912501"/>
              </p:ext>
            </p:extLst>
          </p:nvPr>
        </p:nvGraphicFramePr>
        <p:xfrm>
          <a:off x="-670858" y="1748229"/>
          <a:ext cx="7185960" cy="4269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矩形 15">
            <a:extLst>
              <a:ext uri="{FF2B5EF4-FFF2-40B4-BE49-F238E27FC236}">
                <a16:creationId xmlns:a16="http://schemas.microsoft.com/office/drawing/2014/main" id="{65DE6FDF-902A-607B-9A29-30A7006DEEF0}"/>
              </a:ext>
            </a:extLst>
          </p:cNvPr>
          <p:cNvSpPr/>
          <p:nvPr/>
        </p:nvSpPr>
        <p:spPr>
          <a:xfrm>
            <a:off x="6010835" y="714086"/>
            <a:ext cx="5968117" cy="11396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TW" altLang="en-US" sz="1200" dirty="0"/>
              <a:t>肥胖對身體可能造成許多健康上的危害，除了耳熟能詳的糖尿病之外，還包括常見的系統性慢性疾病，例如高血壓、高血脂及冠狀動脈等心血管疾病。同時，肥胖也是造成胰島素阻抗最主要的原因，胰島素阻抗使得體內胰島素過度分泌，胰臟</a:t>
            </a:r>
            <a:r>
              <a:rPr lang="en-US" altLang="zh-TW" sz="1200" dirty="0"/>
              <a:t>β</a:t>
            </a:r>
            <a:r>
              <a:rPr lang="zh-TW" altLang="en-US" sz="1200" dirty="0"/>
              <a:t>細胞的負荷也較正常人重，使胰臟功能逐漸耗損，導致糖尿病。因此我們可以了解到，肥胖和糖尿病有密不可分的關係，臨床上對於這種現象稱之為</a:t>
            </a:r>
            <a:r>
              <a:rPr lang="zh-TW" altLang="en-US" sz="1600" b="1" dirty="0">
                <a:solidFill>
                  <a:schemeClr val="bg1"/>
                </a:solidFill>
              </a:rPr>
              <a:t>糖胖症</a:t>
            </a:r>
            <a:r>
              <a:rPr lang="zh-TW" altLang="en-US" sz="1200" dirty="0"/>
              <a:t>。</a:t>
            </a:r>
          </a:p>
        </p:txBody>
      </p:sp>
      <p:graphicFrame>
        <p:nvGraphicFramePr>
          <p:cNvPr id="18" name="資料庫圖表 17">
            <a:extLst>
              <a:ext uri="{FF2B5EF4-FFF2-40B4-BE49-F238E27FC236}">
                <a16:creationId xmlns:a16="http://schemas.microsoft.com/office/drawing/2014/main" id="{F4691739-B07C-D77E-B610-06CD750635FA}"/>
              </a:ext>
            </a:extLst>
          </p:cNvPr>
          <p:cNvGraphicFramePr/>
          <p:nvPr>
            <p:extLst>
              <p:ext uri="{D42A27DB-BD31-4B8C-83A1-F6EECF244321}">
                <p14:modId xmlns:p14="http://schemas.microsoft.com/office/powerpoint/2010/main" val="1727839547"/>
              </p:ext>
            </p:extLst>
          </p:nvPr>
        </p:nvGraphicFramePr>
        <p:xfrm>
          <a:off x="5864716" y="2647569"/>
          <a:ext cx="6327284" cy="37745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5038699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4" name="標題 3"/>
          <p:cNvSpPr>
            <a:spLocks noGrp="1"/>
          </p:cNvSpPr>
          <p:nvPr>
            <p:ph type="title"/>
          </p:nvPr>
        </p:nvSpPr>
        <p:spPr/>
        <p:txBody>
          <a:bodyPr>
            <a:normAutofit/>
          </a:bodyPr>
          <a:lstStyle/>
          <a:p>
            <a:r>
              <a:rPr lang="zh-TW" altLang="en-US" dirty="0"/>
              <a:t>臨床價值 </a:t>
            </a:r>
          </a:p>
        </p:txBody>
      </p:sp>
      <p:sp>
        <p:nvSpPr>
          <p:cNvPr id="9" name="Rectangle 2">
            <a:extLst>
              <a:ext uri="{FF2B5EF4-FFF2-40B4-BE49-F238E27FC236}">
                <a16:creationId xmlns:a16="http://schemas.microsoft.com/office/drawing/2014/main" id="{FA984D3B-A461-95E7-BA60-301FB4D04FF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1" name="Rectangle 4">
            <a:extLst>
              <a:ext uri="{FF2B5EF4-FFF2-40B4-BE49-F238E27FC236}">
                <a16:creationId xmlns:a16="http://schemas.microsoft.com/office/drawing/2014/main" id="{6388D93B-A08C-9D4D-6968-37A162B1B30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5" name="圖片 4">
            <a:extLst>
              <a:ext uri="{FF2B5EF4-FFF2-40B4-BE49-F238E27FC236}">
                <a16:creationId xmlns:a16="http://schemas.microsoft.com/office/drawing/2014/main" id="{06123E13-DAAD-3AE7-EDC6-9E1C893479E4}"/>
              </a:ext>
            </a:extLst>
          </p:cNvPr>
          <p:cNvPicPr>
            <a:picLocks noChangeAspect="1"/>
          </p:cNvPicPr>
          <p:nvPr/>
        </p:nvPicPr>
        <p:blipFill>
          <a:blip r:embed="rId2"/>
          <a:stretch>
            <a:fillRect/>
          </a:stretch>
        </p:blipFill>
        <p:spPr>
          <a:xfrm>
            <a:off x="3682965" y="1059873"/>
            <a:ext cx="9233842" cy="5429827"/>
          </a:xfrm>
          <a:prstGeom prst="rect">
            <a:avLst/>
          </a:prstGeom>
        </p:spPr>
      </p:pic>
      <p:sp>
        <p:nvSpPr>
          <p:cNvPr id="7" name="文字方塊 6">
            <a:extLst>
              <a:ext uri="{FF2B5EF4-FFF2-40B4-BE49-F238E27FC236}">
                <a16:creationId xmlns:a16="http://schemas.microsoft.com/office/drawing/2014/main" id="{8F414A33-0B1F-C1FF-15F3-02ADBD87CA81}"/>
              </a:ext>
            </a:extLst>
          </p:cNvPr>
          <p:cNvSpPr txBox="1"/>
          <p:nvPr/>
        </p:nvSpPr>
        <p:spPr>
          <a:xfrm>
            <a:off x="156906" y="1481568"/>
            <a:ext cx="3774347" cy="1569660"/>
          </a:xfrm>
          <a:prstGeom prst="rect">
            <a:avLst/>
          </a:prstGeom>
          <a:noFill/>
        </p:spPr>
        <p:txBody>
          <a:bodyPr wrap="square">
            <a:spAutoFit/>
          </a:bodyPr>
          <a:lstStyle/>
          <a:p>
            <a:pPr algn="just"/>
            <a:r>
              <a:rPr lang="zh-TW" altLang="zh-TW" sz="1600" kern="100" dirty="0">
                <a:effectLst/>
                <a:latin typeface="Times New Roman" panose="02020603050405020304" pitchFamily="18" charset="0"/>
                <a:cs typeface="Times New Roman" panose="02020603050405020304" pitchFamily="18" charset="0"/>
              </a:rPr>
              <a:t>我們的</a:t>
            </a:r>
            <a:r>
              <a:rPr lang="en-US" altLang="zh-TW" sz="1600" kern="100" dirty="0">
                <a:effectLst/>
                <a:latin typeface="Times New Roman" panose="02020603050405020304" pitchFamily="18" charset="0"/>
              </a:rPr>
              <a:t>MWPPG</a:t>
            </a:r>
            <a:r>
              <a:rPr lang="zh-TW" altLang="zh-TW" sz="1600" kern="100" dirty="0">
                <a:effectLst/>
                <a:latin typeface="Times New Roman" panose="02020603050405020304" pitchFamily="18" charset="0"/>
                <a:cs typeface="Times New Roman" panose="02020603050405020304" pitchFamily="18" charset="0"/>
              </a:rPr>
              <a:t>技術採用</a:t>
            </a:r>
            <a:r>
              <a:rPr lang="zh-TW" altLang="zh-TW" sz="1600" b="1" kern="100" dirty="0">
                <a:effectLst/>
                <a:latin typeface="Times New Roman" panose="02020603050405020304" pitchFamily="18" charset="0"/>
                <a:cs typeface="Times New Roman" panose="02020603050405020304" pitchFamily="18" charset="0"/>
              </a:rPr>
              <a:t>完全非侵入性</a:t>
            </a:r>
            <a:r>
              <a:rPr lang="zh-TW" altLang="zh-TW" sz="1600" kern="100" dirty="0">
                <a:effectLst/>
                <a:latin typeface="Times New Roman" panose="02020603050405020304" pitchFamily="18" charset="0"/>
                <a:cs typeface="Times New Roman" panose="02020603050405020304" pitchFamily="18" charset="0"/>
              </a:rPr>
              <a:t>的方式進行</a:t>
            </a:r>
            <a:r>
              <a:rPr lang="zh-TW" altLang="zh-TW" sz="1600" b="1" kern="100" dirty="0">
                <a:effectLst/>
                <a:latin typeface="Times New Roman" panose="02020603050405020304" pitchFamily="18" charset="0"/>
                <a:cs typeface="Times New Roman" panose="02020603050405020304" pitchFamily="18" charset="0"/>
              </a:rPr>
              <a:t>血糖監測</a:t>
            </a:r>
            <a:r>
              <a:rPr lang="zh-TW" altLang="zh-TW" sz="1600" kern="100" dirty="0">
                <a:effectLst/>
                <a:latin typeface="Times New Roman" panose="02020603050405020304" pitchFamily="18" charset="0"/>
                <a:cs typeface="Times New Roman" panose="02020603050405020304" pitchFamily="18" charset="0"/>
              </a:rPr>
              <a:t>，只需將裝置夾在手指上，就能輕鬆完成血糖測量，</a:t>
            </a:r>
            <a:r>
              <a:rPr lang="zh-TW" altLang="zh-TW" sz="1600" b="1" kern="100" dirty="0">
                <a:effectLst/>
                <a:latin typeface="Times New Roman" panose="02020603050405020304" pitchFamily="18" charset="0"/>
                <a:cs typeface="Times New Roman" panose="02020603050405020304" pitchFamily="18" charset="0"/>
              </a:rPr>
              <a:t>無需任何扎針過程</a:t>
            </a:r>
            <a:r>
              <a:rPr lang="zh-TW" altLang="zh-TW" sz="1600" kern="100" dirty="0">
                <a:effectLst/>
                <a:latin typeface="Times New Roman" panose="02020603050405020304" pitchFamily="18" charset="0"/>
                <a:cs typeface="Times New Roman" panose="02020603050405020304" pitchFamily="18" charset="0"/>
              </a:rPr>
              <a:t>。使用者可以</a:t>
            </a:r>
            <a:r>
              <a:rPr lang="zh-TW" altLang="zh-TW" sz="1600" b="1" kern="100" dirty="0">
                <a:effectLst/>
                <a:latin typeface="Times New Roman" panose="02020603050405020304" pitchFamily="18" charset="0"/>
                <a:cs typeface="Times New Roman" panose="02020603050405020304" pitchFamily="18" charset="0"/>
              </a:rPr>
              <a:t>隨時佩戴</a:t>
            </a:r>
            <a:r>
              <a:rPr lang="zh-TW" altLang="zh-TW" sz="1600" kern="100" dirty="0">
                <a:effectLst/>
                <a:latin typeface="Times New Roman" panose="02020603050405020304" pitchFamily="18" charset="0"/>
                <a:cs typeface="Times New Roman" panose="02020603050405020304" pitchFamily="18" charset="0"/>
              </a:rPr>
              <a:t>和</a:t>
            </a:r>
            <a:r>
              <a:rPr lang="zh-TW" altLang="zh-TW" sz="1600" b="1" kern="100" dirty="0">
                <a:effectLst/>
                <a:latin typeface="Times New Roman" panose="02020603050405020304" pitchFamily="18" charset="0"/>
                <a:cs typeface="Times New Roman" panose="02020603050405020304" pitchFamily="18" charset="0"/>
              </a:rPr>
              <a:t>移除裝置</a:t>
            </a:r>
            <a:r>
              <a:rPr lang="zh-TW" altLang="zh-TW" sz="1600" kern="100" dirty="0">
                <a:effectLst/>
                <a:latin typeface="Times New Roman" panose="02020603050405020304" pitchFamily="18" charset="0"/>
                <a:cs typeface="Times New Roman" panose="02020603050405020304" pitchFamily="18" charset="0"/>
              </a:rPr>
              <a:t>，這提供了更多的彈性和自由，且不需要擔心耗材更換的問題。</a:t>
            </a:r>
            <a:endParaRPr lang="zh-TW" altLang="en-US" sz="1600" dirty="0">
              <a:latin typeface="Times New Roman" panose="02020603050405020304" pitchFamily="18" charset="0"/>
            </a:endParaRPr>
          </a:p>
        </p:txBody>
      </p:sp>
    </p:spTree>
    <p:extLst>
      <p:ext uri="{BB962C8B-B14F-4D97-AF65-F5344CB8AC3E}">
        <p14:creationId xmlns:p14="http://schemas.microsoft.com/office/powerpoint/2010/main" val="121190125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heme/theme1.xml><?xml version="1.0" encoding="utf-8"?>
<a:theme xmlns:a="http://schemas.openxmlformats.org/drawingml/2006/main" name="2023_雙和醫院_簡報公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Roboto Black"/>
        <a:ea typeface="源樣黑體 B"/>
        <a:cs typeface=""/>
      </a:majorFont>
      <a:minorFont>
        <a:latin typeface="Robot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雙和醫院_簡報公版" id="{C4597DA9-252A-4587-82A2-E262B121549D}" vid="{A55270ED-6A57-4942-8D52-E3C334C5700A}"/>
    </a:ext>
  </a:extLst>
</a:theme>
</file>

<file path=ppt/theme/theme10.xml><?xml version="1.0" encoding="utf-8"?>
<a:theme xmlns:a="http://schemas.openxmlformats.org/drawingml/2006/main" name="6_簡報內文B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Source Sans Pro Black"/>
        <a:ea typeface="源樣黑體 B"/>
        <a:cs typeface=""/>
      </a:majorFont>
      <a:minorFont>
        <a:latin typeface="Source Sans Pr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簡報內文B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Source Sans Pro Black"/>
        <a:ea typeface="源樣黑體 B"/>
        <a:cs typeface=""/>
      </a:majorFont>
      <a:minorFont>
        <a:latin typeface="Source Sans Pr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簡報內文B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Source Sans Pro Black"/>
        <a:ea typeface="源樣黑體 B"/>
        <a:cs typeface=""/>
      </a:majorFont>
      <a:minorFont>
        <a:latin typeface="Source Sans Pr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9_簡報內文B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Source Sans Pro Black"/>
        <a:ea typeface="源樣黑體 B"/>
        <a:cs typeface=""/>
      </a:majorFont>
      <a:minorFont>
        <a:latin typeface="Source Sans Pr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0_簡報內文B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Source Sans Pro Black"/>
        <a:ea typeface="源樣黑體 B"/>
        <a:cs typeface=""/>
      </a:majorFont>
      <a:minorFont>
        <a:latin typeface="Source Sans Pr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_2023_雙和醫院_簡報公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Roboto Black"/>
        <a:ea typeface="源樣黑體 B"/>
        <a:cs typeface=""/>
      </a:majorFont>
      <a:minorFont>
        <a:latin typeface="Robot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雙和醫院_簡報公版" id="{C4597DA9-252A-4587-82A2-E262B121549D}" vid="{A55270ED-6A57-4942-8D52-E3C334C5700A}"/>
    </a:ext>
  </a:extLst>
</a:theme>
</file>

<file path=ppt/theme/theme16.xml><?xml version="1.0" encoding="utf-8"?>
<a:theme xmlns:a="http://schemas.openxmlformats.org/drawingml/2006/main" name="2_簡報內文_評鑑版空白">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簡報內文A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Source Sans Pro Black"/>
        <a:ea typeface="源樣黑體 B"/>
        <a:cs typeface=""/>
      </a:majorFont>
      <a:minorFont>
        <a:latin typeface="Source Sans Pr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簡報內文B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Source Sans Pro Black"/>
        <a:ea typeface="源樣黑體 B"/>
        <a:cs typeface=""/>
      </a:majorFont>
      <a:minorFont>
        <a:latin typeface="Source Sans Pr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簡報內文B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Source Sans Pro Black"/>
        <a:ea typeface="源樣黑體 B"/>
        <a:cs typeface=""/>
      </a:majorFont>
      <a:minorFont>
        <a:latin typeface="Source Sans Pr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簡報內文B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Source Sans Pro Black"/>
        <a:ea typeface="源樣黑體 B"/>
        <a:cs typeface=""/>
      </a:majorFont>
      <a:minorFont>
        <a:latin typeface="Source Sans Pr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簡報內文B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Source Sans Pro Black"/>
        <a:ea typeface="源樣黑體 B"/>
        <a:cs typeface=""/>
      </a:majorFont>
      <a:minorFont>
        <a:latin typeface="Source Sans Pr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2023_雙和醫院_簡報公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Roboto Black"/>
        <a:ea typeface="源樣黑體 B"/>
        <a:cs typeface=""/>
      </a:majorFont>
      <a:minorFont>
        <a:latin typeface="Robot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雙和醫院_簡報公版" id="{C4597DA9-252A-4587-82A2-E262B121549D}" vid="{A55270ED-6A57-4942-8D52-E3C334C5700A}"/>
    </a:ext>
  </a:extLst>
</a:theme>
</file>

<file path=ppt/theme/theme8.xml><?xml version="1.0" encoding="utf-8"?>
<a:theme xmlns:a="http://schemas.openxmlformats.org/drawingml/2006/main" name="4_簡報內文B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Source Sans Pro Black"/>
        <a:ea typeface="源樣黑體 B"/>
        <a:cs typeface=""/>
      </a:majorFont>
      <a:minorFont>
        <a:latin typeface="Source Sans Pr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簡報內文B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Source Sans Pro Black"/>
        <a:ea typeface="源樣黑體 B"/>
        <a:cs typeface=""/>
      </a:majorFont>
      <a:minorFont>
        <a:latin typeface="Source Sans Pr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2023_雙和醫院_簡報公版</Template>
  <TotalTime>6569</TotalTime>
  <Words>3581</Words>
  <Application>Microsoft Office PowerPoint</Application>
  <PresentationFormat>寬螢幕</PresentationFormat>
  <Paragraphs>211</Paragraphs>
  <Slides>23</Slides>
  <Notes>2</Notes>
  <HiddenSlides>0</HiddenSlides>
  <MMClips>0</MMClips>
  <ScaleCrop>false</ScaleCrop>
  <HeadingPairs>
    <vt:vector size="6" baseType="variant">
      <vt:variant>
        <vt:lpstr>使用字型</vt:lpstr>
      </vt:variant>
      <vt:variant>
        <vt:i4>13</vt:i4>
      </vt:variant>
      <vt:variant>
        <vt:lpstr>佈景主題</vt:lpstr>
      </vt:variant>
      <vt:variant>
        <vt:i4>16</vt:i4>
      </vt:variant>
      <vt:variant>
        <vt:lpstr>投影片標題</vt:lpstr>
      </vt:variant>
      <vt:variant>
        <vt:i4>23</vt:i4>
      </vt:variant>
    </vt:vector>
  </HeadingPairs>
  <TitlesOfParts>
    <vt:vector size="52" baseType="lpstr">
      <vt:lpstr>Microsoft YaHei</vt:lpstr>
      <vt:lpstr>微軟正黑體</vt:lpstr>
      <vt:lpstr>源樣黑體 B</vt:lpstr>
      <vt:lpstr>源樣黑體 N</vt:lpstr>
      <vt:lpstr>Arial</vt:lpstr>
      <vt:lpstr>Arial Narrow</vt:lpstr>
      <vt:lpstr>Calibri</vt:lpstr>
      <vt:lpstr>Roboto</vt:lpstr>
      <vt:lpstr>Roboto Black</vt:lpstr>
      <vt:lpstr>Source Sans Pro</vt:lpstr>
      <vt:lpstr>Source Sans Pro Black</vt:lpstr>
      <vt:lpstr>Times New Roman</vt:lpstr>
      <vt:lpstr>Wingdings</vt:lpstr>
      <vt:lpstr>2023_雙和醫院_簡報公版</vt:lpstr>
      <vt:lpstr>簡報內文A版</vt:lpstr>
      <vt:lpstr>簡報內文B版</vt:lpstr>
      <vt:lpstr>1_簡報內文B版</vt:lpstr>
      <vt:lpstr>2_簡報內文B版</vt:lpstr>
      <vt:lpstr>3_簡報內文B版</vt:lpstr>
      <vt:lpstr>1_2023_雙和醫院_簡報公版</vt:lpstr>
      <vt:lpstr>4_簡報內文B版</vt:lpstr>
      <vt:lpstr>5_簡報內文B版</vt:lpstr>
      <vt:lpstr>6_簡報內文B版</vt:lpstr>
      <vt:lpstr>7_簡報內文B版</vt:lpstr>
      <vt:lpstr>8_簡報內文B版</vt:lpstr>
      <vt:lpstr>9_簡報內文B版</vt:lpstr>
      <vt:lpstr>10_簡報內文B版</vt:lpstr>
      <vt:lpstr>2_2023_雙和醫院_簡報公版</vt:lpstr>
      <vt:lpstr>2_簡報內文_評鑑版空白</vt:lpstr>
      <vt:lpstr>PowerPoint 簡報</vt:lpstr>
      <vt:lpstr>參賽案件研發進程資料表</vt:lpstr>
      <vt:lpstr>報告大綱</vt:lpstr>
      <vt:lpstr>參賽標的說明及技術優勢 - 關鍵特色與創新性</vt:lpstr>
      <vt:lpstr>參賽標的說明及技術優勢 - 關鍵特色與創新性</vt:lpstr>
      <vt:lpstr>收集的資料有哪些:</vt:lpstr>
      <vt:lpstr>臨床價值 - 應用價值與效益</vt:lpstr>
      <vt:lpstr>臨床價值 - 應用價值與效益</vt:lpstr>
      <vt:lpstr>臨床價值 </vt:lpstr>
      <vt:lpstr>商化應用 - PartA 一般消費產品智慧穿戴裝置</vt:lpstr>
      <vt:lpstr>商化應用 - PartA 一般消費產品智慧穿戴裝置</vt:lpstr>
      <vt:lpstr>商化應用 - PartB 醫療器材 </vt:lpstr>
      <vt:lpstr>商化應用 - PartB 醫療器材 </vt:lpstr>
      <vt:lpstr>商化應用 - 商化可行性評估</vt:lpstr>
      <vt:lpstr>商化應用 - 商化收益模式與可行性評估</vt:lpstr>
      <vt:lpstr>商化應用 - 商化收益模式與可行性評估</vt:lpstr>
      <vt:lpstr>智財保護</vt:lpstr>
      <vt:lpstr>智財保護</vt:lpstr>
      <vt:lpstr>使用者資料保護</vt:lpstr>
      <vt:lpstr>使用者資料保護</vt:lpstr>
      <vt:lpstr>PowerPoint 簡報</vt:lpstr>
      <vt:lpstr>委員審查意見回覆</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行政人員</dc:creator>
  <cp:lastModifiedBy>雙和醫院 盧柏文醫師</cp:lastModifiedBy>
  <cp:revision>278</cp:revision>
  <cp:lastPrinted>2023-04-28T05:23:20Z</cp:lastPrinted>
  <dcterms:created xsi:type="dcterms:W3CDTF">2022-11-28T09:43:30Z</dcterms:created>
  <dcterms:modified xsi:type="dcterms:W3CDTF">2023-09-04T09:38:51Z</dcterms:modified>
</cp:coreProperties>
</file>