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23" r:id="rId2"/>
    <p:sldId id="328" r:id="rId3"/>
    <p:sldId id="324" r:id="rId4"/>
    <p:sldId id="325" r:id="rId5"/>
    <p:sldId id="326" r:id="rId6"/>
    <p:sldId id="327" r:id="rId7"/>
    <p:sldId id="290" r:id="rId8"/>
    <p:sldId id="282" r:id="rId9"/>
    <p:sldId id="283" r:id="rId10"/>
    <p:sldId id="284" r:id="rId11"/>
    <p:sldId id="285" r:id="rId12"/>
    <p:sldId id="286" r:id="rId13"/>
    <p:sldId id="287" r:id="rId14"/>
    <p:sldId id="288" r:id="rId15"/>
    <p:sldId id="329" r:id="rId16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7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EEA33-3263-491B-871D-7C5277AC2D91}" type="datetimeFigureOut">
              <a:rPr lang="zh-TW" altLang="en-US" smtClean="0"/>
              <a:t>2023/9/3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B8AA1-6BFA-4216-9FDD-1A410F63CBE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715462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EEA33-3263-491B-871D-7C5277AC2D91}" type="datetimeFigureOut">
              <a:rPr lang="zh-TW" altLang="en-US" smtClean="0"/>
              <a:t>2023/9/3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B8AA1-6BFA-4216-9FDD-1A410F63CBE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32053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EEA33-3263-491B-871D-7C5277AC2D91}" type="datetimeFigureOut">
              <a:rPr lang="zh-TW" altLang="en-US" smtClean="0"/>
              <a:t>2023/9/3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B8AA1-6BFA-4216-9FDD-1A410F63CBE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3051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EEA33-3263-491B-871D-7C5277AC2D91}" type="datetimeFigureOut">
              <a:rPr lang="zh-TW" altLang="en-US" smtClean="0"/>
              <a:t>2023/9/3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B8AA1-6BFA-4216-9FDD-1A410F63CBE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83151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EEA33-3263-491B-871D-7C5277AC2D91}" type="datetimeFigureOut">
              <a:rPr lang="zh-TW" altLang="en-US" smtClean="0"/>
              <a:t>2023/9/3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B8AA1-6BFA-4216-9FDD-1A410F63CBE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3193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EEA33-3263-491B-871D-7C5277AC2D91}" type="datetimeFigureOut">
              <a:rPr lang="zh-TW" altLang="en-US" smtClean="0"/>
              <a:t>2023/9/3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B8AA1-6BFA-4216-9FDD-1A410F63CBE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01858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EEA33-3263-491B-871D-7C5277AC2D91}" type="datetimeFigureOut">
              <a:rPr lang="zh-TW" altLang="en-US" smtClean="0"/>
              <a:t>2023/9/3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B8AA1-6BFA-4216-9FDD-1A410F63CBE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03267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EEA33-3263-491B-871D-7C5277AC2D91}" type="datetimeFigureOut">
              <a:rPr lang="zh-TW" altLang="en-US" smtClean="0"/>
              <a:t>2023/9/3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B8AA1-6BFA-4216-9FDD-1A410F63CBE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03971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EEA33-3263-491B-871D-7C5277AC2D91}" type="datetimeFigureOut">
              <a:rPr lang="zh-TW" altLang="en-US" smtClean="0"/>
              <a:t>2023/9/3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B8AA1-6BFA-4216-9FDD-1A410F63CBE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46124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EEA33-3263-491B-871D-7C5277AC2D91}" type="datetimeFigureOut">
              <a:rPr lang="zh-TW" altLang="en-US" smtClean="0"/>
              <a:t>2023/9/3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B8AA1-6BFA-4216-9FDD-1A410F63CBE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5580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EEA33-3263-491B-871D-7C5277AC2D91}" type="datetimeFigureOut">
              <a:rPr lang="zh-TW" altLang="en-US" smtClean="0"/>
              <a:t>2023/9/3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B8AA1-6BFA-4216-9FDD-1A410F63CBE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219928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CEEA33-3263-491B-871D-7C5277AC2D91}" type="datetimeFigureOut">
              <a:rPr lang="zh-TW" altLang="en-US" smtClean="0"/>
              <a:t>2023/9/3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8AA1-6BFA-4216-9FDD-1A410F63CBE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44851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91731EC-AD6F-B365-B882-F8A2FD31F4C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/>
              <a:t>圖片前處理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DAACFDFF-F58F-C638-EC3D-579F87A03FE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/>
              <a:t>Manual crop(for </a:t>
            </a:r>
            <a:r>
              <a:rPr lang="en-US" altLang="zh-TW" dirty="0" err="1"/>
              <a:t>Unet</a:t>
            </a:r>
            <a:r>
              <a:rPr lang="en-US" altLang="zh-TW" dirty="0"/>
              <a:t>, predict)</a:t>
            </a:r>
          </a:p>
          <a:p>
            <a:r>
              <a:rPr lang="en-US" altLang="zh-TW" dirty="0"/>
              <a:t>Annotation sop(for </a:t>
            </a:r>
            <a:r>
              <a:rPr lang="en-US" altLang="zh-TW" dirty="0" err="1"/>
              <a:t>Unet</a:t>
            </a:r>
            <a:r>
              <a:rPr lang="en-US" altLang="zh-TW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5757743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D8CAACB-1403-D3D9-0B0D-4FE7D9345D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chemeClr val="tx1"/>
                </a:solidFill>
              </a:rPr>
              <a:t>工具說明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F6FCE9D8-9932-E5E6-240B-3328F2C281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5363" y="2203966"/>
            <a:ext cx="2953171" cy="2935593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22CB30F8-1E20-CA54-9230-CCB9063B4FB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86628" b="59911"/>
          <a:stretch/>
        </p:blipFill>
        <p:spPr>
          <a:xfrm>
            <a:off x="3785935" y="2203966"/>
            <a:ext cx="1740818" cy="2935593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66FF0ABD-DEC7-6202-6F3D-075FC4459892}"/>
              </a:ext>
            </a:extLst>
          </p:cNvPr>
          <p:cNvSpPr/>
          <p:nvPr/>
        </p:nvSpPr>
        <p:spPr>
          <a:xfrm>
            <a:off x="4130893" y="3742792"/>
            <a:ext cx="706493" cy="73398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71A14EF9-B3CA-82D4-1AB0-63941DA4C73E}"/>
              </a:ext>
            </a:extLst>
          </p:cNvPr>
          <p:cNvSpPr/>
          <p:nvPr/>
        </p:nvSpPr>
        <p:spPr>
          <a:xfrm>
            <a:off x="7100534" y="4119536"/>
            <a:ext cx="1777999" cy="63862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F380BED0-1011-BB0D-A494-DAA2944E4C23}"/>
              </a:ext>
            </a:extLst>
          </p:cNvPr>
          <p:cNvSpPr txBox="1"/>
          <p:nvPr/>
        </p:nvSpPr>
        <p:spPr>
          <a:xfrm>
            <a:off x="9034096" y="4153615"/>
            <a:ext cx="13041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藍色 </a:t>
            </a: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0000ff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紅色 </a:t>
            </a: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ff0000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F8895758-1815-3F09-52AA-66AFB90646FA}"/>
              </a:ext>
            </a:extLst>
          </p:cNvPr>
          <p:cNvSpPr/>
          <p:nvPr/>
        </p:nvSpPr>
        <p:spPr>
          <a:xfrm>
            <a:off x="4184545" y="3080014"/>
            <a:ext cx="706493" cy="44257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9DFC2463-8B65-1B22-DB22-050AA8D1D869}"/>
              </a:ext>
            </a:extLst>
          </p:cNvPr>
          <p:cNvSpPr txBox="1"/>
          <p:nvPr/>
        </p:nvSpPr>
        <p:spPr>
          <a:xfrm>
            <a:off x="2505807" y="3116634"/>
            <a:ext cx="15523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填色、鉛筆</a:t>
            </a:r>
            <a:endParaRPr kumimoji="0" lang="en-US" altLang="zh-TW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57F85709-A7EC-8A0E-6C12-6F312280126E}"/>
              </a:ext>
            </a:extLst>
          </p:cNvPr>
          <p:cNvSpPr txBox="1"/>
          <p:nvPr/>
        </p:nvSpPr>
        <p:spPr>
          <a:xfrm>
            <a:off x="2578533" y="3853543"/>
            <a:ext cx="15523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選取顏色</a:t>
            </a:r>
            <a:endParaRPr kumimoji="0" lang="en-US" altLang="zh-TW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69713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64A0624-9722-07DE-69B7-7D41C5B83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載入專案</a:t>
            </a:r>
            <a:r>
              <a:rPr lang="en-US" altLang="zh-TW" dirty="0"/>
              <a:t>&amp;</a:t>
            </a:r>
            <a:r>
              <a:rPr lang="zh-TW" altLang="en-US" dirty="0"/>
              <a:t>新增圖層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B6B4AFD-A09B-9857-0A7D-D194912042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檔案</a:t>
            </a:r>
            <a:r>
              <a:rPr lang="en-US" altLang="zh-TW" dirty="0"/>
              <a:t>&gt;</a:t>
            </a:r>
            <a:r>
              <a:rPr lang="zh-TW" altLang="en-US" dirty="0"/>
              <a:t>開啟選擇圖片</a:t>
            </a:r>
            <a:r>
              <a:rPr lang="en-US" altLang="zh-TW" dirty="0"/>
              <a:t>(.jpg)</a:t>
            </a:r>
            <a:r>
              <a:rPr lang="zh-TW" altLang="en-US" dirty="0"/>
              <a:t>或從資料夾拖移至視窗</a:t>
            </a:r>
            <a:endParaRPr lang="en-US" altLang="zh-TW" dirty="0"/>
          </a:p>
          <a:p>
            <a:r>
              <a:rPr lang="zh-TW" altLang="en-US" sz="1800" dirty="0"/>
              <a:t>建立圖層</a:t>
            </a:r>
            <a:r>
              <a:rPr lang="en-US" altLang="zh-TW" sz="1800" dirty="0"/>
              <a:t>: </a:t>
            </a:r>
            <a:r>
              <a:rPr lang="zh-TW" altLang="en-US" sz="1800" dirty="0"/>
              <a:t>生成一個透明圖層於原圖前面。​快捷鍵</a:t>
            </a:r>
            <a:r>
              <a:rPr lang="en-US" altLang="zh-TW" sz="1800" dirty="0"/>
              <a:t>(</a:t>
            </a:r>
            <a:r>
              <a:rPr lang="en-US" altLang="zh-TW" sz="1800" dirty="0" err="1"/>
              <a:t>ctrl+shift+n</a:t>
            </a:r>
            <a:r>
              <a:rPr lang="en-US" altLang="zh-TW" sz="1800" dirty="0"/>
              <a:t>)</a:t>
            </a:r>
            <a:endParaRPr lang="zh-TW" altLang="en-US" sz="1800" dirty="0"/>
          </a:p>
          <a:p>
            <a:endParaRPr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C59A905D-71C7-35D7-57B1-31F36E4C2DD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4286" b="30381"/>
          <a:stretch/>
        </p:blipFill>
        <p:spPr>
          <a:xfrm>
            <a:off x="1994179" y="2673150"/>
            <a:ext cx="5524501" cy="3883098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9B890478-A126-4346-07BE-32BA6FC74476}"/>
              </a:ext>
            </a:extLst>
          </p:cNvPr>
          <p:cNvSpPr/>
          <p:nvPr/>
        </p:nvSpPr>
        <p:spPr>
          <a:xfrm>
            <a:off x="1905628" y="2833916"/>
            <a:ext cx="500743" cy="29754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73650FCC-5640-BB8B-D7BA-B3EACDDA7728}"/>
              </a:ext>
            </a:extLst>
          </p:cNvPr>
          <p:cNvSpPr/>
          <p:nvPr/>
        </p:nvSpPr>
        <p:spPr>
          <a:xfrm>
            <a:off x="3995685" y="2833916"/>
            <a:ext cx="500743" cy="29754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4B1E8245-FC40-943A-DA43-487D9902633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5315" t="42558" b="4134"/>
          <a:stretch/>
        </p:blipFill>
        <p:spPr>
          <a:xfrm>
            <a:off x="7565571" y="3409106"/>
            <a:ext cx="2590801" cy="3147143"/>
          </a:xfrm>
          <a:prstGeom prst="rect">
            <a:avLst/>
          </a:prstGeom>
        </p:spPr>
      </p:pic>
      <p:sp>
        <p:nvSpPr>
          <p:cNvPr id="11" name="文字方塊 10">
            <a:extLst>
              <a:ext uri="{FF2B5EF4-FFF2-40B4-BE49-F238E27FC236}">
                <a16:creationId xmlns:a16="http://schemas.microsoft.com/office/drawing/2014/main" id="{94228818-950F-2A7C-6A18-DB93D3EF9762}"/>
              </a:ext>
            </a:extLst>
          </p:cNvPr>
          <p:cNvSpPr txBox="1"/>
          <p:nvPr/>
        </p:nvSpPr>
        <p:spPr>
          <a:xfrm>
            <a:off x="7772399" y="2808293"/>
            <a:ext cx="21771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一定要記得新增圖層，否則無法填色</a:t>
            </a:r>
            <a:r>
              <a:rPr kumimoji="0" lang="en-US" altLang="zh-TW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!</a:t>
            </a:r>
            <a:endParaRPr kumimoji="0" lang="zh-TW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27273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238D8AC-281C-6C0C-FDE0-2EE4028F51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鉛筆標記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66E9849-AD74-FEE2-DC33-CF397150F8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透過”鉛筆工具”描繪，顏色選用紅色描眼瞼邊框。</a:t>
            </a:r>
            <a:endParaRPr lang="en-US" altLang="zh-TW" dirty="0"/>
          </a:p>
          <a:p>
            <a:r>
              <a:rPr lang="zh-TW" altLang="en-US" dirty="0"/>
              <a:t>眼瞼的範圍不包含眼白邊緣、下睫毛邊緣。</a:t>
            </a:r>
            <a:endParaRPr lang="en-US" altLang="zh-TW" dirty="0"/>
          </a:p>
          <a:p>
            <a:endParaRPr lang="zh-TW" altLang="en-US" dirty="0"/>
          </a:p>
          <a:p>
            <a:endParaRPr lang="zh-TW" altLang="en-US" dirty="0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7A77E15C-B842-E08F-61DA-A2D4992787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" t="13627" r="-25" b="8687"/>
          <a:stretch/>
        </p:blipFill>
        <p:spPr>
          <a:xfrm>
            <a:off x="2505807" y="2736994"/>
            <a:ext cx="7226022" cy="3156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8582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08DC414-F0B1-B40F-173D-AB4C937A9E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填色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1DCF02D-111B-1B43-E3BC-F913496E98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背景填色</a:t>
            </a:r>
            <a:r>
              <a:rPr lang="en-US" altLang="zh-TW" dirty="0"/>
              <a:t>:</a:t>
            </a:r>
            <a:r>
              <a:rPr lang="zh-TW" altLang="en-US" dirty="0"/>
              <a:t>輪廓描繪完成後，透過”填色工具”填入</a:t>
            </a:r>
            <a:r>
              <a:rPr lang="zh-TW" altLang="en-US" dirty="0">
                <a:solidFill>
                  <a:srgbClr val="FF0000"/>
                </a:solidFill>
              </a:rPr>
              <a:t>紅色</a:t>
            </a:r>
            <a:r>
              <a:rPr lang="zh-TW" altLang="en-US" dirty="0"/>
              <a:t>。</a:t>
            </a:r>
            <a:endParaRPr lang="en-US" altLang="zh-TW" dirty="0"/>
          </a:p>
          <a:p>
            <a:r>
              <a:rPr lang="zh-TW" altLang="en-US" sz="1800" dirty="0"/>
              <a:t>眼瞼填色</a:t>
            </a:r>
            <a:r>
              <a:rPr lang="en-US" altLang="zh-TW" sz="1800" dirty="0"/>
              <a:t>:</a:t>
            </a:r>
            <a:r>
              <a:rPr lang="zh-TW" altLang="en-US" sz="1800" dirty="0"/>
              <a:t>快捷鍵</a:t>
            </a:r>
            <a:r>
              <a:rPr lang="en-US" altLang="zh-TW" sz="1800" dirty="0"/>
              <a:t>X</a:t>
            </a:r>
            <a:r>
              <a:rPr lang="zh-TW" altLang="en-US" sz="1800" dirty="0"/>
              <a:t>切換顏色，透過”填色工具”填入</a:t>
            </a:r>
            <a:r>
              <a:rPr lang="zh-TW" altLang="en-US" sz="1800" dirty="0">
                <a:solidFill>
                  <a:srgbClr val="0070C0"/>
                </a:solidFill>
              </a:rPr>
              <a:t>藍色</a:t>
            </a:r>
            <a:r>
              <a:rPr lang="zh-TW" altLang="en-US" sz="1800" dirty="0"/>
              <a:t>。</a:t>
            </a:r>
          </a:p>
          <a:p>
            <a:pPr lvl="8"/>
            <a:endParaRPr lang="zh-TW" altLang="en-US" dirty="0"/>
          </a:p>
          <a:p>
            <a:endParaRPr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FCDCED29-0FBA-70D8-E6CA-B4157E2BD8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933" t="25893" r="40073" b="15115"/>
          <a:stretch/>
        </p:blipFill>
        <p:spPr>
          <a:xfrm>
            <a:off x="3167744" y="2881838"/>
            <a:ext cx="2667000" cy="2603385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4544AA1D-D253-169E-1F12-17ACCB1BEF8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461" t="27989" r="41709" b="16772"/>
          <a:stretch/>
        </p:blipFill>
        <p:spPr>
          <a:xfrm>
            <a:off x="6420481" y="2881836"/>
            <a:ext cx="2667001" cy="2603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9611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495B485-6208-82DE-044A-D27C2BE266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儲存檔案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B581343-A677-8B10-F388-7D3A544994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1800" dirty="0"/>
              <a:t>存檔</a:t>
            </a:r>
            <a:r>
              <a:rPr lang="en-US" altLang="zh-TW" sz="1800" dirty="0"/>
              <a:t>: </a:t>
            </a:r>
            <a:r>
              <a:rPr lang="zh-TW" altLang="en-US" sz="1800" dirty="0"/>
              <a:t>以圖片型式匯出</a:t>
            </a:r>
            <a:r>
              <a:rPr lang="en-US" altLang="zh-TW" sz="1800" dirty="0"/>
              <a:t>(.</a:t>
            </a:r>
            <a:r>
              <a:rPr lang="en-US" altLang="zh-TW" sz="1800" dirty="0" err="1"/>
              <a:t>png</a:t>
            </a:r>
            <a:r>
              <a:rPr lang="en-US" altLang="zh-TW" sz="1800" dirty="0"/>
              <a:t>)</a:t>
            </a:r>
            <a:r>
              <a:rPr lang="zh-TW" altLang="en-US" sz="1800" dirty="0"/>
              <a:t>。快捷鍵</a:t>
            </a:r>
            <a:r>
              <a:rPr lang="en-US" altLang="zh-TW" sz="1800" dirty="0"/>
              <a:t>(</a:t>
            </a:r>
            <a:r>
              <a:rPr lang="en-US" altLang="zh-TW" sz="1800" dirty="0" err="1"/>
              <a:t>ctrl+e</a:t>
            </a:r>
            <a:r>
              <a:rPr lang="en-US" altLang="zh-TW" sz="1800" dirty="0"/>
              <a:t>)</a:t>
            </a:r>
          </a:p>
          <a:p>
            <a:r>
              <a:rPr lang="zh-TW" altLang="en-US" dirty="0"/>
              <a:t>此檔名會跟匯入圖片相同，副檔名為</a:t>
            </a:r>
            <a:r>
              <a:rPr lang="en-US" altLang="zh-TW" dirty="0" err="1"/>
              <a:t>png</a:t>
            </a:r>
            <a:endParaRPr lang="zh-TW" altLang="en-US" dirty="0"/>
          </a:p>
          <a:p>
            <a:endParaRPr lang="zh-TW" altLang="en-US" sz="1800" dirty="0"/>
          </a:p>
          <a:p>
            <a:endParaRPr lang="zh-TW" altLang="en-US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6D67DD22-0DAE-0488-A252-CC467057CC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7999" b="11759"/>
          <a:stretch/>
        </p:blipFill>
        <p:spPr>
          <a:xfrm>
            <a:off x="2505808" y="2701079"/>
            <a:ext cx="3894993" cy="3717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585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4637BF0-1459-294C-666C-8D06BE06C7F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/>
              <a:t>End</a:t>
            </a:r>
            <a:endParaRPr lang="zh-TW" altLang="en-US" dirty="0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2FDF85EC-1755-0245-0482-C32D15B9CAE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807930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3F933D5-7988-7C49-3735-D19EB8D6F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Manual crop</a:t>
            </a:r>
            <a:endParaRPr lang="zh-TW" altLang="en-US" dirty="0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E35D303A-35F0-D07D-4AC8-8EFE682A92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iPhone</a:t>
            </a:r>
            <a:r>
              <a:rPr lang="zh-TW" altLang="en-US" dirty="0"/>
              <a:t> </a:t>
            </a:r>
            <a:r>
              <a:rPr lang="en-US" altLang="zh-TW" dirty="0"/>
              <a:t>Data</a:t>
            </a:r>
            <a:r>
              <a:rPr lang="zh-TW" altLang="en-US" dirty="0"/>
              <a:t>才需要</a:t>
            </a:r>
          </a:p>
        </p:txBody>
      </p:sp>
    </p:spTree>
    <p:extLst>
      <p:ext uri="{BB962C8B-B14F-4D97-AF65-F5344CB8AC3E}">
        <p14:creationId xmlns:p14="http://schemas.microsoft.com/office/powerpoint/2010/main" val="37806314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777C8F8-F850-570C-9A4C-AEB306818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打開圖片選圖片編輯器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2844042-FAE4-2CDD-FD63-14EAA1715A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CBA969F1-9C15-6285-ED57-6F8CFA76B5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859" t="4021" b="5061"/>
          <a:stretch/>
        </p:blipFill>
        <p:spPr>
          <a:xfrm>
            <a:off x="838200" y="1690688"/>
            <a:ext cx="8340437" cy="4894839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7687A94D-5CD3-D4F2-4D0D-E8BE5BA6FF16}"/>
              </a:ext>
            </a:extLst>
          </p:cNvPr>
          <p:cNvSpPr/>
          <p:nvPr/>
        </p:nvSpPr>
        <p:spPr>
          <a:xfrm>
            <a:off x="6003636" y="1911927"/>
            <a:ext cx="258619" cy="28632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88033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777C8F8-F850-570C-9A4C-AEB306818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外觀比例選擇正方形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2844042-FAE4-2CDD-FD63-14EAA1715A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61DBDDE6-E4E5-8AF5-17ED-5FE291BD41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79" t="12817" b="6666"/>
          <a:stretch/>
        </p:blipFill>
        <p:spPr>
          <a:xfrm>
            <a:off x="838199" y="1690688"/>
            <a:ext cx="9905397" cy="5167312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2723798E-6F70-3C41-41EA-B46964FA0C3A}"/>
              </a:ext>
            </a:extLst>
          </p:cNvPr>
          <p:cNvSpPr/>
          <p:nvPr/>
        </p:nvSpPr>
        <p:spPr>
          <a:xfrm>
            <a:off x="8968777" y="2807032"/>
            <a:ext cx="1569017" cy="28632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07907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777C8F8-F850-570C-9A4C-AEB306818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調整成範圍至只有眼睛和眼瞼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2844042-FAE4-2CDD-FD63-14EAA1715A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2A99A4CF-B835-57F5-50C6-FE66B27100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136" t="6731" b="7314"/>
          <a:stretch/>
        </p:blipFill>
        <p:spPr>
          <a:xfrm>
            <a:off x="2349725" y="1313070"/>
            <a:ext cx="5489258" cy="5544930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DFD8598A-5892-2D85-CEAE-017BB9C505F5}"/>
              </a:ext>
            </a:extLst>
          </p:cNvPr>
          <p:cNvSpPr/>
          <p:nvPr/>
        </p:nvSpPr>
        <p:spPr>
          <a:xfrm>
            <a:off x="5586385" y="2727133"/>
            <a:ext cx="258619" cy="28632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45056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777C8F8-F850-570C-9A4C-AEB306818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儲存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2844042-FAE4-2CDD-FD63-14EAA1715A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A836CE4F-C986-E2C3-BF6B-F5382431D8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572" t="6343" b="5325"/>
          <a:stretch/>
        </p:blipFill>
        <p:spPr>
          <a:xfrm>
            <a:off x="3799643" y="972359"/>
            <a:ext cx="5782322" cy="6057869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E6555A02-7C36-35B4-E22D-E9C31B591BC8}"/>
              </a:ext>
            </a:extLst>
          </p:cNvPr>
          <p:cNvSpPr/>
          <p:nvPr/>
        </p:nvSpPr>
        <p:spPr>
          <a:xfrm>
            <a:off x="8373973" y="6460431"/>
            <a:ext cx="258619" cy="28632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A23CE8B1-A55C-CEE3-BE29-DAD10442158B}"/>
              </a:ext>
            </a:extLst>
          </p:cNvPr>
          <p:cNvSpPr/>
          <p:nvPr/>
        </p:nvSpPr>
        <p:spPr>
          <a:xfrm>
            <a:off x="7656362" y="6295354"/>
            <a:ext cx="910590" cy="28632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52242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3F933D5-7988-7C49-3735-D19EB8D6F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Annotation sop</a:t>
            </a:r>
            <a:endParaRPr lang="zh-TW" altLang="en-US" dirty="0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E35D303A-35F0-D07D-4AC8-8EFE682A92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For U-net dataset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052721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76785CA-8FF8-45AF-F638-6BA0D440CA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標記流程說明​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E9C6178-63F5-0519-4034-AB05683354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zh-TW" altLang="en-US" sz="2000" dirty="0"/>
              <a:t>標記項目</a:t>
            </a:r>
            <a:r>
              <a:rPr lang="en-US" altLang="zh-TW" sz="2000" dirty="0"/>
              <a:t>:</a:t>
            </a:r>
            <a:r>
              <a:rPr lang="zh-TW" altLang="en-US" sz="2000" dirty="0"/>
              <a:t>眼瞼</a:t>
            </a:r>
            <a:r>
              <a:rPr lang="en-US" altLang="zh-TW" sz="2000" dirty="0"/>
              <a:t>(</a:t>
            </a:r>
            <a:r>
              <a:rPr lang="zh-TW" altLang="en-US" sz="2000" dirty="0"/>
              <a:t>藍色</a:t>
            </a:r>
            <a:r>
              <a:rPr lang="en-US" altLang="zh-TW" sz="2000" dirty="0"/>
              <a:t>#0000ff)</a:t>
            </a:r>
            <a:r>
              <a:rPr lang="zh-TW" altLang="en-US" sz="2000" dirty="0"/>
              <a:t>、背景</a:t>
            </a:r>
            <a:r>
              <a:rPr lang="en-US" altLang="zh-TW" sz="2000" dirty="0"/>
              <a:t>(</a:t>
            </a:r>
            <a:r>
              <a:rPr lang="zh-TW" altLang="en-US" sz="2000" dirty="0"/>
              <a:t>紅色</a:t>
            </a:r>
            <a:r>
              <a:rPr lang="en-US" altLang="zh-TW" sz="2000" dirty="0"/>
              <a:t>#ff0000)</a:t>
            </a:r>
          </a:p>
          <a:p>
            <a:r>
              <a:rPr lang="zh-TW" altLang="en-US" sz="2000" dirty="0"/>
              <a:t>標記流程</a:t>
            </a:r>
            <a:r>
              <a:rPr lang="en-US" altLang="zh-TW" sz="2000" dirty="0"/>
              <a:t>:​</a:t>
            </a:r>
          </a:p>
          <a:p>
            <a:pPr lvl="1"/>
            <a:r>
              <a:rPr lang="zh-TW" altLang="en-US" sz="1800" dirty="0"/>
              <a:t>載入專案</a:t>
            </a:r>
            <a:r>
              <a:rPr lang="en-US" altLang="zh-TW" sz="1800" dirty="0"/>
              <a:t>: </a:t>
            </a:r>
            <a:r>
              <a:rPr lang="zh-TW" altLang="en-US" sz="1800" dirty="0"/>
              <a:t>檔案</a:t>
            </a:r>
            <a:r>
              <a:rPr lang="en-US" altLang="zh-TW" sz="1800" dirty="0"/>
              <a:t>&gt;</a:t>
            </a:r>
            <a:r>
              <a:rPr lang="zh-TW" altLang="en-US" sz="1800" dirty="0"/>
              <a:t>開啟選擇圖片</a:t>
            </a:r>
            <a:r>
              <a:rPr lang="en-US" altLang="zh-TW" sz="1800" dirty="0"/>
              <a:t>(.jpg)</a:t>
            </a:r>
            <a:r>
              <a:rPr lang="zh-TW" altLang="en-US" sz="1800" dirty="0"/>
              <a:t>或從資料夾拖移至視窗。​</a:t>
            </a:r>
            <a:endParaRPr lang="en-US" altLang="zh-TW" sz="1800" dirty="0"/>
          </a:p>
          <a:p>
            <a:pPr lvl="1"/>
            <a:r>
              <a:rPr lang="zh-TW" altLang="en-US" sz="1800" dirty="0"/>
              <a:t>建立圖層</a:t>
            </a:r>
            <a:r>
              <a:rPr lang="en-US" altLang="zh-TW" sz="1800" dirty="0"/>
              <a:t>: </a:t>
            </a:r>
            <a:r>
              <a:rPr lang="zh-TW" altLang="en-US" sz="1800" dirty="0"/>
              <a:t>生成一個透明圖層於原圖前面。​快捷鍵</a:t>
            </a:r>
            <a:r>
              <a:rPr lang="en-US" altLang="zh-TW" sz="1800" dirty="0"/>
              <a:t>(</a:t>
            </a:r>
            <a:r>
              <a:rPr lang="en-US" altLang="zh-TW" sz="1800" dirty="0" err="1"/>
              <a:t>ctrl+shift+n</a:t>
            </a:r>
            <a:r>
              <a:rPr lang="en-US" altLang="zh-TW" sz="1800" dirty="0"/>
              <a:t>)</a:t>
            </a:r>
            <a:endParaRPr lang="zh-TW" altLang="en-US" sz="1800" dirty="0"/>
          </a:p>
          <a:p>
            <a:pPr lvl="1"/>
            <a:r>
              <a:rPr lang="zh-TW" altLang="en-US" sz="1800" dirty="0"/>
              <a:t>鉛筆標記</a:t>
            </a:r>
            <a:r>
              <a:rPr lang="en-US" altLang="zh-TW" sz="1800" dirty="0"/>
              <a:t>: </a:t>
            </a:r>
            <a:r>
              <a:rPr lang="zh-TW" altLang="en-US" sz="1800" dirty="0"/>
              <a:t>透過”鉛筆工具”描繪，顏色選用</a:t>
            </a:r>
            <a:r>
              <a:rPr lang="zh-TW" altLang="en-US" sz="1800" dirty="0">
                <a:solidFill>
                  <a:srgbClr val="FF0000"/>
                </a:solidFill>
              </a:rPr>
              <a:t>紅色</a:t>
            </a:r>
            <a:r>
              <a:rPr lang="zh-TW" altLang="en-US" sz="1800" dirty="0"/>
              <a:t>描眼瞼邊框。</a:t>
            </a:r>
            <a:endParaRPr lang="en-US" altLang="zh-TW" sz="1800" dirty="0"/>
          </a:p>
          <a:p>
            <a:pPr lvl="1"/>
            <a:r>
              <a:rPr lang="zh-TW" altLang="en-US" sz="1800" dirty="0"/>
              <a:t>背景填色</a:t>
            </a:r>
            <a:r>
              <a:rPr lang="en-US" altLang="zh-TW" sz="1800" dirty="0"/>
              <a:t>:</a:t>
            </a:r>
            <a:r>
              <a:rPr lang="zh-TW" altLang="en-US" sz="1800" dirty="0"/>
              <a:t>輪廓描繪完成後，透過”填色工具”填入</a:t>
            </a:r>
            <a:r>
              <a:rPr lang="zh-TW" altLang="en-US" sz="1800" dirty="0">
                <a:solidFill>
                  <a:srgbClr val="FF0000"/>
                </a:solidFill>
              </a:rPr>
              <a:t>紅色</a:t>
            </a:r>
            <a:r>
              <a:rPr lang="zh-TW" altLang="en-US" sz="1800" dirty="0"/>
              <a:t>。​</a:t>
            </a:r>
          </a:p>
          <a:p>
            <a:pPr lvl="1"/>
            <a:r>
              <a:rPr lang="zh-TW" altLang="en-US" sz="1800" dirty="0"/>
              <a:t>眼瞼填色</a:t>
            </a:r>
            <a:r>
              <a:rPr lang="en-US" altLang="zh-TW" sz="1800" dirty="0"/>
              <a:t>:</a:t>
            </a:r>
            <a:r>
              <a:rPr lang="zh-TW" altLang="en-US" sz="1800" dirty="0"/>
              <a:t>快捷鍵</a:t>
            </a:r>
            <a:r>
              <a:rPr lang="en-US" altLang="zh-TW" sz="1800" dirty="0"/>
              <a:t>X</a:t>
            </a:r>
            <a:r>
              <a:rPr lang="zh-TW" altLang="en-US" sz="1800" dirty="0"/>
              <a:t>切換顏色，透過”填色工具”填入</a:t>
            </a:r>
            <a:r>
              <a:rPr lang="zh-TW" altLang="en-US" sz="1800" dirty="0">
                <a:solidFill>
                  <a:srgbClr val="0070C0"/>
                </a:solidFill>
              </a:rPr>
              <a:t>藍色</a:t>
            </a:r>
            <a:r>
              <a:rPr lang="zh-TW" altLang="en-US" sz="1800" dirty="0"/>
              <a:t>。</a:t>
            </a:r>
          </a:p>
          <a:p>
            <a:pPr lvl="1"/>
            <a:r>
              <a:rPr lang="zh-TW" altLang="en-US" sz="1800" dirty="0"/>
              <a:t>存檔</a:t>
            </a:r>
            <a:r>
              <a:rPr lang="en-US" altLang="zh-TW" sz="1800" dirty="0"/>
              <a:t>: </a:t>
            </a:r>
            <a:r>
              <a:rPr lang="zh-TW" altLang="en-US" sz="1800" dirty="0"/>
              <a:t>以圖片型式匯出</a:t>
            </a:r>
            <a:r>
              <a:rPr lang="en-US" altLang="zh-TW" sz="1800" dirty="0"/>
              <a:t>(.</a:t>
            </a:r>
            <a:r>
              <a:rPr lang="en-US" altLang="zh-TW" sz="1800" dirty="0" err="1"/>
              <a:t>png</a:t>
            </a:r>
            <a:r>
              <a:rPr lang="en-US" altLang="zh-TW" sz="1800" dirty="0"/>
              <a:t>)</a:t>
            </a:r>
            <a:r>
              <a:rPr lang="zh-TW" altLang="en-US" sz="1800" dirty="0"/>
              <a:t>。快捷鍵</a:t>
            </a:r>
            <a:r>
              <a:rPr lang="en-US" altLang="zh-TW" sz="1800" dirty="0"/>
              <a:t>(</a:t>
            </a:r>
            <a:r>
              <a:rPr lang="en-US" altLang="zh-TW" sz="1800" dirty="0" err="1"/>
              <a:t>ctrl+e</a:t>
            </a:r>
            <a:r>
              <a:rPr lang="en-US" altLang="zh-TW" sz="1800" dirty="0"/>
              <a:t>)</a:t>
            </a:r>
            <a:endParaRPr lang="zh-TW" altLang="en-US" sz="1800" dirty="0"/>
          </a:p>
        </p:txBody>
      </p:sp>
    </p:spTree>
    <p:extLst>
      <p:ext uri="{BB962C8B-B14F-4D97-AF65-F5344CB8AC3E}">
        <p14:creationId xmlns:p14="http://schemas.microsoft.com/office/powerpoint/2010/main" val="8980170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E216187-B788-BD8C-0CEA-A97E4D6CA5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安裝</a:t>
            </a:r>
            <a:r>
              <a:rPr lang="en-US" altLang="zh-TW" dirty="0"/>
              <a:t>gimp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2EFB96D-262C-F59E-085B-4E2C1A6C5D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3CFC710A-FE40-2D7C-C156-0AC3CD97F6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5645" y="1830222"/>
            <a:ext cx="7420709" cy="231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317495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355</Words>
  <Application>Microsoft Office PowerPoint</Application>
  <PresentationFormat>寬螢幕</PresentationFormat>
  <Paragraphs>40</Paragraphs>
  <Slides>15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1_Office 佈景主題</vt:lpstr>
      <vt:lpstr>圖片前處理</vt:lpstr>
      <vt:lpstr>Manual crop</vt:lpstr>
      <vt:lpstr>打開圖片選圖片編輯器</vt:lpstr>
      <vt:lpstr>外觀比例選擇正方形</vt:lpstr>
      <vt:lpstr>調整成範圍至只有眼睛和眼瞼</vt:lpstr>
      <vt:lpstr>儲存</vt:lpstr>
      <vt:lpstr>Annotation sop</vt:lpstr>
      <vt:lpstr>標記流程說明​</vt:lpstr>
      <vt:lpstr>安裝gimp</vt:lpstr>
      <vt:lpstr>工具說明</vt:lpstr>
      <vt:lpstr>載入專案&amp;新增圖層</vt:lpstr>
      <vt:lpstr>鉛筆標記</vt:lpstr>
      <vt:lpstr>填色</vt:lpstr>
      <vt:lpstr>儲存檔案</vt:lpstr>
      <vt:lpstr>End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圖片前處理</dc:title>
  <dc:creator>張舜雅</dc:creator>
  <cp:lastModifiedBy>張舜雅</cp:lastModifiedBy>
  <cp:revision>1</cp:revision>
  <dcterms:created xsi:type="dcterms:W3CDTF">2023-09-04T06:39:25Z</dcterms:created>
  <dcterms:modified xsi:type="dcterms:W3CDTF">2023-09-04T06:40:47Z</dcterms:modified>
</cp:coreProperties>
</file>